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91" r:id="rId2"/>
    <p:sldId id="257" r:id="rId3"/>
    <p:sldId id="258" r:id="rId4"/>
    <p:sldId id="268" r:id="rId5"/>
    <p:sldId id="260" r:id="rId6"/>
    <p:sldId id="261" r:id="rId7"/>
    <p:sldId id="264" r:id="rId8"/>
    <p:sldId id="265" r:id="rId9"/>
    <p:sldId id="266" r:id="rId10"/>
    <p:sldId id="287" r:id="rId11"/>
    <p:sldId id="292" r:id="rId12"/>
    <p:sldId id="288"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632" autoAdjust="0"/>
    <p:restoredTop sz="94660"/>
  </p:normalViewPr>
  <p:slideViewPr>
    <p:cSldViewPr>
      <p:cViewPr varScale="1">
        <p:scale>
          <a:sx n="68" d="100"/>
          <a:sy n="68" d="100"/>
        </p:scale>
        <p:origin x="-16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7586D-3D09-474B-AB09-66BA813A938E}" type="datetimeFigureOut">
              <a:rPr lang="en-US" smtClean="0"/>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07106-A65F-4902-8466-B1F2FFAC9449}" type="slidenum">
              <a:rPr lang="en-US" smtClean="0"/>
              <a:pPr/>
              <a:t>‹#›</a:t>
            </a:fld>
            <a:endParaRPr lang="en-US"/>
          </a:p>
        </p:txBody>
      </p:sp>
    </p:spTree>
    <p:extLst>
      <p:ext uri="{BB962C8B-B14F-4D97-AF65-F5344CB8AC3E}">
        <p14:creationId xmlns:p14="http://schemas.microsoft.com/office/powerpoint/2010/main" xmlns="" val="438142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F07106-A65F-4902-8466-B1F2FFAC9449}" type="slidenum">
              <a:rPr lang="en-US" smtClean="0"/>
              <a:pPr/>
              <a:t>3</a:t>
            </a:fld>
            <a:endParaRPr lang="en-US"/>
          </a:p>
        </p:txBody>
      </p:sp>
    </p:spTree>
    <p:extLst>
      <p:ext uri="{BB962C8B-B14F-4D97-AF65-F5344CB8AC3E}">
        <p14:creationId xmlns:p14="http://schemas.microsoft.com/office/powerpoint/2010/main" xmlns="" val="994732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2D3A30A-CFDB-49BC-9C32-4751A0F3DC6A}" type="datetimeFigureOut">
              <a:rPr lang="en-US" smtClean="0"/>
              <a:pPr/>
              <a:t>10/11/2017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59F9D8-3EAB-48C5-878F-7B817774D4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59F9D8-3EAB-48C5-878F-7B817774D4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59F9D8-3EAB-48C5-878F-7B817774D4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59F9D8-3EAB-48C5-878F-7B817774D4B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59F9D8-3EAB-48C5-878F-7B817774D4B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59F9D8-3EAB-48C5-878F-7B817774D4B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959F9D8-3EAB-48C5-878F-7B817774D4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959F9D8-3EAB-48C5-878F-7B817774D4B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D3A30A-CFDB-49BC-9C32-4751A0F3DC6A}" type="datetimeFigureOut">
              <a:rPr lang="en-US" smtClean="0"/>
              <a:pPr/>
              <a:t>10/11/2017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959F9D8-3EAB-48C5-878F-7B817774D4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2D3A30A-CFDB-49BC-9C32-4751A0F3DC6A}" type="datetimeFigureOut">
              <a:rPr lang="en-US" smtClean="0"/>
              <a:pPr/>
              <a:t>10/11/2017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59F9D8-3EAB-48C5-878F-7B817774D4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2D3A30A-CFDB-49BC-9C32-4751A0F3DC6A}" type="datetimeFigureOut">
              <a:rPr lang="en-US" smtClean="0"/>
              <a:pPr/>
              <a:t>10/11/2017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59F9D8-3EAB-48C5-878F-7B817774D4B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D3A30A-CFDB-49BC-9C32-4751A0F3DC6A}" type="datetimeFigureOut">
              <a:rPr lang="en-US" smtClean="0"/>
              <a:pPr/>
              <a:t>10/11/2017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59F9D8-3EAB-48C5-878F-7B817774D4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196975"/>
            <a:ext cx="7772400" cy="1470025"/>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5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1371600" y="3657600"/>
            <a:ext cx="6400800" cy="2438400"/>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endParaRPr kumimoji="0" 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endParaRPr kumimoji="0" lang="yo-NG" sz="24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1</a:t>
            </a:r>
            <a:endParaRPr lang="en-US" sz="3200" b="1" dirty="0">
              <a:solidFill>
                <a:schemeClr val="bg1"/>
              </a:solidFill>
              <a:latin typeface="Calibri" pitchFamily="34" charset="0"/>
            </a:endParaRPr>
          </a:p>
        </p:txBody>
      </p:sp>
      <p:sp>
        <p:nvSpPr>
          <p:cNvPr id="3" name="Rectangle 2"/>
          <p:cNvSpPr/>
          <p:nvPr/>
        </p:nvSpPr>
        <p:spPr>
          <a:xfrm>
            <a:off x="270164" y="533400"/>
            <a:ext cx="8839200" cy="2062103"/>
          </a:xfrm>
          <a:prstGeom prst="rect">
            <a:avLst/>
          </a:prstGeom>
        </p:spPr>
        <p:txBody>
          <a:bodyPr wrap="square">
            <a:spAutoFit/>
          </a:bodyPr>
          <a:lstStyle/>
          <a:p>
            <a:pPr algn="ctr"/>
            <a:r>
              <a:rPr lang="en-US" sz="3200" b="1" dirty="0">
                <a:latin typeface="Arial" pitchFamily="34" charset="0"/>
                <a:cs typeface="Arial" pitchFamily="34" charset="0"/>
              </a:rPr>
              <a:t>Comparative Evaluation of SOM-Ward Clustering and Decision Tree for </a:t>
            </a:r>
            <a:r>
              <a:rPr lang="en-US" sz="3200" b="1" dirty="0" smtClean="0">
                <a:latin typeface="Arial" pitchFamily="34" charset="0"/>
                <a:cs typeface="Arial" pitchFamily="34" charset="0"/>
              </a:rPr>
              <a:t>Conducting Customer-Portfolio </a:t>
            </a:r>
            <a:r>
              <a:rPr lang="en-US" sz="3200" b="1" dirty="0" smtClean="0">
                <a:latin typeface="Arial" pitchFamily="34" charset="0"/>
                <a:cs typeface="Arial" pitchFamily="34" charset="0"/>
              </a:rPr>
              <a:t>Analysis</a:t>
            </a:r>
          </a:p>
          <a:p>
            <a:pPr algn="ctr"/>
            <a:r>
              <a:rPr lang="en-US" sz="3200" b="1" dirty="0" smtClean="0">
                <a:latin typeface="Arial" pitchFamily="34" charset="0"/>
                <a:cs typeface="Arial" pitchFamily="34" charset="0"/>
              </a:rPr>
              <a:t>By</a:t>
            </a:r>
            <a:endParaRPr lang="en-US" sz="3200" dirty="0">
              <a:latin typeface="Arial" pitchFamily="34" charset="0"/>
              <a:cs typeface="Arial" pitchFamily="34" charset="0"/>
            </a:endParaRPr>
          </a:p>
        </p:txBody>
      </p:sp>
      <p:sp>
        <p:nvSpPr>
          <p:cNvPr id="7" name="Rectangle 6"/>
          <p:cNvSpPr/>
          <p:nvPr/>
        </p:nvSpPr>
        <p:spPr>
          <a:xfrm>
            <a:off x="270164" y="2828836"/>
            <a:ext cx="8569036" cy="2739211"/>
          </a:xfrm>
          <a:prstGeom prst="rect">
            <a:avLst/>
          </a:prstGeom>
        </p:spPr>
        <p:txBody>
          <a:bodyPr wrap="square">
            <a:spAutoFit/>
          </a:bodyPr>
          <a:lstStyle/>
          <a:p>
            <a:pPr algn="ctr"/>
            <a:r>
              <a:rPr lang="en-US" sz="2400" b="1" baseline="30000" dirty="0">
                <a:latin typeface="Arial" pitchFamily="34" charset="0"/>
                <a:cs typeface="Arial" pitchFamily="34" charset="0"/>
              </a:rPr>
              <a:t>1</a:t>
            </a:r>
            <a:r>
              <a:rPr lang="en-US" sz="2400" b="1" dirty="0">
                <a:latin typeface="Arial" pitchFamily="34" charset="0"/>
                <a:cs typeface="Arial" pitchFamily="34" charset="0"/>
              </a:rPr>
              <a:t>Oloyede </a:t>
            </a:r>
            <a:r>
              <a:rPr lang="en-US" sz="2400" b="1" dirty="0" err="1">
                <a:latin typeface="Arial" pitchFamily="34" charset="0"/>
                <a:cs typeface="Arial" pitchFamily="34" charset="0"/>
              </a:rPr>
              <a:t>Ayodele</a:t>
            </a:r>
            <a:r>
              <a:rPr lang="en-US" sz="2400" b="1" dirty="0">
                <a:latin typeface="Arial" pitchFamily="34" charset="0"/>
                <a:cs typeface="Arial" pitchFamily="34" charset="0"/>
              </a:rPr>
              <a:t>, </a:t>
            </a:r>
            <a:r>
              <a:rPr lang="en-US" sz="2400" b="1" baseline="30000" dirty="0">
                <a:latin typeface="Arial" pitchFamily="34" charset="0"/>
                <a:cs typeface="Arial" pitchFamily="34" charset="0"/>
              </a:rPr>
              <a:t>2</a:t>
            </a:r>
            <a:r>
              <a:rPr lang="en-US" sz="2400" b="1" dirty="0">
                <a:latin typeface="Arial" pitchFamily="34" charset="0"/>
                <a:cs typeface="Arial" pitchFamily="34" charset="0"/>
              </a:rPr>
              <a:t>Ogunlana Deborah, </a:t>
            </a:r>
            <a:endParaRPr lang="en-US" sz="2400" b="1" dirty="0" smtClean="0">
              <a:latin typeface="Arial" pitchFamily="34" charset="0"/>
              <a:cs typeface="Arial" pitchFamily="34" charset="0"/>
            </a:endParaRPr>
          </a:p>
          <a:p>
            <a:pPr algn="ctr"/>
            <a:r>
              <a:rPr lang="en-US" sz="2400" b="1" baseline="30000" dirty="0" smtClean="0">
                <a:latin typeface="Arial" pitchFamily="34" charset="0"/>
                <a:cs typeface="Arial" pitchFamily="34" charset="0"/>
              </a:rPr>
              <a:t>1</a:t>
            </a:r>
            <a:r>
              <a:rPr lang="en-US" sz="2400" b="1" dirty="0" smtClean="0">
                <a:latin typeface="Arial" pitchFamily="34" charset="0"/>
                <a:cs typeface="Arial" pitchFamily="34" charset="0"/>
              </a:rPr>
              <a:t>Adeyemi </a:t>
            </a:r>
            <a:r>
              <a:rPr lang="en-US" sz="2400" b="1" dirty="0" err="1">
                <a:latin typeface="Arial" pitchFamily="34" charset="0"/>
                <a:cs typeface="Arial" pitchFamily="34" charset="0"/>
              </a:rPr>
              <a:t>Babajide</a:t>
            </a:r>
            <a:r>
              <a:rPr lang="en-US" sz="2400" b="1" dirty="0">
                <a:latin typeface="Arial" pitchFamily="34" charset="0"/>
                <a:cs typeface="Arial" pitchFamily="34" charset="0"/>
              </a:rPr>
              <a:t>, and </a:t>
            </a:r>
            <a:r>
              <a:rPr lang="en-US" sz="2400" b="1" baseline="30000" dirty="0">
                <a:latin typeface="Arial" pitchFamily="34" charset="0"/>
                <a:cs typeface="Arial" pitchFamily="34" charset="0"/>
              </a:rPr>
              <a:t>1</a:t>
            </a:r>
            <a:r>
              <a:rPr lang="en-US" sz="2400" b="1" dirty="0">
                <a:latin typeface="Arial" pitchFamily="34" charset="0"/>
                <a:cs typeface="Arial" pitchFamily="34" charset="0"/>
              </a:rPr>
              <a:t>Oduroye </a:t>
            </a:r>
            <a:r>
              <a:rPr lang="en-US" sz="2400" b="1" dirty="0" err="1">
                <a:latin typeface="Arial" pitchFamily="34" charset="0"/>
                <a:cs typeface="Arial" pitchFamily="34" charset="0"/>
              </a:rPr>
              <a:t>Ayorinde</a:t>
            </a:r>
            <a:endParaRPr lang="en-US" sz="2400" dirty="0">
              <a:latin typeface="Arial" pitchFamily="34" charset="0"/>
              <a:cs typeface="Arial" pitchFamily="34" charset="0"/>
            </a:endParaRPr>
          </a:p>
          <a:p>
            <a:r>
              <a:rPr lang="en-US" sz="2400" baseline="30000" dirty="0">
                <a:latin typeface="Arial" pitchFamily="34" charset="0"/>
                <a:cs typeface="Arial" pitchFamily="34" charset="0"/>
              </a:rPr>
              <a:t> </a:t>
            </a:r>
            <a:endParaRPr lang="en-US" sz="2400" dirty="0">
              <a:latin typeface="Arial" pitchFamily="34" charset="0"/>
              <a:cs typeface="Arial" pitchFamily="34" charset="0"/>
            </a:endParaRPr>
          </a:p>
          <a:p>
            <a:pPr algn="ctr"/>
            <a:r>
              <a:rPr lang="en-US" sz="2000" b="1" baseline="30000" dirty="0">
                <a:latin typeface="Arial" pitchFamily="34" charset="0"/>
                <a:cs typeface="Arial" pitchFamily="34" charset="0"/>
              </a:rPr>
              <a:t>1</a:t>
            </a:r>
            <a:r>
              <a:rPr lang="en-US" sz="2000" b="1" dirty="0">
                <a:latin typeface="Arial" pitchFamily="34" charset="0"/>
                <a:cs typeface="Arial" pitchFamily="34" charset="0"/>
              </a:rPr>
              <a:t>Department of Computer Science  </a:t>
            </a:r>
          </a:p>
          <a:p>
            <a:pPr algn="ctr"/>
            <a:r>
              <a:rPr lang="en-US" sz="2000" b="1" dirty="0">
                <a:latin typeface="Arial" pitchFamily="34" charset="0"/>
                <a:cs typeface="Arial" pitchFamily="34" charset="0"/>
              </a:rPr>
              <a:t>Caleb University </a:t>
            </a:r>
            <a:r>
              <a:rPr lang="en-US" sz="2000" b="1" dirty="0" err="1">
                <a:latin typeface="Arial" pitchFamily="34" charset="0"/>
                <a:cs typeface="Arial" pitchFamily="34" charset="0"/>
              </a:rPr>
              <a:t>Imota</a:t>
            </a:r>
            <a:r>
              <a:rPr lang="en-US" sz="2000" b="1" dirty="0">
                <a:latin typeface="Arial" pitchFamily="34" charset="0"/>
                <a:cs typeface="Arial" pitchFamily="34" charset="0"/>
              </a:rPr>
              <a:t> Lagos, Nigeria.</a:t>
            </a:r>
          </a:p>
          <a:p>
            <a:pPr algn="ctr"/>
            <a:r>
              <a:rPr lang="en-US" sz="2000" b="1" dirty="0">
                <a:latin typeface="Arial" pitchFamily="34" charset="0"/>
                <a:cs typeface="Arial" pitchFamily="34" charset="0"/>
              </a:rPr>
              <a:t> </a:t>
            </a:r>
          </a:p>
          <a:p>
            <a:pPr algn="ctr"/>
            <a:r>
              <a:rPr lang="en-US" sz="2000" b="1" baseline="30000" dirty="0">
                <a:latin typeface="Arial" pitchFamily="34" charset="0"/>
                <a:cs typeface="Arial" pitchFamily="34" charset="0"/>
              </a:rPr>
              <a:t>2</a:t>
            </a:r>
            <a:r>
              <a:rPr lang="en-US" sz="2000" b="1" dirty="0">
                <a:latin typeface="Arial" pitchFamily="34" charset="0"/>
                <a:cs typeface="Arial" pitchFamily="34" charset="0"/>
              </a:rPr>
              <a:t>Department of Computer Science</a:t>
            </a:r>
          </a:p>
          <a:p>
            <a:pPr algn="ctr"/>
            <a:r>
              <a:rPr lang="en-US" sz="2000" b="1" dirty="0">
                <a:latin typeface="Arial" pitchFamily="34" charset="0"/>
                <a:cs typeface="Arial" pitchFamily="34" charset="0"/>
              </a:rPr>
              <a:t>National Open University of Nigeria, Abuja, Nigeria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lnSpcReduction="10000"/>
          </a:bodyPr>
          <a:lstStyle/>
          <a:p>
            <a:pPr algn="just">
              <a:buNone/>
            </a:pPr>
            <a:r>
              <a:rPr lang="en-GB" sz="3400" dirty="0" smtClean="0">
                <a:latin typeface="Arial" pitchFamily="34" charset="0"/>
                <a:cs typeface="Arial" pitchFamily="34" charset="0"/>
              </a:rPr>
              <a:t>This work is expected to contribute to </a:t>
            </a:r>
            <a:r>
              <a:rPr lang="en-GB" sz="3400" dirty="0" smtClean="0">
                <a:latin typeface="Arial" pitchFamily="34" charset="0"/>
                <a:cs typeface="Arial" pitchFamily="34" charset="0"/>
              </a:rPr>
              <a:t>knowledge as stated below</a:t>
            </a:r>
            <a:r>
              <a:rPr lang="en-GB" sz="3400" dirty="0" smtClean="0">
                <a:latin typeface="Arial" pitchFamily="34" charset="0"/>
                <a:cs typeface="Arial" pitchFamily="34" charset="0"/>
              </a:rPr>
              <a:t>: </a:t>
            </a:r>
          </a:p>
          <a:p>
            <a:pPr algn="just">
              <a:buNone/>
            </a:pPr>
            <a:endParaRPr lang="en-GB" sz="3400" dirty="0" smtClean="0">
              <a:latin typeface="Arial" pitchFamily="34" charset="0"/>
              <a:cs typeface="Arial" pitchFamily="34" charset="0"/>
            </a:endParaRPr>
          </a:p>
          <a:p>
            <a:pPr algn="just">
              <a:buNone/>
            </a:pPr>
            <a:r>
              <a:rPr lang="en-US" sz="3400" dirty="0" smtClean="0">
                <a:latin typeface="Arial" pitchFamily="34" charset="0"/>
                <a:cs typeface="Arial" pitchFamily="34" charset="0"/>
              </a:rPr>
              <a:t>The </a:t>
            </a:r>
            <a:r>
              <a:rPr lang="en-US" sz="3400" dirty="0">
                <a:latin typeface="Arial" pitchFamily="34" charset="0"/>
                <a:cs typeface="Arial" pitchFamily="34" charset="0"/>
              </a:rPr>
              <a:t>information provided by </a:t>
            </a:r>
            <a:r>
              <a:rPr lang="en-US" sz="3400" dirty="0" smtClean="0">
                <a:latin typeface="Arial" pitchFamily="34" charset="0"/>
                <a:cs typeface="Arial" pitchFamily="34" charset="0"/>
              </a:rPr>
              <a:t>the combined </a:t>
            </a:r>
            <a:r>
              <a:rPr lang="en-US" sz="3400" dirty="0">
                <a:latin typeface="Arial" pitchFamily="34" charset="0"/>
                <a:cs typeface="Arial" pitchFamily="34" charset="0"/>
              </a:rPr>
              <a:t>model is more detailed and accurate than that provided by either model used alone, thus more actionable information about the customer base for marketing purposes could be </a:t>
            </a:r>
            <a:r>
              <a:rPr lang="en-US" sz="3400" dirty="0" smtClean="0">
                <a:latin typeface="Arial" pitchFamily="34" charset="0"/>
                <a:cs typeface="Arial" pitchFamily="34" charset="0"/>
              </a:rPr>
              <a:t>retrieved.</a:t>
            </a:r>
          </a:p>
          <a:p>
            <a:pPr>
              <a:buNone/>
            </a:pPr>
            <a:endParaRPr lang="en-US" sz="2800" dirty="0" smtClean="0">
              <a:latin typeface="Calibri" pitchFamily="34"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3200" dirty="0" smtClean="0">
                <a:latin typeface="Arial" pitchFamily="34" charset="0"/>
                <a:cs typeface="Arial" pitchFamily="34" charset="0"/>
              </a:rPr>
              <a:t>Expected Contribution to Knowledge</a:t>
            </a:r>
            <a:endParaRPr lang="en-US" sz="3200" dirty="0">
              <a:latin typeface="Arial" pitchFamily="34" charset="0"/>
              <a:cs typeface="Arial" pitchFamily="34" charset="0"/>
            </a:endParaRPr>
          </a:p>
        </p:txBody>
      </p:sp>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29</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lgn="just"/>
            <a:r>
              <a:rPr lang="en-US" sz="2600" dirty="0">
                <a:latin typeface="Arial" pitchFamily="34" charset="0"/>
                <a:cs typeface="Arial" pitchFamily="34" charset="0"/>
              </a:rPr>
              <a:t>A hybrid approach combining SOM-Ward and decision trees (DT) data mining technique has been proposed to conduct customer portfolio analysis. </a:t>
            </a:r>
            <a:r>
              <a:rPr lang="en-US" sz="2600" dirty="0" smtClean="0">
                <a:latin typeface="Arial" pitchFamily="34" charset="0"/>
                <a:cs typeface="Arial" pitchFamily="34" charset="0"/>
              </a:rPr>
              <a:t>The </a:t>
            </a:r>
            <a:r>
              <a:rPr lang="en-US" sz="2600" dirty="0">
                <a:latin typeface="Arial" pitchFamily="34" charset="0"/>
                <a:cs typeface="Arial" pitchFamily="34" charset="0"/>
              </a:rPr>
              <a:t>decision tree was employed to gain insight into whether there are significant determinants for distinguishing between high- and low-spending customers. The results of the analysis demonstrate that the combined method of the SOM-Ward clustering and the Decision Tree can potentially be effective in conducting market segmentation. </a:t>
            </a:r>
          </a:p>
          <a:p>
            <a:endParaRPr lang="en-US" dirty="0"/>
          </a:p>
        </p:txBody>
      </p:sp>
      <p:sp>
        <p:nvSpPr>
          <p:cNvPr id="3" name="Title 2"/>
          <p:cNvSpPr>
            <a:spLocks noGrp="1"/>
          </p:cNvSpPr>
          <p:nvPr>
            <p:ph type="title"/>
          </p:nvPr>
        </p:nvSpPr>
        <p:spPr/>
        <p:txBody>
          <a:bodyPr/>
          <a:lstStyle/>
          <a:p>
            <a:pPr algn="ctr"/>
            <a:r>
              <a:rPr lang="en-US" dirty="0" smtClean="0"/>
              <a:t>  </a:t>
            </a:r>
            <a:r>
              <a:rPr lang="en-US" dirty="0" smtClean="0">
                <a:latin typeface="Arial" pitchFamily="34" charset="0"/>
                <a:cs typeface="Arial" pitchFamily="34" charset="0"/>
              </a:rPr>
              <a:t>Conclusion</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3559510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257800"/>
          </a:xfrm>
        </p:spPr>
        <p:txBody>
          <a:bodyPr>
            <a:noAutofit/>
          </a:bodyPr>
          <a:lstStyle/>
          <a:p>
            <a:pPr marL="109728" indent="0">
              <a:buNone/>
            </a:pPr>
            <a:endParaRPr lang="en-US" sz="2000" dirty="0"/>
          </a:p>
          <a:p>
            <a:pPr lvl="0" algn="just"/>
            <a:r>
              <a:rPr lang="en-US" sz="2000" dirty="0">
                <a:latin typeface="Arial" pitchFamily="34" charset="0"/>
                <a:cs typeface="Arial" pitchFamily="34" charset="0"/>
              </a:rPr>
              <a:t>Kim, S., Jung, T., </a:t>
            </a:r>
            <a:r>
              <a:rPr lang="en-US" sz="2000" dirty="0" err="1">
                <a:latin typeface="Arial" pitchFamily="34" charset="0"/>
                <a:cs typeface="Arial" pitchFamily="34" charset="0"/>
              </a:rPr>
              <a:t>Suh</a:t>
            </a:r>
            <a:r>
              <a:rPr lang="en-US" sz="2000" dirty="0">
                <a:latin typeface="Arial" pitchFamily="34" charset="0"/>
                <a:cs typeface="Arial" pitchFamily="34" charset="0"/>
              </a:rPr>
              <a:t>, E., Hwang, H.(2016): Customer Segmentation and Strategy Development Based on Customer Lifetime Value: A Case Study. Expert Systems with Applications 31, 101–107 </a:t>
            </a:r>
          </a:p>
          <a:p>
            <a:pPr lvl="0" algn="just"/>
            <a:r>
              <a:rPr lang="en-US" sz="2000" dirty="0">
                <a:latin typeface="Arial" pitchFamily="34" charset="0"/>
                <a:cs typeface="Arial" pitchFamily="34" charset="0"/>
              </a:rPr>
              <a:t>Park, H., </a:t>
            </a:r>
            <a:r>
              <a:rPr lang="en-US" sz="2000" dirty="0" err="1">
                <a:latin typeface="Arial" pitchFamily="34" charset="0"/>
                <a:cs typeface="Arial" pitchFamily="34" charset="0"/>
              </a:rPr>
              <a:t>Baik</a:t>
            </a:r>
            <a:r>
              <a:rPr lang="en-US" sz="2000" dirty="0">
                <a:latin typeface="Arial" pitchFamily="34" charset="0"/>
                <a:cs typeface="Arial" pitchFamily="34" charset="0"/>
              </a:rPr>
              <a:t>, D (2015): A Study for Control of Client Value using Cluster Analysis. Journal of Network and Computer Applications 29, 262–276 (2006)</a:t>
            </a:r>
          </a:p>
          <a:p>
            <a:pPr lvl="0" algn="just"/>
            <a:r>
              <a:rPr lang="en-US" sz="2000" dirty="0" err="1">
                <a:latin typeface="Arial" pitchFamily="34" charset="0"/>
                <a:cs typeface="Arial" pitchFamily="34" charset="0"/>
              </a:rPr>
              <a:t>Buttle</a:t>
            </a:r>
            <a:r>
              <a:rPr lang="en-US" sz="2000" dirty="0">
                <a:latin typeface="Arial" pitchFamily="34" charset="0"/>
                <a:cs typeface="Arial" pitchFamily="34" charset="0"/>
              </a:rPr>
              <a:t>, F.(2014): Customer Relationship Management Concepts and Tools. Butterworth-Heinemann, Oxford </a:t>
            </a:r>
          </a:p>
          <a:p>
            <a:pPr lvl="0" algn="just"/>
            <a:r>
              <a:rPr lang="en-US" sz="2000" dirty="0" err="1">
                <a:latin typeface="Arial" pitchFamily="34" charset="0"/>
                <a:cs typeface="Arial" pitchFamily="34" charset="0"/>
              </a:rPr>
              <a:t>Terho</a:t>
            </a:r>
            <a:r>
              <a:rPr lang="en-US" sz="2000" dirty="0">
                <a:latin typeface="Arial" pitchFamily="34" charset="0"/>
                <a:cs typeface="Arial" pitchFamily="34" charset="0"/>
              </a:rPr>
              <a:t>, H., </a:t>
            </a:r>
            <a:r>
              <a:rPr lang="en-US" sz="2000" dirty="0" err="1">
                <a:latin typeface="Arial" pitchFamily="34" charset="0"/>
                <a:cs typeface="Arial" pitchFamily="34" charset="0"/>
              </a:rPr>
              <a:t>Halinen</a:t>
            </a:r>
            <a:r>
              <a:rPr lang="en-US" sz="2000" dirty="0">
                <a:latin typeface="Arial" pitchFamily="34" charset="0"/>
                <a:cs typeface="Arial" pitchFamily="34" charset="0"/>
              </a:rPr>
              <a:t>, A.(2015): Customer Portfolio Analysis Practices in Different Exchange Contexts. Journal of Business Research 60, 720–730 </a:t>
            </a:r>
          </a:p>
          <a:p>
            <a:pPr lvl="0" algn="just"/>
            <a:r>
              <a:rPr lang="en-US" sz="2000" dirty="0" err="1">
                <a:latin typeface="Arial" pitchFamily="34" charset="0"/>
                <a:cs typeface="Arial" pitchFamily="34" charset="0"/>
              </a:rPr>
              <a:t>Kohonen</a:t>
            </a:r>
            <a:r>
              <a:rPr lang="en-US" sz="2000" dirty="0">
                <a:latin typeface="Arial" pitchFamily="34" charset="0"/>
                <a:cs typeface="Arial" pitchFamily="34" charset="0"/>
              </a:rPr>
              <a:t>, T.: Self-Organization and Associative Memory. Springer, New York (2012)</a:t>
            </a:r>
          </a:p>
          <a:p>
            <a:pPr lvl="0" algn="just"/>
            <a:r>
              <a:rPr lang="en-US" sz="2000" dirty="0">
                <a:latin typeface="Arial" pitchFamily="34" charset="0"/>
                <a:cs typeface="Arial" pitchFamily="34" charset="0"/>
              </a:rPr>
              <a:t>Ward, J.H.(2014): Hierarchical Grouping to Optimize an Objective Function. Journal of </a:t>
            </a:r>
            <a:r>
              <a:rPr lang="en-US" sz="2000" dirty="0" smtClean="0">
                <a:latin typeface="Arial" pitchFamily="34" charset="0"/>
                <a:cs typeface="Arial" pitchFamily="34" charset="0"/>
              </a:rPr>
              <a:t>the American </a:t>
            </a:r>
            <a:r>
              <a:rPr lang="en-US" sz="2000" dirty="0">
                <a:latin typeface="Arial" pitchFamily="34" charset="0"/>
                <a:cs typeface="Arial" pitchFamily="34" charset="0"/>
              </a:rPr>
              <a:t>Statistical Association 58, 236–244</a:t>
            </a:r>
          </a:p>
          <a:p>
            <a:pPr>
              <a:buNone/>
            </a:pPr>
            <a:endParaRPr lang="en-US" sz="1900" dirty="0" smtClean="0">
              <a:latin typeface="Calibri" pitchFamily="34" charset="0"/>
            </a:endParaRPr>
          </a:p>
        </p:txBody>
      </p:sp>
      <p:sp>
        <p:nvSpPr>
          <p:cNvPr id="3" name="Title 2"/>
          <p:cNvSpPr>
            <a:spLocks noGrp="1"/>
          </p:cNvSpPr>
          <p:nvPr>
            <p:ph type="title"/>
          </p:nvPr>
        </p:nvSpPr>
        <p:spPr>
          <a:xfrm>
            <a:off x="457200" y="152400"/>
            <a:ext cx="8229600" cy="868362"/>
          </a:xfrm>
        </p:spPr>
        <p:txBody>
          <a:bodyPr/>
          <a:lstStyle/>
          <a:p>
            <a:pPr algn="ctr"/>
            <a:r>
              <a:rPr lang="en-US" dirty="0" smtClean="0">
                <a:latin typeface="Arial" pitchFamily="34" charset="0"/>
                <a:cs typeface="Arial" pitchFamily="34" charset="0"/>
              </a:rPr>
              <a:t>References</a:t>
            </a:r>
            <a:endParaRPr lang="en-US" dirty="0">
              <a:latin typeface="Arial" pitchFamily="34" charset="0"/>
              <a:cs typeface="Arial" pitchFamily="34" charset="0"/>
            </a:endParaRPr>
          </a:p>
        </p:txBody>
      </p:sp>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30</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ctr">
              <a:buNone/>
            </a:pPr>
            <a:endParaRPr lang="en-US" sz="9500" b="1" i="1" dirty="0" smtClean="0">
              <a:latin typeface="Calibri" pitchFamily="34" charset="0"/>
            </a:endParaRPr>
          </a:p>
          <a:p>
            <a:pPr algn="ctr">
              <a:buNone/>
            </a:pPr>
            <a:r>
              <a:rPr lang="en-US" sz="9600" b="1" dirty="0" smtClean="0">
                <a:latin typeface="Calibri" pitchFamily="34" charset="0"/>
              </a:rPr>
              <a:t>THANKS </a:t>
            </a:r>
          </a:p>
          <a:p>
            <a:pPr algn="ctr">
              <a:buNone/>
            </a:pPr>
            <a:r>
              <a:rPr lang="en-US" sz="9600" b="1" dirty="0" smtClean="0">
                <a:latin typeface="Calibri" pitchFamily="34" charset="0"/>
              </a:rPr>
              <a:t>FOR LISTENING</a:t>
            </a:r>
            <a:endParaRPr lang="en-US" sz="9600" b="1" dirty="0">
              <a:latin typeface="Calibri" pitchFamily="34" charset="0"/>
            </a:endParaRPr>
          </a:p>
        </p:txBody>
      </p:sp>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31</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GB" sz="2800" dirty="0" smtClean="0">
                <a:latin typeface="Arial" pitchFamily="34" charset="0"/>
                <a:cs typeface="Arial" pitchFamily="34" charset="0"/>
              </a:rPr>
              <a:t>Introduction</a:t>
            </a:r>
          </a:p>
          <a:p>
            <a:pPr>
              <a:buFont typeface="Wingdings" pitchFamily="2" charset="2"/>
              <a:buChar char="Ø"/>
            </a:pPr>
            <a:r>
              <a:rPr lang="en-GB" sz="2800" dirty="0" smtClean="0">
                <a:latin typeface="Arial" pitchFamily="34" charset="0"/>
                <a:cs typeface="Arial" pitchFamily="34" charset="0"/>
              </a:rPr>
              <a:t>Statement of the Problem</a:t>
            </a:r>
          </a:p>
          <a:p>
            <a:pPr>
              <a:buFont typeface="Wingdings" pitchFamily="2" charset="2"/>
              <a:buChar char="Ø"/>
            </a:pPr>
            <a:r>
              <a:rPr lang="en-GB" sz="2800" dirty="0" smtClean="0">
                <a:latin typeface="Arial" pitchFamily="34" charset="0"/>
                <a:cs typeface="Arial" pitchFamily="34" charset="0"/>
              </a:rPr>
              <a:t>Aim and Objectives</a:t>
            </a:r>
          </a:p>
          <a:p>
            <a:pPr>
              <a:buFont typeface="Wingdings" pitchFamily="2" charset="2"/>
              <a:buChar char="Ø"/>
            </a:pPr>
            <a:r>
              <a:rPr lang="en-GB" sz="2800" dirty="0" smtClean="0">
                <a:latin typeface="Arial" pitchFamily="34" charset="0"/>
                <a:cs typeface="Arial" pitchFamily="34" charset="0"/>
              </a:rPr>
              <a:t>Literature </a:t>
            </a:r>
            <a:r>
              <a:rPr lang="en-GB" sz="2800" dirty="0" smtClean="0">
                <a:latin typeface="Arial" pitchFamily="34" charset="0"/>
                <a:cs typeface="Arial" pitchFamily="34" charset="0"/>
              </a:rPr>
              <a:t>Review</a:t>
            </a:r>
            <a:endParaRPr lang="en-GB" sz="2800" dirty="0" smtClean="0">
              <a:latin typeface="Arial" pitchFamily="34" charset="0"/>
              <a:cs typeface="Arial" pitchFamily="34" charset="0"/>
            </a:endParaRPr>
          </a:p>
          <a:p>
            <a:pPr>
              <a:buFont typeface="Wingdings" pitchFamily="2" charset="2"/>
              <a:buChar char="Ø"/>
            </a:pPr>
            <a:r>
              <a:rPr lang="en-GB" sz="2800" dirty="0" smtClean="0">
                <a:latin typeface="Arial" pitchFamily="34" charset="0"/>
                <a:cs typeface="Arial" pitchFamily="34" charset="0"/>
              </a:rPr>
              <a:t>Methodology</a:t>
            </a:r>
          </a:p>
          <a:p>
            <a:pPr>
              <a:buFont typeface="Wingdings" pitchFamily="2" charset="2"/>
              <a:buChar char="Ø"/>
            </a:pPr>
            <a:r>
              <a:rPr lang="en-GB" sz="2800" dirty="0" smtClean="0">
                <a:latin typeface="Arial" pitchFamily="34" charset="0"/>
                <a:cs typeface="Arial" pitchFamily="34" charset="0"/>
              </a:rPr>
              <a:t>Result and Discussion</a:t>
            </a:r>
          </a:p>
          <a:p>
            <a:pPr>
              <a:buFont typeface="Wingdings" pitchFamily="2" charset="2"/>
              <a:buChar char="Ø"/>
            </a:pPr>
            <a:r>
              <a:rPr lang="en-GB" sz="2800" dirty="0" smtClean="0">
                <a:latin typeface="Arial" pitchFamily="34" charset="0"/>
                <a:cs typeface="Arial" pitchFamily="34" charset="0"/>
              </a:rPr>
              <a:t>Expected Contribution to Knowledge</a:t>
            </a:r>
          </a:p>
          <a:p>
            <a:pPr>
              <a:buFont typeface="Wingdings" pitchFamily="2" charset="2"/>
              <a:buChar char="Ø"/>
            </a:pPr>
            <a:r>
              <a:rPr lang="en-GB" sz="2800" dirty="0" smtClean="0">
                <a:latin typeface="Arial" pitchFamily="34" charset="0"/>
                <a:cs typeface="Arial" pitchFamily="34" charset="0"/>
              </a:rPr>
              <a:t>References</a:t>
            </a:r>
          </a:p>
          <a:p>
            <a:endParaRPr lang="en-US" dirty="0"/>
          </a:p>
        </p:txBody>
      </p:sp>
      <p:sp>
        <p:nvSpPr>
          <p:cNvPr id="2" name="Title 1"/>
          <p:cNvSpPr>
            <a:spLocks noGrp="1"/>
          </p:cNvSpPr>
          <p:nvPr>
            <p:ph type="title"/>
          </p:nvPr>
        </p:nvSpPr>
        <p:spPr/>
        <p:txBody>
          <a:bodyPr/>
          <a:lstStyle/>
          <a:p>
            <a:pPr algn="ctr"/>
            <a:r>
              <a:rPr lang="en-US" dirty="0" smtClean="0">
                <a:latin typeface="Arial" pitchFamily="34" charset="0"/>
                <a:cs typeface="Arial" pitchFamily="34" charset="0"/>
              </a:rPr>
              <a:t>Presentation Outline</a:t>
            </a:r>
            <a:endParaRPr lang="en-US" dirty="0">
              <a:latin typeface="Arial" pitchFamily="34" charset="0"/>
              <a:cs typeface="Arial" pitchFamily="34" charset="0"/>
            </a:endParaRPr>
          </a:p>
        </p:txBody>
      </p:sp>
      <p:sp>
        <p:nvSpPr>
          <p:cNvPr id="4" name="TextBox 3"/>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2</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599"/>
            <a:ext cx="8458200" cy="5778043"/>
          </a:xfrm>
        </p:spPr>
        <p:txBody>
          <a:bodyPr>
            <a:normAutofit/>
          </a:bodyPr>
          <a:lstStyle/>
          <a:p>
            <a:pPr>
              <a:buNone/>
            </a:pPr>
            <a:r>
              <a:rPr lang="en-US" sz="2000" b="1" dirty="0" smtClean="0">
                <a:latin typeface="Arial" pitchFamily="34" charset="0"/>
                <a:cs typeface="Arial" pitchFamily="34" charset="0"/>
              </a:rPr>
              <a:t>Introduction </a:t>
            </a:r>
            <a:endParaRPr lang="en-US" sz="2000" b="1" dirty="0" smtClean="0">
              <a:latin typeface="Arial" pitchFamily="34" charset="0"/>
              <a:cs typeface="Arial" pitchFamily="34" charset="0"/>
            </a:endParaRPr>
          </a:p>
          <a:p>
            <a:pPr marL="109728" indent="0">
              <a:buNone/>
            </a:pPr>
            <a:endParaRPr lang="en-US" sz="2000" dirty="0">
              <a:latin typeface="Arial" pitchFamily="34" charset="0"/>
              <a:cs typeface="Arial" pitchFamily="34" charset="0"/>
            </a:endParaRPr>
          </a:p>
          <a:p>
            <a:pPr algn="just"/>
            <a:r>
              <a:rPr lang="en-US" sz="2000" dirty="0">
                <a:latin typeface="Arial" pitchFamily="34" charset="0"/>
                <a:cs typeface="Arial" pitchFamily="34" charset="0"/>
              </a:rPr>
              <a:t>For a while, the goal of existing business organizations has been redirected from being product-oriented to customer-centric organizations. In the industry, it has been usual practice that to attract new customers is cost-effective compare to keeping the existing ones (Kim et al, 2016). Park (2015) researched that a 5% increase in customer retention leads to a 25–95% increase in company profit. </a:t>
            </a:r>
            <a:endParaRPr lang="en-US" sz="2000" dirty="0" smtClean="0">
              <a:latin typeface="Arial" pitchFamily="34" charset="0"/>
              <a:cs typeface="Arial" pitchFamily="34" charset="0"/>
            </a:endParaRPr>
          </a:p>
          <a:p>
            <a:pPr algn="just">
              <a:buNone/>
            </a:pPr>
            <a:endParaRPr lang="en-US" sz="2000" dirty="0" smtClean="0">
              <a:latin typeface="Arial" pitchFamily="34" charset="0"/>
              <a:cs typeface="Arial" pitchFamily="34" charset="0"/>
            </a:endParaRPr>
          </a:p>
          <a:p>
            <a:pPr algn="just"/>
            <a:r>
              <a:rPr lang="en-US" sz="2000" dirty="0">
                <a:latin typeface="Arial" pitchFamily="34" charset="0"/>
                <a:cs typeface="Arial" pitchFamily="34" charset="0"/>
              </a:rPr>
              <a:t>Therefore, most organizations cast their attention on improving relationships with their clients for satisfaction. Data mining approach is suitable for the extraction of hidden information from customer data warehouses. This technique also preferred in conducting Customer Portfolio Analysis (CPA) </a:t>
            </a:r>
            <a:r>
              <a:rPr lang="en-US" sz="2000" dirty="0" smtClean="0">
                <a:latin typeface="Arial" pitchFamily="34" charset="0"/>
                <a:cs typeface="Arial" pitchFamily="34" charset="0"/>
              </a:rPr>
              <a:t>efficiently</a:t>
            </a:r>
            <a:r>
              <a:rPr lang="en-US" sz="2000" dirty="0" smtClean="0">
                <a:latin typeface="Arial" pitchFamily="34" charset="0"/>
                <a:cs typeface="Arial" pitchFamily="34" charset="0"/>
              </a:rPr>
              <a:t>, as </a:t>
            </a:r>
            <a:r>
              <a:rPr lang="en-US" sz="2000" dirty="0">
                <a:latin typeface="Arial" pitchFamily="34" charset="0"/>
                <a:cs typeface="Arial" pitchFamily="34" charset="0"/>
              </a:rPr>
              <a:t>a result, allocating limited resources is allocated to numerous customer groups according to the corporate strategy </a:t>
            </a:r>
            <a:r>
              <a:rPr lang="en-US" sz="2000" dirty="0" smtClean="0">
                <a:latin typeface="Arial" pitchFamily="34" charset="0"/>
                <a:cs typeface="Arial" pitchFamily="34" charset="0"/>
              </a:rPr>
              <a:t>efficiently. </a:t>
            </a:r>
            <a:endParaRPr lang="en-US" sz="2000" dirty="0">
              <a:latin typeface="Arial" pitchFamily="34" charset="0"/>
              <a:cs typeface="Arial" pitchFamily="34" charset="0"/>
            </a:endParaRPr>
          </a:p>
          <a:p>
            <a:pPr algn="just"/>
            <a:endParaRPr lang="en-US" sz="2000" dirty="0" smtClean="0"/>
          </a:p>
          <a:p>
            <a:endParaRPr lang="en-US" sz="2000" dirty="0" smtClean="0">
              <a:latin typeface="Calibri" pitchFamily="34" charset="0"/>
            </a:endParaRPr>
          </a:p>
        </p:txBody>
      </p:sp>
      <p:sp>
        <p:nvSpPr>
          <p:cNvPr id="3" name="Title 2"/>
          <p:cNvSpPr>
            <a:spLocks noGrp="1"/>
          </p:cNvSpPr>
          <p:nvPr>
            <p:ph type="title"/>
          </p:nvPr>
        </p:nvSpPr>
        <p:spPr>
          <a:xfrm>
            <a:off x="457200" y="76200"/>
            <a:ext cx="8229600" cy="914400"/>
          </a:xfrm>
        </p:spPr>
        <p:txBody>
          <a:bodyPr/>
          <a:lstStyle/>
          <a:p>
            <a:pPr algn="ctr"/>
            <a:r>
              <a:rPr lang="en-US" dirty="0" smtClean="0">
                <a:latin typeface="Arial" pitchFamily="34" charset="0"/>
                <a:cs typeface="Arial" pitchFamily="34" charset="0"/>
              </a:rPr>
              <a:t>Introduction</a:t>
            </a:r>
            <a:endParaRPr lang="en-US" dirty="0">
              <a:latin typeface="Arial" pitchFamily="34" charset="0"/>
              <a:cs typeface="Arial" pitchFamily="34" charset="0"/>
            </a:endParaRPr>
          </a:p>
        </p:txBody>
      </p:sp>
      <p:sp>
        <p:nvSpPr>
          <p:cNvPr id="4" name="TextBox 3"/>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3</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562600"/>
          </a:xfrm>
        </p:spPr>
        <p:txBody>
          <a:bodyPr>
            <a:normAutofit/>
          </a:bodyPr>
          <a:lstStyle/>
          <a:p>
            <a:pPr marL="109728" indent="0">
              <a:buNone/>
            </a:pPr>
            <a:endParaRPr lang="en-US" sz="2200" dirty="0" smtClean="0">
              <a:latin typeface="Calibri" pitchFamily="34" charset="0"/>
            </a:endParaRPr>
          </a:p>
          <a:p>
            <a:pPr algn="just"/>
            <a:r>
              <a:rPr lang="en-US" sz="2400" dirty="0">
                <a:latin typeface="Arial" pitchFamily="34" charset="0"/>
                <a:cs typeface="Arial" pitchFamily="34" charset="0"/>
              </a:rPr>
              <a:t>In this study, we propose a hybrid approach that combines the Self-Organizing Map (SOM)-Ward clustering </a:t>
            </a:r>
            <a:r>
              <a:rPr lang="en-US" sz="2400" dirty="0" smtClean="0">
                <a:latin typeface="Arial" pitchFamily="34" charset="0"/>
                <a:cs typeface="Arial" pitchFamily="34" charset="0"/>
              </a:rPr>
              <a:t>and </a:t>
            </a:r>
            <a:r>
              <a:rPr lang="en-US" sz="2400" dirty="0">
                <a:latin typeface="Arial" pitchFamily="34" charset="0"/>
                <a:cs typeface="Arial" pitchFamily="34" charset="0"/>
              </a:rPr>
              <a:t>decision trees for conducting CPA. </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Buttle</a:t>
            </a:r>
            <a:r>
              <a:rPr lang="en-US" sz="2400" dirty="0" smtClean="0">
                <a:latin typeface="Arial" pitchFamily="34" charset="0"/>
                <a:cs typeface="Arial" pitchFamily="34" charset="0"/>
              </a:rPr>
              <a:t>, 2014</a:t>
            </a:r>
            <a:r>
              <a:rPr lang="en-US" sz="2400" dirty="0" smtClean="0">
                <a:latin typeface="Arial" pitchFamily="34" charset="0"/>
                <a:cs typeface="Arial" pitchFamily="34" charset="0"/>
              </a:rPr>
              <a:t>). </a:t>
            </a:r>
            <a:endParaRPr lang="en-US" sz="24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n-US" sz="2400" dirty="0">
                <a:latin typeface="Arial" pitchFamily="34" charset="0"/>
                <a:cs typeface="Arial" pitchFamily="34" charset="0"/>
              </a:rPr>
              <a:t>Then, a decision tree approach will be utilized to identify the segments with high developmental potential, and also to improve the relationship between customers’ behavior, spending amounts, demographic and characteristics. This analysis enhances companies to make necessary in meeting the demands of their customers and to reduce their overhead costs and maximize profits of the entire customer base. </a:t>
            </a:r>
          </a:p>
          <a:p>
            <a:pPr algn="just"/>
            <a:endParaRPr lang="en-US" sz="2200" dirty="0">
              <a:latin typeface="Arial" pitchFamily="34" charset="0"/>
              <a:cs typeface="Arial" pitchFamily="34" charset="0"/>
            </a:endParaRPr>
          </a:p>
        </p:txBody>
      </p:sp>
      <p:sp>
        <p:nvSpPr>
          <p:cNvPr id="3" name="Title 2"/>
          <p:cNvSpPr>
            <a:spLocks noGrp="1"/>
          </p:cNvSpPr>
          <p:nvPr>
            <p:ph type="title"/>
          </p:nvPr>
        </p:nvSpPr>
        <p:spPr>
          <a:xfrm>
            <a:off x="457200" y="76200"/>
            <a:ext cx="8229600" cy="944562"/>
          </a:xfrm>
        </p:spPr>
        <p:txBody>
          <a:bodyPr/>
          <a:lstStyle/>
          <a:p>
            <a:pPr algn="ctr"/>
            <a:r>
              <a:rPr lang="en-US" dirty="0" smtClean="0">
                <a:latin typeface="Arial" pitchFamily="34" charset="0"/>
                <a:cs typeface="Arial" pitchFamily="34" charset="0"/>
              </a:rPr>
              <a:t>Introduction (</a:t>
            </a:r>
            <a:r>
              <a:rPr lang="en-US" dirty="0" err="1" smtClean="0">
                <a:latin typeface="Arial" pitchFamily="34" charset="0"/>
                <a:cs typeface="Arial" pitchFamily="34" charset="0"/>
              </a:rPr>
              <a:t>contd</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TextBox 3"/>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4</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24132"/>
            <a:ext cx="8229600" cy="4919472"/>
          </a:xfrm>
        </p:spPr>
        <p:txBody>
          <a:bodyPr>
            <a:noAutofit/>
          </a:bodyPr>
          <a:lstStyle/>
          <a:p>
            <a:endParaRPr lang="en-GB" sz="2200" dirty="0">
              <a:latin typeface="Calibri" pitchFamily="34" charset="0"/>
            </a:endParaRPr>
          </a:p>
          <a:p>
            <a:pPr algn="just"/>
            <a:r>
              <a:rPr lang="en-US" sz="2400" dirty="0" smtClean="0">
                <a:latin typeface="Arial" pitchFamily="34" charset="0"/>
                <a:cs typeface="Arial" pitchFamily="34" charset="0"/>
              </a:rPr>
              <a:t>Analyzing </a:t>
            </a:r>
            <a:r>
              <a:rPr lang="en-US" sz="2400" dirty="0">
                <a:latin typeface="Arial" pitchFamily="34" charset="0"/>
                <a:cs typeface="Arial" pitchFamily="34" charset="0"/>
              </a:rPr>
              <a:t>customer’s base so as to retaining and attracting the most important customers still stands the main problem facing companies in this modern age. </a:t>
            </a:r>
            <a:endParaRPr lang="en-GB" sz="2200" dirty="0" smtClean="0">
              <a:latin typeface="Arial" pitchFamily="34" charset="0"/>
              <a:cs typeface="Arial" pitchFamily="34" charset="0"/>
            </a:endParaRPr>
          </a:p>
          <a:p>
            <a:pPr marL="109728" indent="0" algn="just">
              <a:buNone/>
            </a:pPr>
            <a:endParaRPr lang="en-US" sz="2200" dirty="0" smtClean="0">
              <a:latin typeface="Arial" pitchFamily="34" charset="0"/>
              <a:cs typeface="Arial" pitchFamily="34" charset="0"/>
            </a:endParaRPr>
          </a:p>
          <a:p>
            <a:pPr algn="just"/>
            <a:r>
              <a:rPr lang="en-US" sz="2400" dirty="0" smtClean="0">
                <a:latin typeface="Arial" pitchFamily="34" charset="0"/>
                <a:cs typeface="Arial" pitchFamily="34" charset="0"/>
              </a:rPr>
              <a:t>The </a:t>
            </a:r>
            <a:r>
              <a:rPr lang="en-US" sz="2400" dirty="0">
                <a:latin typeface="Arial" pitchFamily="34" charset="0"/>
                <a:cs typeface="Arial" pitchFamily="34" charset="0"/>
              </a:rPr>
              <a:t>process of conducting customer-portfolio analysis (CPA) makes most existing customer relationship management systems (CRMS) lack ability to extract concealed information from pool of data stored in customer warehouses, to conduct market segmentation due to the implementation techniques used. </a:t>
            </a:r>
          </a:p>
          <a:p>
            <a:pPr>
              <a:buNone/>
            </a:pPr>
            <a:endParaRPr lang="en-US" sz="2200" dirty="0">
              <a:latin typeface="Calibri" pitchFamily="34" charset="0"/>
            </a:endParaRPr>
          </a:p>
        </p:txBody>
      </p:sp>
      <p:sp>
        <p:nvSpPr>
          <p:cNvPr id="3" name="Title 2"/>
          <p:cNvSpPr>
            <a:spLocks noGrp="1"/>
          </p:cNvSpPr>
          <p:nvPr>
            <p:ph type="title"/>
          </p:nvPr>
        </p:nvSpPr>
        <p:spPr>
          <a:xfrm>
            <a:off x="457200" y="76200"/>
            <a:ext cx="8229600" cy="990600"/>
          </a:xfrm>
        </p:spPr>
        <p:txBody>
          <a:bodyPr/>
          <a:lstStyle/>
          <a:p>
            <a:pPr algn="ctr"/>
            <a:r>
              <a:rPr lang="en-US" dirty="0" smtClean="0">
                <a:latin typeface="Arial" pitchFamily="34" charset="0"/>
                <a:cs typeface="Arial" pitchFamily="34" charset="0"/>
              </a:rPr>
              <a:t>Statement of the Problem</a:t>
            </a:r>
            <a:endParaRPr lang="en-US" dirty="0">
              <a:latin typeface="Arial" pitchFamily="34" charset="0"/>
              <a:cs typeface="Arial" pitchFamily="34" charset="0"/>
            </a:endParaRPr>
          </a:p>
        </p:txBody>
      </p:sp>
      <p:sp>
        <p:nvSpPr>
          <p:cNvPr id="4" name="TextBox 3"/>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7</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143000"/>
            <a:ext cx="8191500" cy="5410200"/>
          </a:xfrm>
        </p:spPr>
        <p:txBody>
          <a:bodyPr>
            <a:normAutofit/>
          </a:bodyPr>
          <a:lstStyle/>
          <a:p>
            <a:pPr>
              <a:buNone/>
            </a:pPr>
            <a:endParaRPr lang="en-US" sz="2200" b="1" dirty="0" smtClean="0">
              <a:latin typeface="Calibri" pitchFamily="34" charset="0"/>
            </a:endParaRPr>
          </a:p>
          <a:p>
            <a:pPr>
              <a:buNone/>
            </a:pPr>
            <a:r>
              <a:rPr lang="en-US" sz="2400" b="1" dirty="0" smtClean="0">
                <a:latin typeface="Arial" pitchFamily="34" charset="0"/>
                <a:cs typeface="Arial" pitchFamily="34" charset="0"/>
              </a:rPr>
              <a:t>AIM: </a:t>
            </a:r>
            <a:r>
              <a:rPr lang="en-GB" sz="2400" dirty="0" smtClean="0">
                <a:latin typeface="Arial" pitchFamily="34" charset="0"/>
                <a:cs typeface="Arial" pitchFamily="34" charset="0"/>
              </a:rPr>
              <a:t>The aim of this work is to </a:t>
            </a:r>
            <a:r>
              <a:rPr lang="en-US" sz="2400" dirty="0">
                <a:latin typeface="Arial" pitchFamily="34" charset="0"/>
                <a:cs typeface="Arial" pitchFamily="34" charset="0"/>
              </a:rPr>
              <a:t>c</a:t>
            </a:r>
            <a:r>
              <a:rPr lang="en-US" sz="2400" dirty="0" smtClean="0">
                <a:latin typeface="Arial" pitchFamily="34" charset="0"/>
                <a:cs typeface="Arial" pitchFamily="34" charset="0"/>
              </a:rPr>
              <a:t>ompare the </a:t>
            </a:r>
            <a:r>
              <a:rPr lang="en-US" sz="2400" dirty="0">
                <a:latin typeface="Arial" pitchFamily="34" charset="0"/>
                <a:cs typeface="Arial" pitchFamily="34" charset="0"/>
              </a:rPr>
              <a:t>Evaluation of </a:t>
            </a:r>
            <a:r>
              <a:rPr lang="en-US" sz="2400" dirty="0" smtClean="0">
                <a:latin typeface="Arial" pitchFamily="34" charset="0"/>
                <a:cs typeface="Arial" pitchFamily="34" charset="0"/>
              </a:rPr>
              <a:t>    SOM-Ward </a:t>
            </a:r>
            <a:r>
              <a:rPr lang="en-US" sz="2400" dirty="0">
                <a:latin typeface="Arial" pitchFamily="34" charset="0"/>
                <a:cs typeface="Arial" pitchFamily="34" charset="0"/>
              </a:rPr>
              <a:t>Clustering and </a:t>
            </a:r>
            <a:r>
              <a:rPr lang="en-US" sz="2400" dirty="0" smtClean="0">
                <a:latin typeface="Arial" pitchFamily="34" charset="0"/>
                <a:cs typeface="Arial" pitchFamily="34" charset="0"/>
              </a:rPr>
              <a:t>DT </a:t>
            </a:r>
            <a:r>
              <a:rPr lang="en-US" sz="2400" dirty="0">
                <a:latin typeface="Arial" pitchFamily="34" charset="0"/>
                <a:cs typeface="Arial" pitchFamily="34" charset="0"/>
              </a:rPr>
              <a:t>for Conducting Customer-Portfolio Analysis</a:t>
            </a:r>
          </a:p>
          <a:p>
            <a:pPr>
              <a:buNone/>
            </a:pPr>
            <a:endParaRPr lang="en-GB" sz="2400" dirty="0" smtClean="0">
              <a:latin typeface="Arial" pitchFamily="34" charset="0"/>
              <a:cs typeface="Arial" pitchFamily="34" charset="0"/>
            </a:endParaRPr>
          </a:p>
          <a:p>
            <a:pPr>
              <a:buNone/>
            </a:pPr>
            <a:r>
              <a:rPr lang="en-GB" sz="2400" b="1" dirty="0" smtClean="0">
                <a:latin typeface="Arial" pitchFamily="34" charset="0"/>
                <a:cs typeface="Arial" pitchFamily="34" charset="0"/>
              </a:rPr>
              <a:t>OBJECTIVES : </a:t>
            </a:r>
            <a:r>
              <a:rPr lang="en-GB" sz="2400" dirty="0" smtClean="0">
                <a:latin typeface="Arial" pitchFamily="34" charset="0"/>
                <a:cs typeface="Arial" pitchFamily="34" charset="0"/>
              </a:rPr>
              <a:t>The specific objectives are;</a:t>
            </a:r>
          </a:p>
          <a:p>
            <a:pPr lvl="0"/>
            <a:r>
              <a:rPr lang="en-GB" sz="2400" dirty="0" smtClean="0">
                <a:latin typeface="Arial" pitchFamily="34" charset="0"/>
                <a:cs typeface="Arial" pitchFamily="34" charset="0"/>
              </a:rPr>
              <a:t>To review the existing systems in other to detect the problems associated with them.</a:t>
            </a:r>
          </a:p>
          <a:p>
            <a:pPr lvl="0"/>
            <a:r>
              <a:rPr lang="en-GB" sz="2400" dirty="0" smtClean="0">
                <a:latin typeface="Arial" pitchFamily="34" charset="0"/>
                <a:cs typeface="Arial" pitchFamily="34" charset="0"/>
              </a:rPr>
              <a:t>Develop SOM-Ward and DT Models to simulate t</a:t>
            </a:r>
            <a:r>
              <a:rPr lang="en-US" sz="2400" dirty="0" smtClean="0">
                <a:latin typeface="Arial" pitchFamily="34" charset="0"/>
                <a:cs typeface="Arial" pitchFamily="34" charset="0"/>
              </a:rPr>
              <a:t>he </a:t>
            </a:r>
            <a:r>
              <a:rPr lang="en-US" sz="2400" dirty="0">
                <a:latin typeface="Arial" pitchFamily="34" charset="0"/>
                <a:cs typeface="Arial" pitchFamily="34" charset="0"/>
              </a:rPr>
              <a:t>prediction performance of the decision </a:t>
            </a:r>
            <a:r>
              <a:rPr lang="en-US" sz="2400" dirty="0" smtClean="0">
                <a:latin typeface="Arial" pitchFamily="34" charset="0"/>
                <a:cs typeface="Arial" pitchFamily="34" charset="0"/>
              </a:rPr>
              <a:t>tree.</a:t>
            </a:r>
          </a:p>
          <a:p>
            <a:pPr lvl="0"/>
            <a:r>
              <a:rPr lang="en-US" sz="2400" dirty="0" smtClean="0">
                <a:latin typeface="Arial" pitchFamily="34" charset="0"/>
                <a:cs typeface="Arial" pitchFamily="34" charset="0"/>
              </a:rPr>
              <a:t>Evaluate the developed system against SOM, DT, and Ward Clustering </a:t>
            </a:r>
            <a:r>
              <a:rPr lang="en-US" sz="2400" dirty="0" smtClean="0">
                <a:latin typeface="Arial" pitchFamily="34" charset="0"/>
                <a:cs typeface="Arial" pitchFamily="34" charset="0"/>
              </a:rPr>
              <a:t>individually using </a:t>
            </a:r>
            <a:r>
              <a:rPr lang="en-US" sz="2400" dirty="0" smtClean="0">
                <a:latin typeface="Arial" pitchFamily="34" charset="0"/>
                <a:cs typeface="Arial" pitchFamily="34" charset="0"/>
              </a:rPr>
              <a:t>recognition accuracy and recognition </a:t>
            </a:r>
            <a:r>
              <a:rPr lang="en-US" sz="2400" dirty="0" smtClean="0">
                <a:latin typeface="Arial" pitchFamily="34" charset="0"/>
                <a:cs typeface="Arial" pitchFamily="34" charset="0"/>
              </a:rPr>
              <a:t>time as evaluation metrics.</a:t>
            </a:r>
            <a:endParaRPr lang="en-GB" sz="2400" dirty="0" smtClean="0">
              <a:latin typeface="Arial" pitchFamily="34" charset="0"/>
              <a:cs typeface="Arial" pitchFamily="34" charset="0"/>
            </a:endParaRPr>
          </a:p>
          <a:p>
            <a:pPr lvl="0"/>
            <a:endParaRPr lang="en-US" sz="2200" dirty="0" smtClean="0">
              <a:latin typeface="Arial" pitchFamily="34" charset="0"/>
              <a:cs typeface="Arial" pitchFamily="34" charset="0"/>
            </a:endParaRPr>
          </a:p>
          <a:p>
            <a:pPr>
              <a:buNone/>
            </a:pPr>
            <a:endParaRPr lang="en-GB" sz="2200" dirty="0" smtClean="0">
              <a:latin typeface="Calibri" pitchFamily="34" charset="0"/>
            </a:endParaRPr>
          </a:p>
          <a:p>
            <a:pPr>
              <a:buNone/>
            </a:pPr>
            <a:endParaRPr lang="en-GB" sz="2200" dirty="0" smtClean="0">
              <a:latin typeface="Calibri" pitchFamily="34" charset="0"/>
            </a:endParaRPr>
          </a:p>
          <a:p>
            <a:pPr>
              <a:buNone/>
            </a:pPr>
            <a:endParaRPr lang="en-US" sz="2200" dirty="0" smtClean="0">
              <a:latin typeface="Calibri" pitchFamily="34" charset="0"/>
            </a:endParaRPr>
          </a:p>
          <a:p>
            <a:pPr>
              <a:buNone/>
            </a:pPr>
            <a:endParaRPr lang="en-US" dirty="0">
              <a:latin typeface="Calibri" pitchFamily="34" charset="0"/>
            </a:endParaRPr>
          </a:p>
        </p:txBody>
      </p:sp>
      <p:sp>
        <p:nvSpPr>
          <p:cNvPr id="3" name="Title 2"/>
          <p:cNvSpPr>
            <a:spLocks noGrp="1"/>
          </p:cNvSpPr>
          <p:nvPr>
            <p:ph type="title"/>
          </p:nvPr>
        </p:nvSpPr>
        <p:spPr>
          <a:xfrm>
            <a:off x="457200" y="76200"/>
            <a:ext cx="8229600" cy="1143000"/>
          </a:xfrm>
        </p:spPr>
        <p:txBody>
          <a:bodyPr/>
          <a:lstStyle/>
          <a:p>
            <a:pPr algn="ctr"/>
            <a:r>
              <a:rPr lang="en-US" dirty="0" smtClean="0">
                <a:latin typeface="Arial" pitchFamily="34" charset="0"/>
                <a:cs typeface="Arial" pitchFamily="34" charset="0"/>
              </a:rPr>
              <a:t>Aim and Objectives</a:t>
            </a:r>
            <a:endParaRPr lang="en-US" dirty="0">
              <a:latin typeface="Arial" pitchFamily="34" charset="0"/>
              <a:cs typeface="Arial" pitchFamily="34" charset="0"/>
            </a:endParaRPr>
          </a:p>
        </p:txBody>
      </p:sp>
      <p:sp>
        <p:nvSpPr>
          <p:cNvPr id="4" name="TextBox 3"/>
          <p:cNvSpPr txBox="1"/>
          <p:nvPr/>
        </p:nvSpPr>
        <p:spPr>
          <a:xfrm>
            <a:off x="457200" y="6183868"/>
            <a:ext cx="381000" cy="584775"/>
          </a:xfrm>
          <a:prstGeom prst="rect">
            <a:avLst/>
          </a:prstGeom>
          <a:noFill/>
        </p:spPr>
        <p:txBody>
          <a:bodyPr wrap="square" rtlCol="0">
            <a:spAutoFit/>
          </a:bodyPr>
          <a:lstStyle/>
          <a:p>
            <a:r>
              <a:rPr lang="en-US" sz="3200" b="1" dirty="0" smtClean="0">
                <a:solidFill>
                  <a:schemeClr val="bg1"/>
                </a:solidFill>
                <a:latin typeface="Calibri" pitchFamily="34" charset="0"/>
              </a:rPr>
              <a:t>9</a:t>
            </a:r>
            <a:endParaRPr lang="en-US" sz="32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10</a:t>
            </a:r>
            <a:endParaRPr lang="en-US" sz="3200" b="1" dirty="0">
              <a:solidFill>
                <a:schemeClr val="bg1"/>
              </a:solidFill>
              <a:latin typeface="Calibri" pitchFamily="34" charset="0"/>
            </a:endParaRPr>
          </a:p>
        </p:txBody>
      </p:sp>
      <p:sp>
        <p:nvSpPr>
          <p:cNvPr id="6" name="TextBox 5"/>
          <p:cNvSpPr txBox="1"/>
          <p:nvPr/>
        </p:nvSpPr>
        <p:spPr>
          <a:xfrm>
            <a:off x="457200" y="856357"/>
            <a:ext cx="8153400" cy="6001643"/>
          </a:xfrm>
          <a:prstGeom prst="rect">
            <a:avLst/>
          </a:prstGeom>
          <a:noFill/>
        </p:spPr>
        <p:txBody>
          <a:bodyPr wrap="square" rtlCol="0">
            <a:spAutoFit/>
          </a:bodyPr>
          <a:lstStyle/>
          <a:p>
            <a:pPr marL="342900" indent="-342900">
              <a:buFont typeface="Wingdings" pitchFamily="2" charset="2"/>
              <a:buChar char="Ø"/>
            </a:pPr>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a:latin typeface="Arial" pitchFamily="34" charset="0"/>
                <a:cs typeface="Arial" pitchFamily="34" charset="0"/>
              </a:rPr>
              <a:t>SOM is able to compress the input data while the topological relationship of data structure is preserved (</a:t>
            </a:r>
            <a:r>
              <a:rPr lang="en-US" sz="2400" dirty="0" err="1">
                <a:latin typeface="Arial" pitchFamily="34" charset="0"/>
                <a:cs typeface="Arial" pitchFamily="34" charset="0"/>
              </a:rPr>
              <a:t>Kohonen</a:t>
            </a:r>
            <a:r>
              <a:rPr lang="en-US" sz="2400" dirty="0">
                <a:latin typeface="Arial" pitchFamily="34" charset="0"/>
                <a:cs typeface="Arial" pitchFamily="34" charset="0"/>
              </a:rPr>
              <a:t>, 2001). </a:t>
            </a:r>
            <a:endParaRPr lang="en-US" sz="2400" dirty="0" smtClean="0">
              <a:latin typeface="Arial" pitchFamily="34" charset="0"/>
              <a:cs typeface="Arial" pitchFamily="34" charset="0"/>
            </a:endParaRPr>
          </a:p>
          <a:p>
            <a:pPr marL="342900" indent="-342900">
              <a:buFont typeface="Wingdings" pitchFamily="2" charset="2"/>
              <a:buChar char="Ø"/>
            </a:pPr>
            <a:r>
              <a:rPr lang="en-US" sz="2400" dirty="0" smtClean="0">
                <a:latin typeface="Arial" pitchFamily="34" charset="0"/>
                <a:cs typeface="Arial" pitchFamily="34" charset="0"/>
              </a:rPr>
              <a:t>As </a:t>
            </a:r>
            <a:r>
              <a:rPr lang="en-US" sz="2400" dirty="0">
                <a:latin typeface="Arial" pitchFamily="34" charset="0"/>
                <a:cs typeface="Arial" pitchFamily="34" charset="0"/>
              </a:rPr>
              <a:t>a result, the SOM algorithm serves as an important tool for segmentation analysis and is commonly used as an analytical tool for conducting clustering tasks in various business related areas, including market </a:t>
            </a:r>
            <a:r>
              <a:rPr lang="en-US" sz="2400" dirty="0" smtClean="0">
                <a:latin typeface="Arial" pitchFamily="34" charset="0"/>
                <a:cs typeface="Arial" pitchFamily="34" charset="0"/>
              </a:rPr>
              <a:t>segmentation </a:t>
            </a:r>
            <a:r>
              <a:rPr lang="en-US" sz="2400" dirty="0">
                <a:latin typeface="Arial" pitchFamily="34" charset="0"/>
                <a:cs typeface="Arial" pitchFamily="34" charset="0"/>
              </a:rPr>
              <a:t>(</a:t>
            </a:r>
            <a:r>
              <a:rPr lang="en-US" sz="2400" dirty="0" err="1">
                <a:latin typeface="Arial" pitchFamily="34" charset="0"/>
                <a:cs typeface="Arial" pitchFamily="34" charset="0"/>
              </a:rPr>
              <a:t>Kaski</a:t>
            </a:r>
            <a:r>
              <a:rPr lang="en-US" sz="2400" dirty="0">
                <a:latin typeface="Arial" pitchFamily="34" charset="0"/>
                <a:cs typeface="Arial" pitchFamily="34" charset="0"/>
              </a:rPr>
              <a:t>, et al, 2014). </a:t>
            </a:r>
            <a:endParaRPr lang="en-US" sz="2400" dirty="0" smtClean="0">
              <a:latin typeface="Arial" pitchFamily="34" charset="0"/>
              <a:cs typeface="Arial" pitchFamily="34" charset="0"/>
            </a:endParaRPr>
          </a:p>
          <a:p>
            <a:pPr marL="342900" indent="-342900">
              <a:buFont typeface="Wingdings" pitchFamily="2" charset="2"/>
              <a:buChar char="Ø"/>
            </a:pPr>
            <a:r>
              <a:rPr lang="en-US" sz="2400" dirty="0" err="1" smtClean="0">
                <a:latin typeface="Arial" pitchFamily="34" charset="0"/>
                <a:cs typeface="Arial" pitchFamily="34" charset="0"/>
              </a:rPr>
              <a:t>Deboeck</a:t>
            </a:r>
            <a:r>
              <a:rPr lang="en-US" sz="2400" dirty="0" smtClean="0">
                <a:latin typeface="Arial" pitchFamily="34" charset="0"/>
                <a:cs typeface="Arial" pitchFamily="34" charset="0"/>
              </a:rPr>
              <a:t> </a:t>
            </a:r>
            <a:r>
              <a:rPr lang="en-US" sz="2400" dirty="0">
                <a:latin typeface="Arial" pitchFamily="34" charset="0"/>
                <a:cs typeface="Arial" pitchFamily="34" charset="0"/>
              </a:rPr>
              <a:t>(2016) comparing two clustering methods (SOM-Ward and K-means clustering), drew the conclusion that SOM-Ward clustering resulted in better clusters representations than K-means alone. The Decision Tree; a supervised data mining technique was used to break large data into smaller sets using two-way or multi-way splits </a:t>
            </a:r>
            <a:r>
              <a:rPr lang="en-US" sz="2400" dirty="0" smtClean="0">
                <a:latin typeface="Arial" pitchFamily="34" charset="0"/>
                <a:cs typeface="Arial" pitchFamily="34" charset="0"/>
              </a:rPr>
              <a:t> </a:t>
            </a:r>
            <a:r>
              <a:rPr lang="en-US" sz="2400" dirty="0">
                <a:latin typeface="Arial" pitchFamily="34" charset="0"/>
                <a:cs typeface="Arial" pitchFamily="34" charset="0"/>
              </a:rPr>
              <a:t>Berry and </a:t>
            </a:r>
            <a:r>
              <a:rPr lang="en-US" sz="2400" dirty="0" err="1">
                <a:latin typeface="Arial" pitchFamily="34" charset="0"/>
                <a:cs typeface="Arial" pitchFamily="34" charset="0"/>
              </a:rPr>
              <a:t>Linoff</a:t>
            </a:r>
            <a:r>
              <a:rPr lang="en-US" sz="2400" dirty="0">
                <a:latin typeface="Arial" pitchFamily="34" charset="0"/>
                <a:cs typeface="Arial" pitchFamily="34" charset="0"/>
              </a:rPr>
              <a:t> (2004</a:t>
            </a:r>
            <a:r>
              <a:rPr lang="en-US" sz="2400" dirty="0" smtClean="0">
                <a:latin typeface="Arial" pitchFamily="34" charset="0"/>
                <a:cs typeface="Arial" pitchFamily="34" charset="0"/>
              </a:rPr>
              <a:t>). </a:t>
            </a:r>
            <a:endParaRPr lang="en-US" sz="2400" dirty="0" smtClean="0">
              <a:latin typeface="Arial" pitchFamily="34" charset="0"/>
              <a:cs typeface="Arial" pitchFamily="34" charset="0"/>
            </a:endParaRPr>
          </a:p>
          <a:p>
            <a:pPr marL="342900" indent="-342900">
              <a:buFont typeface="Wingdings" pitchFamily="2" charset="2"/>
              <a:buChar char="Ø"/>
            </a:pPr>
            <a:endParaRPr lang="en-US" sz="2400" dirty="0"/>
          </a:p>
        </p:txBody>
      </p:sp>
      <p:sp>
        <p:nvSpPr>
          <p:cNvPr id="5" name="Title 2"/>
          <p:cNvSpPr>
            <a:spLocks noGrp="1"/>
          </p:cNvSpPr>
          <p:nvPr>
            <p:ph type="title"/>
          </p:nvPr>
        </p:nvSpPr>
        <p:spPr>
          <a:xfrm>
            <a:off x="457200" y="228600"/>
            <a:ext cx="8229600" cy="762000"/>
          </a:xfrm>
        </p:spPr>
        <p:txBody>
          <a:bodyPr/>
          <a:lstStyle/>
          <a:p>
            <a:pPr algn="ctr"/>
            <a:r>
              <a:rPr lang="en-US" dirty="0" smtClean="0"/>
              <a:t>       </a:t>
            </a:r>
            <a:r>
              <a:rPr lang="en-US" dirty="0" smtClean="0">
                <a:latin typeface="Arial" pitchFamily="34" charset="0"/>
                <a:cs typeface="Arial" pitchFamily="34" charset="0"/>
              </a:rPr>
              <a:t>Literature Review</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11</a:t>
            </a:r>
            <a:endParaRPr lang="en-US" sz="3200" b="1" dirty="0">
              <a:solidFill>
                <a:schemeClr val="bg1"/>
              </a:solidFill>
              <a:latin typeface="Calibri" pitchFamily="34" charset="0"/>
            </a:endParaRPr>
          </a:p>
        </p:txBody>
      </p:sp>
      <p:sp>
        <p:nvSpPr>
          <p:cNvPr id="3" name="Rectangle 2"/>
          <p:cNvSpPr/>
          <p:nvPr/>
        </p:nvSpPr>
        <p:spPr>
          <a:xfrm>
            <a:off x="800100" y="457200"/>
            <a:ext cx="8153400" cy="1077218"/>
          </a:xfrm>
          <a:prstGeom prst="rect">
            <a:avLst/>
          </a:prstGeom>
        </p:spPr>
        <p:txBody>
          <a:bodyPr wrap="square">
            <a:spAutoFit/>
          </a:bodyPr>
          <a:lstStyle/>
          <a:p>
            <a:pPr algn="ctr"/>
            <a:r>
              <a:rPr lang="en-US" sz="3600" dirty="0" smtClean="0">
                <a:latin typeface="Arial" pitchFamily="34" charset="0"/>
                <a:cs typeface="Arial" pitchFamily="34" charset="0"/>
              </a:rPr>
              <a:t>Methodology</a:t>
            </a:r>
          </a:p>
          <a:p>
            <a:endParaRPr lang="en-US" sz="2800" dirty="0" smtClean="0"/>
          </a:p>
        </p:txBody>
      </p:sp>
      <p:sp>
        <p:nvSpPr>
          <p:cNvPr id="5" name="Rectangle 4"/>
          <p:cNvSpPr/>
          <p:nvPr/>
        </p:nvSpPr>
        <p:spPr>
          <a:xfrm>
            <a:off x="609600" y="1143000"/>
            <a:ext cx="8153400" cy="5509200"/>
          </a:xfrm>
          <a:prstGeom prst="rect">
            <a:avLst/>
          </a:prstGeom>
        </p:spPr>
        <p:txBody>
          <a:bodyPr wrap="square">
            <a:spAutoFit/>
          </a:bodyPr>
          <a:lstStyle/>
          <a:p>
            <a:pPr marL="285750" indent="-285750" algn="just">
              <a:buFont typeface="Wingdings" pitchFamily="2" charset="2"/>
              <a:buChar char="Ø"/>
            </a:pPr>
            <a:r>
              <a:rPr lang="en-US" sz="2200" dirty="0"/>
              <a:t>In this paper, a two-level hybrid approach that combines Self-Organizing Maps-Ward’s clustering denoted as (SOM-Ward) and decision trees (DT) data mining technique is proposed. </a:t>
            </a:r>
            <a:endParaRPr lang="en-US" sz="2200" dirty="0" smtClean="0"/>
          </a:p>
          <a:p>
            <a:pPr marL="285750" indent="-285750" algn="just">
              <a:buFont typeface="Wingdings" pitchFamily="2" charset="2"/>
              <a:buChar char="Ø"/>
            </a:pPr>
            <a:endParaRPr lang="en-US" sz="2200" dirty="0" smtClean="0"/>
          </a:p>
          <a:p>
            <a:pPr marL="285750" indent="-285750" algn="just">
              <a:buFont typeface="Wingdings" pitchFamily="2" charset="2"/>
              <a:buChar char="Ø"/>
            </a:pPr>
            <a:r>
              <a:rPr lang="en-US" sz="2200" dirty="0" smtClean="0"/>
              <a:t>The </a:t>
            </a:r>
            <a:r>
              <a:rPr lang="en-US" sz="2200" dirty="0"/>
              <a:t>dataset used in this study were acquired from the loyalty card system, containing 1,480,662 customers, and sales information from several department stores. SOM-Ward clustering was used to analyze customer segmentation, by dividing the client base into distinct segment with comparable attributes. </a:t>
            </a:r>
            <a:endParaRPr lang="en-US" sz="2200" dirty="0" smtClean="0"/>
          </a:p>
          <a:p>
            <a:pPr marL="285750" indent="-285750" algn="just">
              <a:buFont typeface="Wingdings" pitchFamily="2" charset="2"/>
              <a:buChar char="Ø"/>
            </a:pPr>
            <a:endParaRPr lang="en-US" sz="2200" dirty="0" smtClean="0"/>
          </a:p>
          <a:p>
            <a:pPr marL="285750" indent="-285750" algn="just">
              <a:buFont typeface="Wingdings" pitchFamily="2" charset="2"/>
              <a:buChar char="Ø"/>
            </a:pPr>
            <a:r>
              <a:rPr lang="en-US" sz="2200" dirty="0" smtClean="0"/>
              <a:t>A </a:t>
            </a:r>
            <a:r>
              <a:rPr lang="en-US" sz="2200" dirty="0"/>
              <a:t>Decision Tree was used to break large datasets into manageable sizes for proper identification which distinguished between high spending customers and low spending ones.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5117068"/>
          </a:xfrm>
        </p:spPr>
        <p:txBody>
          <a:bodyPr/>
          <a:lstStyle/>
          <a:p>
            <a:pPr lvl="1" algn="just">
              <a:buNone/>
            </a:pPr>
            <a:r>
              <a:rPr lang="en-US" sz="2400" dirty="0" smtClean="0">
                <a:latin typeface="Arial" pitchFamily="34" charset="0"/>
                <a:cs typeface="Arial" pitchFamily="34" charset="0"/>
              </a:rPr>
              <a:t>The </a:t>
            </a:r>
            <a:r>
              <a:rPr lang="en-US" sz="2400" dirty="0">
                <a:latin typeface="Arial" pitchFamily="34" charset="0"/>
                <a:cs typeface="Arial" pitchFamily="34" charset="0"/>
              </a:rPr>
              <a:t>result of the prediction performance of </a:t>
            </a:r>
            <a:r>
              <a:rPr lang="en-US" sz="2400" dirty="0" smtClean="0">
                <a:latin typeface="Arial" pitchFamily="34" charset="0"/>
                <a:cs typeface="Arial" pitchFamily="34" charset="0"/>
              </a:rPr>
              <a:t>DT</a:t>
            </a:r>
          </a:p>
          <a:p>
            <a:pPr lvl="1" algn="just">
              <a:buNone/>
            </a:pPr>
            <a:r>
              <a:rPr lang="en-US" sz="2400" dirty="0" smtClean="0">
                <a:latin typeface="Arial" pitchFamily="34" charset="0"/>
                <a:cs typeface="Arial" pitchFamily="34" charset="0"/>
              </a:rPr>
              <a:t>shows </a:t>
            </a:r>
            <a:r>
              <a:rPr lang="en-US" sz="2400" dirty="0">
                <a:latin typeface="Arial" pitchFamily="34" charset="0"/>
                <a:cs typeface="Arial" pitchFamily="34" charset="0"/>
              </a:rPr>
              <a:t>that </a:t>
            </a:r>
            <a:r>
              <a:rPr lang="en-US" sz="2400" dirty="0" smtClean="0">
                <a:latin typeface="Arial" pitchFamily="34" charset="0"/>
                <a:cs typeface="Arial" pitchFamily="34" charset="0"/>
              </a:rPr>
              <a:t>the overall </a:t>
            </a:r>
            <a:r>
              <a:rPr lang="en-US" sz="2400" dirty="0">
                <a:latin typeface="Arial" pitchFamily="34" charset="0"/>
                <a:cs typeface="Arial" pitchFamily="34" charset="0"/>
              </a:rPr>
              <a:t>accuracy of the model </a:t>
            </a:r>
            <a:r>
              <a:rPr lang="en-US" sz="2400" dirty="0" smtClean="0">
                <a:latin typeface="Arial" pitchFamily="34" charset="0"/>
                <a:cs typeface="Arial" pitchFamily="34" charset="0"/>
              </a:rPr>
              <a:t>is</a:t>
            </a:r>
          </a:p>
          <a:p>
            <a:pPr lvl="1" algn="just">
              <a:buNone/>
            </a:pPr>
            <a:r>
              <a:rPr lang="en-US" sz="2400" dirty="0" smtClean="0">
                <a:latin typeface="Arial" pitchFamily="34" charset="0"/>
                <a:cs typeface="Arial" pitchFamily="34" charset="0"/>
              </a:rPr>
              <a:t>72.6</a:t>
            </a:r>
            <a:r>
              <a:rPr lang="en-US" sz="2400" dirty="0">
                <a:latin typeface="Arial" pitchFamily="34" charset="0"/>
                <a:cs typeface="Arial" pitchFamily="34" charset="0"/>
              </a:rPr>
              <a:t>%. 82.8% of the </a:t>
            </a:r>
            <a:r>
              <a:rPr lang="en-US" sz="2400" dirty="0" smtClean="0">
                <a:latin typeface="Arial" pitchFamily="34" charset="0"/>
                <a:cs typeface="Arial" pitchFamily="34" charset="0"/>
              </a:rPr>
              <a:t>high spending </a:t>
            </a:r>
            <a:r>
              <a:rPr lang="en-US" sz="2400" dirty="0">
                <a:latin typeface="Arial" pitchFamily="34" charset="0"/>
                <a:cs typeface="Arial" pitchFamily="34" charset="0"/>
              </a:rPr>
              <a:t>customers </a:t>
            </a:r>
            <a:r>
              <a:rPr lang="en-US" sz="2400" dirty="0" smtClean="0">
                <a:latin typeface="Arial" pitchFamily="34" charset="0"/>
                <a:cs typeface="Arial" pitchFamily="34" charset="0"/>
              </a:rPr>
              <a:t>are</a:t>
            </a:r>
          </a:p>
          <a:p>
            <a:pPr lvl="1" algn="just">
              <a:buNone/>
            </a:pPr>
            <a:r>
              <a:rPr lang="en-US" sz="2400" dirty="0" smtClean="0">
                <a:latin typeface="Arial" pitchFamily="34" charset="0"/>
                <a:cs typeface="Arial" pitchFamily="34" charset="0"/>
              </a:rPr>
              <a:t>correctly </a:t>
            </a:r>
            <a:r>
              <a:rPr lang="en-US" sz="2400" dirty="0">
                <a:latin typeface="Arial" pitchFamily="34" charset="0"/>
                <a:cs typeface="Arial" pitchFamily="34" charset="0"/>
              </a:rPr>
              <a:t>classified, while only 62.4% of the low </a:t>
            </a:r>
          </a:p>
          <a:p>
            <a:pPr lvl="1" algn="just">
              <a:buNone/>
            </a:pPr>
            <a:r>
              <a:rPr lang="en-US" sz="2400" dirty="0" smtClean="0">
                <a:latin typeface="Arial" pitchFamily="34" charset="0"/>
                <a:cs typeface="Arial" pitchFamily="34" charset="0"/>
              </a:rPr>
              <a:t>spending </a:t>
            </a:r>
            <a:r>
              <a:rPr lang="en-US" sz="2400" dirty="0">
                <a:latin typeface="Arial" pitchFamily="34" charset="0"/>
                <a:cs typeface="Arial" pitchFamily="34" charset="0"/>
              </a:rPr>
              <a:t>customers are correctly classified. </a:t>
            </a:r>
            <a:endParaRPr lang="en-US" sz="24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4" name="TextBox 3"/>
          <p:cNvSpPr txBox="1"/>
          <p:nvPr/>
        </p:nvSpPr>
        <p:spPr>
          <a:xfrm>
            <a:off x="457200" y="6183868"/>
            <a:ext cx="685800" cy="584775"/>
          </a:xfrm>
          <a:prstGeom prst="rect">
            <a:avLst/>
          </a:prstGeom>
          <a:noFill/>
        </p:spPr>
        <p:txBody>
          <a:bodyPr wrap="square" rtlCol="0">
            <a:spAutoFit/>
          </a:bodyPr>
          <a:lstStyle/>
          <a:p>
            <a:r>
              <a:rPr lang="en-US" sz="3200" b="1" dirty="0" smtClean="0">
                <a:solidFill>
                  <a:schemeClr val="bg1"/>
                </a:solidFill>
                <a:latin typeface="Calibri" pitchFamily="34" charset="0"/>
              </a:rPr>
              <a:t>12</a:t>
            </a:r>
            <a:endParaRPr lang="en-US" sz="3200" b="1" dirty="0">
              <a:solidFill>
                <a:schemeClr val="bg1"/>
              </a:solidFill>
              <a:latin typeface="Calibri" pitchFamily="34" charset="0"/>
            </a:endParaRPr>
          </a:p>
        </p:txBody>
      </p:sp>
      <p:sp>
        <p:nvSpPr>
          <p:cNvPr id="7" name="TextBox 6"/>
          <p:cNvSpPr txBox="1"/>
          <p:nvPr/>
        </p:nvSpPr>
        <p:spPr>
          <a:xfrm>
            <a:off x="2133600" y="304800"/>
            <a:ext cx="4953000" cy="861774"/>
          </a:xfrm>
          <a:prstGeom prst="rect">
            <a:avLst/>
          </a:prstGeom>
          <a:noFill/>
        </p:spPr>
        <p:txBody>
          <a:bodyPr wrap="square" rtlCol="0">
            <a:spAutoFit/>
          </a:bodyPr>
          <a:lstStyle/>
          <a:p>
            <a:pPr algn="ctr"/>
            <a:r>
              <a:rPr lang="en-US" sz="3200" b="1" dirty="0" smtClean="0">
                <a:latin typeface="Calibri" pitchFamily="34" charset="0"/>
              </a:rPr>
              <a:t>Result and Discussion</a:t>
            </a:r>
          </a:p>
          <a:p>
            <a:pPr algn="ct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8656" y="3276600"/>
            <a:ext cx="8839199" cy="30472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5376</TotalTime>
  <Words>1020</Words>
  <Application>Microsoft Office PowerPoint</Application>
  <PresentationFormat>On-screen Show (4:3)</PresentationFormat>
  <Paragraphs>95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Presentation Outline</vt:lpstr>
      <vt:lpstr>Introduction</vt:lpstr>
      <vt:lpstr>Introduction (contd)</vt:lpstr>
      <vt:lpstr>Statement of the Problem</vt:lpstr>
      <vt:lpstr>Aim and Objectives</vt:lpstr>
      <vt:lpstr>       Literature Review</vt:lpstr>
      <vt:lpstr>Slide 8</vt:lpstr>
      <vt:lpstr>Slide 9</vt:lpstr>
      <vt:lpstr>Expected Contribution to Knowledge</vt:lpstr>
      <vt:lpstr>  Conclusion</vt:lpstr>
      <vt:lpstr>References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 MULTI-PLATFORM SECURITY FRAMEWORK FOR MIGRATING PACS (Picture Archiving and Communication System) TO THE CLOUD</dc:title>
  <dc:creator>MY COMPUTER</dc:creator>
  <cp:lastModifiedBy>Ayodele</cp:lastModifiedBy>
  <cp:revision>128</cp:revision>
  <dcterms:created xsi:type="dcterms:W3CDTF">2014-11-27T09:15:04Z</dcterms:created>
  <dcterms:modified xsi:type="dcterms:W3CDTF">2017-10-11T14:50:30Z</dcterms:modified>
</cp:coreProperties>
</file>