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5" r:id="rId5"/>
    <p:sldId id="274" r:id="rId6"/>
    <p:sldId id="259" r:id="rId7"/>
    <p:sldId id="260" r:id="rId8"/>
    <p:sldId id="264" r:id="rId9"/>
    <p:sldId id="266" r:id="rId10"/>
    <p:sldId id="265" r:id="rId11"/>
    <p:sldId id="268" r:id="rId12"/>
    <p:sldId id="272" r:id="rId13"/>
    <p:sldId id="273" r:id="rId14"/>
    <p:sldId id="261" r:id="rId15"/>
    <p:sldId id="263" r:id="rId16"/>
    <p:sldId id="269" r:id="rId17"/>
    <p:sldId id="270" r:id="rId18"/>
    <p:sldId id="267"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10/9/2017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F23FE-FFF3-4E92-9B76-FB41128CD75C}"/>
              </a:ext>
            </a:extLst>
          </p:cNvPr>
          <p:cNvSpPr>
            <a:spLocks noGrp="1"/>
          </p:cNvSpPr>
          <p:nvPr>
            <p:ph type="ctrTitle"/>
          </p:nvPr>
        </p:nvSpPr>
        <p:spPr>
          <a:xfrm>
            <a:off x="2567441" y="1001487"/>
            <a:ext cx="8915399" cy="2926810"/>
          </a:xfrm>
        </p:spPr>
        <p:txBody>
          <a:bodyPr>
            <a:noAutofit/>
          </a:bodyPr>
          <a:lstStyle/>
          <a:p>
            <a:r>
              <a:rPr lang="en-US" sz="4400" dirty="0"/>
              <a:t>Fatty acids profile, Atherogenic (IA) and Thrombogenic (IT) health lipid indices of fresh and sundried Tiger shrimps (</a:t>
            </a:r>
            <a:r>
              <a:rPr lang="en-US" sz="4400" dirty="0" err="1"/>
              <a:t>P</a:t>
            </a:r>
            <a:r>
              <a:rPr lang="en-US" sz="4400" i="1" dirty="0" err="1"/>
              <a:t>eaneus</a:t>
            </a:r>
            <a:r>
              <a:rPr lang="en-US" sz="4400" i="1" dirty="0"/>
              <a:t> monodon</a:t>
            </a:r>
            <a:r>
              <a:rPr lang="en-US" sz="4400" dirty="0"/>
              <a:t>)</a:t>
            </a:r>
          </a:p>
        </p:txBody>
      </p:sp>
      <p:sp>
        <p:nvSpPr>
          <p:cNvPr id="3" name="Subtitle 2">
            <a:extLst>
              <a:ext uri="{FF2B5EF4-FFF2-40B4-BE49-F238E27FC236}">
                <a16:creationId xmlns:a16="http://schemas.microsoft.com/office/drawing/2014/main" id="{F05625FA-3749-4A78-BB27-BAF71D8216BF}"/>
              </a:ext>
            </a:extLst>
          </p:cNvPr>
          <p:cNvSpPr>
            <a:spLocks noGrp="1"/>
          </p:cNvSpPr>
          <p:nvPr>
            <p:ph type="subTitle" idx="1"/>
          </p:nvPr>
        </p:nvSpPr>
        <p:spPr>
          <a:xfrm>
            <a:off x="2915784" y="4310743"/>
            <a:ext cx="8915399" cy="1832405"/>
          </a:xfrm>
        </p:spPr>
        <p:txBody>
          <a:bodyPr>
            <a:noAutofit/>
          </a:bodyPr>
          <a:lstStyle/>
          <a:p>
            <a:endParaRPr lang="en-US" sz="2800" dirty="0"/>
          </a:p>
          <a:p>
            <a:r>
              <a:rPr lang="en-US" sz="2800" b="1" dirty="0"/>
              <a:t>AINA OLUWAGBENGA EMMANUEL</a:t>
            </a:r>
          </a:p>
          <a:p>
            <a:r>
              <a:rPr lang="en-US" sz="2800" b="1" dirty="0"/>
              <a:t>DEPARTMENT OF FISHERIES, </a:t>
            </a:r>
          </a:p>
          <a:p>
            <a:r>
              <a:rPr lang="en-US" sz="2800" b="1" dirty="0"/>
              <a:t>LAGOS STATE UNIVERSITY.</a:t>
            </a:r>
          </a:p>
        </p:txBody>
      </p:sp>
    </p:spTree>
    <p:extLst>
      <p:ext uri="{BB962C8B-B14F-4D97-AF65-F5344CB8AC3E}">
        <p14:creationId xmlns:p14="http://schemas.microsoft.com/office/powerpoint/2010/main" val="4129651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CF476-D476-4DA1-B0EE-3E459B5EE2C7}"/>
              </a:ext>
            </a:extLst>
          </p:cNvPr>
          <p:cNvSpPr>
            <a:spLocks noGrp="1"/>
          </p:cNvSpPr>
          <p:nvPr>
            <p:ph type="title"/>
          </p:nvPr>
        </p:nvSpPr>
        <p:spPr/>
        <p:txBody>
          <a:bodyPr/>
          <a:lstStyle/>
          <a:p>
            <a:r>
              <a:rPr lang="en-US" dirty="0"/>
              <a:t>MATERIALS AND METHODS (contd.)</a:t>
            </a:r>
          </a:p>
        </p:txBody>
      </p:sp>
      <p:sp>
        <p:nvSpPr>
          <p:cNvPr id="3" name="Content Placeholder 2">
            <a:extLst>
              <a:ext uri="{FF2B5EF4-FFF2-40B4-BE49-F238E27FC236}">
                <a16:creationId xmlns:a16="http://schemas.microsoft.com/office/drawing/2014/main" id="{CB9D9B52-4438-4A1E-BB64-059DF18964B9}"/>
              </a:ext>
            </a:extLst>
          </p:cNvPr>
          <p:cNvSpPr>
            <a:spLocks noGrp="1"/>
          </p:cNvSpPr>
          <p:nvPr>
            <p:ph idx="1"/>
          </p:nvPr>
        </p:nvSpPr>
        <p:spPr/>
        <p:txBody>
          <a:bodyPr/>
          <a:lstStyle/>
          <a:p>
            <a:pPr lvl="0" algn="just"/>
            <a:r>
              <a:rPr lang="en-US" dirty="0"/>
              <a:t>Index of Thrombogenicity (IT): showing the tendency to form clots in the blood vessels (</a:t>
            </a:r>
            <a:r>
              <a:rPr lang="en-US" dirty="0" err="1"/>
              <a:t>Senso</a:t>
            </a:r>
            <a:r>
              <a:rPr lang="en-US" dirty="0"/>
              <a:t> </a:t>
            </a:r>
            <a:r>
              <a:rPr lang="en-US" i="1" dirty="0"/>
              <a:t>et al</a:t>
            </a:r>
            <a:r>
              <a:rPr lang="en-US" dirty="0"/>
              <a:t>., 2007). </a:t>
            </a:r>
          </a:p>
          <a:p>
            <a:pPr marL="0" indent="0" algn="just">
              <a:buNone/>
            </a:pPr>
            <a:endParaRPr lang="en-US" dirty="0"/>
          </a:p>
          <a:p>
            <a:pPr marL="0" indent="0" algn="just">
              <a:buNone/>
            </a:pPr>
            <a:r>
              <a:rPr lang="en-US" dirty="0"/>
              <a:t>The following equation was applied:</a:t>
            </a:r>
            <a:r>
              <a:rPr lang="en-US" b="1" dirty="0"/>
              <a:t> </a:t>
            </a:r>
            <a:r>
              <a:rPr lang="en-US" dirty="0"/>
              <a:t>Index of Thrombogenicity (IT) </a:t>
            </a:r>
          </a:p>
          <a:p>
            <a:pPr marL="0" indent="0" algn="just">
              <a:buNone/>
            </a:pPr>
            <a:r>
              <a:rPr lang="en-US" dirty="0"/>
              <a:t>=                                         </a:t>
            </a:r>
            <a:r>
              <a:rPr lang="en-US" u="sng" dirty="0"/>
              <a:t>[C16:0 + C17:0 + C18:0]</a:t>
            </a:r>
            <a:endParaRPr lang="en-US" dirty="0"/>
          </a:p>
          <a:p>
            <a:pPr marL="0" indent="0" algn="just">
              <a:buNone/>
            </a:pPr>
            <a:r>
              <a:rPr lang="en-US" dirty="0"/>
              <a:t>        (0.5*MUFA + 0.5*PUFA – ω6 + 3*PUFA – ω3 + (PUFA – ω3/PUFA – ω6)</a:t>
            </a:r>
          </a:p>
          <a:p>
            <a:pPr algn="just"/>
            <a:endParaRPr lang="en-US" dirty="0"/>
          </a:p>
        </p:txBody>
      </p:sp>
    </p:spTree>
    <p:extLst>
      <p:ext uri="{BB962C8B-B14F-4D97-AF65-F5344CB8AC3E}">
        <p14:creationId xmlns:p14="http://schemas.microsoft.com/office/powerpoint/2010/main" val="1881567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4F4AF-9510-4478-8B8E-4CBCCC2025BD}"/>
              </a:ext>
            </a:extLst>
          </p:cNvPr>
          <p:cNvSpPr>
            <a:spLocks noGrp="1"/>
          </p:cNvSpPr>
          <p:nvPr>
            <p:ph type="title"/>
          </p:nvPr>
        </p:nvSpPr>
        <p:spPr/>
        <p:txBody>
          <a:bodyPr>
            <a:normAutofit fontScale="90000"/>
          </a:bodyPr>
          <a:lstStyle/>
          <a:p>
            <a:r>
              <a:rPr lang="en-US" b="1" dirty="0"/>
              <a:t>TABLE 1: DISTRIBUTION OF FATTY ACIDS IN FRESH AND SUNDRIED TIGER 	SHRIMP (</a:t>
            </a:r>
            <a:r>
              <a:rPr lang="en-US" b="1" dirty="0" err="1"/>
              <a:t>P.</a:t>
            </a:r>
            <a:r>
              <a:rPr lang="en-US" b="1" i="1" dirty="0" err="1"/>
              <a:t>monodon</a:t>
            </a:r>
            <a:r>
              <a:rPr lang="en-US" b="1" dirty="0"/>
              <a:t>) (%).</a:t>
            </a:r>
            <a:br>
              <a:rPr lang="en-US" dirty="0"/>
            </a:br>
            <a:endParaRPr lang="en-US" dirty="0"/>
          </a:p>
        </p:txBody>
      </p:sp>
      <p:graphicFrame>
        <p:nvGraphicFramePr>
          <p:cNvPr id="12" name="Content Placeholder 11">
            <a:extLst>
              <a:ext uri="{FF2B5EF4-FFF2-40B4-BE49-F238E27FC236}">
                <a16:creationId xmlns:a16="http://schemas.microsoft.com/office/drawing/2014/main" id="{69FC42D6-C7B6-46F0-9264-49A261C63F7E}"/>
              </a:ext>
            </a:extLst>
          </p:cNvPr>
          <p:cNvGraphicFramePr>
            <a:graphicFrameLocks noGrp="1"/>
          </p:cNvGraphicFramePr>
          <p:nvPr>
            <p:ph idx="1"/>
          </p:nvPr>
        </p:nvGraphicFramePr>
        <p:xfrm>
          <a:off x="2589212" y="2256599"/>
          <a:ext cx="8915400" cy="1768983"/>
        </p:xfrm>
        <a:graphic>
          <a:graphicData uri="http://schemas.openxmlformats.org/drawingml/2006/table">
            <a:tbl>
              <a:tblPr>
                <a:tableStyleId>{5C22544A-7EE6-4342-B048-85BDC9FD1C3A}</a:tableStyleId>
              </a:tblPr>
              <a:tblGrid>
                <a:gridCol w="8915400">
                  <a:extLst>
                    <a:ext uri="{9D8B030D-6E8A-4147-A177-3AD203B41FA5}">
                      <a16:colId xmlns:a16="http://schemas.microsoft.com/office/drawing/2014/main" val="2954769233"/>
                    </a:ext>
                  </a:extLst>
                </a:gridCol>
              </a:tblGrid>
              <a:tr h="0">
                <a:tc>
                  <a:txBody>
                    <a:bodyPr/>
                    <a:lstStyle/>
                    <a:p>
                      <a:pPr marL="0" marR="0" algn="l">
                        <a:lnSpc>
                          <a:spcPct val="150000"/>
                        </a:lnSpc>
                        <a:spcBef>
                          <a:spcPts val="0"/>
                        </a:spcBef>
                        <a:spcAft>
                          <a:spcPts val="1200"/>
                        </a:spcAft>
                      </a:pPr>
                      <a:r>
                        <a:rPr lang="en-US" sz="2400" dirty="0">
                          <a:effectLst/>
                        </a:rPr>
                        <a:t>FATTY ACIDS                               FRESH                       SUNDRIED</a:t>
                      </a:r>
                    </a:p>
                    <a:p>
                      <a:pPr marL="0" marR="0" indent="457200" algn="l">
                        <a:lnSpc>
                          <a:spcPct val="150000"/>
                        </a:lnSpc>
                        <a:spcBef>
                          <a:spcPts val="0"/>
                        </a:spcBef>
                        <a:spcAft>
                          <a:spcPts val="1200"/>
                        </a:spcAft>
                      </a:pPr>
                      <a:r>
                        <a:rPr lang="en-US" sz="2400" dirty="0">
                          <a:effectLst/>
                        </a:rPr>
                        <a:t>                                       MEAN ± </a:t>
                      </a:r>
                      <a:r>
                        <a:rPr lang="en-US" sz="2400" dirty="0" err="1">
                          <a:effectLst/>
                        </a:rPr>
                        <a:t>S.D</a:t>
                      </a:r>
                      <a:r>
                        <a:rPr lang="en-US" sz="2400" baseline="30000" dirty="0" err="1">
                          <a:effectLst/>
                        </a:rPr>
                        <a:t>a</a:t>
                      </a:r>
                      <a:r>
                        <a:rPr lang="en-US" sz="2400" baseline="30000" dirty="0">
                          <a:effectLst/>
                        </a:rPr>
                        <a:t> </a:t>
                      </a:r>
                      <a:r>
                        <a:rPr lang="en-US" sz="2400" dirty="0">
                          <a:effectLst/>
                        </a:rPr>
                        <a:t>              MEAN ± </a:t>
                      </a:r>
                      <a:r>
                        <a:rPr lang="en-US" sz="2400" dirty="0" err="1">
                          <a:effectLst/>
                        </a:rPr>
                        <a:t>S.D</a:t>
                      </a:r>
                      <a:r>
                        <a:rPr lang="en-US" sz="2400" baseline="30000" dirty="0" err="1">
                          <a:effectLst/>
                        </a:rPr>
                        <a:t>a</a:t>
                      </a:r>
                      <a:r>
                        <a:rPr lang="en-US" sz="2400" baseline="30000" dirty="0">
                          <a:effectLst/>
                        </a:rPr>
                        <a:t> </a:t>
                      </a:r>
                      <a:endParaRPr lang="en-US" sz="2400" dirty="0">
                        <a:effectLst/>
                      </a:endParaRPr>
                    </a:p>
                    <a:p>
                      <a:pPr marL="0" marR="0" algn="l">
                        <a:lnSpc>
                          <a:spcPct val="150000"/>
                        </a:lnSpc>
                        <a:spcBef>
                          <a:spcPts val="0"/>
                        </a:spcBef>
                        <a:spcAft>
                          <a:spcPts val="1200"/>
                        </a:spcAft>
                      </a:pPr>
                      <a:r>
                        <a:rPr lang="en-US" sz="1800" dirty="0">
                          <a:effectLst/>
                        </a:rPr>
                        <a:t>SATURATED FATTY ACIDS COMPOSITION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3029952952"/>
                  </a:ext>
                </a:extLst>
              </a:tr>
            </a:tbl>
          </a:graphicData>
        </a:graphic>
      </p:graphicFrame>
      <p:cxnSp>
        <p:nvCxnSpPr>
          <p:cNvPr id="13" name="AutoShape 2">
            <a:extLst>
              <a:ext uri="{FF2B5EF4-FFF2-40B4-BE49-F238E27FC236}">
                <a16:creationId xmlns:a16="http://schemas.microsoft.com/office/drawing/2014/main" id="{4FA1C702-A2C3-4B87-AB30-43104CC5E43A}"/>
              </a:ext>
            </a:extLst>
          </p:cNvPr>
          <p:cNvCxnSpPr>
            <a:cxnSpLocks noChangeShapeType="1"/>
          </p:cNvCxnSpPr>
          <p:nvPr/>
        </p:nvCxnSpPr>
        <p:spPr bwMode="auto">
          <a:xfrm>
            <a:off x="488314" y="2080799"/>
            <a:ext cx="69342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aphicFrame>
        <p:nvGraphicFramePr>
          <p:cNvPr id="15" name="Table 14">
            <a:extLst>
              <a:ext uri="{FF2B5EF4-FFF2-40B4-BE49-F238E27FC236}">
                <a16:creationId xmlns:a16="http://schemas.microsoft.com/office/drawing/2014/main" id="{8DDF8E64-9066-4D52-8BFF-AD52BCBE0D9E}"/>
              </a:ext>
            </a:extLst>
          </p:cNvPr>
          <p:cNvGraphicFramePr>
            <a:graphicFrameLocks noGrp="1"/>
          </p:cNvGraphicFramePr>
          <p:nvPr/>
        </p:nvGraphicFramePr>
        <p:xfrm>
          <a:off x="2589212" y="4025583"/>
          <a:ext cx="8915400" cy="2162556"/>
        </p:xfrm>
        <a:graphic>
          <a:graphicData uri="http://schemas.openxmlformats.org/drawingml/2006/table">
            <a:tbl>
              <a:tblPr>
                <a:tableStyleId>{5C22544A-7EE6-4342-B048-85BDC9FD1C3A}</a:tableStyleId>
              </a:tblPr>
              <a:tblGrid>
                <a:gridCol w="8915400">
                  <a:extLst>
                    <a:ext uri="{9D8B030D-6E8A-4147-A177-3AD203B41FA5}">
                      <a16:colId xmlns:a16="http://schemas.microsoft.com/office/drawing/2014/main" val="735495938"/>
                    </a:ext>
                  </a:extLst>
                </a:gridCol>
              </a:tblGrid>
              <a:tr h="1591446">
                <a:tc>
                  <a:txBody>
                    <a:bodyPr/>
                    <a:lstStyle/>
                    <a:p>
                      <a:pPr marL="0" marR="0" algn="l">
                        <a:lnSpc>
                          <a:spcPct val="150000"/>
                        </a:lnSpc>
                        <a:spcBef>
                          <a:spcPts val="0"/>
                        </a:spcBef>
                        <a:spcAft>
                          <a:spcPts val="1000"/>
                        </a:spcAft>
                        <a:tabLst>
                          <a:tab pos="1050290" algn="l"/>
                        </a:tabLst>
                      </a:pPr>
                      <a:r>
                        <a:rPr lang="en-US" sz="2000" dirty="0" err="1">
                          <a:effectLst/>
                        </a:rPr>
                        <a:t>Myristic</a:t>
                      </a:r>
                      <a:r>
                        <a:rPr lang="en-US" sz="2000" dirty="0">
                          <a:effectLst/>
                        </a:rPr>
                        <a:t> acid methyl ester (C14:0)       0.67 </a:t>
                      </a:r>
                      <a:r>
                        <a:rPr lang="en-US" sz="2000" u="sng" dirty="0">
                          <a:effectLst/>
                        </a:rPr>
                        <a:t>+</a:t>
                      </a:r>
                      <a:r>
                        <a:rPr lang="en-US" sz="2000" dirty="0">
                          <a:effectLst/>
                        </a:rPr>
                        <a:t> 0.02</a:t>
                      </a:r>
                      <a:r>
                        <a:rPr lang="en-US" sz="2000" baseline="30000" dirty="0">
                          <a:effectLst/>
                        </a:rPr>
                        <a:t>  </a:t>
                      </a:r>
                      <a:r>
                        <a:rPr lang="en-US" sz="2000" dirty="0">
                          <a:effectLst/>
                        </a:rPr>
                        <a:t>                  0.62 </a:t>
                      </a:r>
                      <a:r>
                        <a:rPr lang="en-US" sz="2000" u="sng" dirty="0">
                          <a:effectLst/>
                        </a:rPr>
                        <a:t>+</a:t>
                      </a:r>
                      <a:r>
                        <a:rPr lang="en-US" sz="2000" dirty="0">
                          <a:effectLst/>
                        </a:rPr>
                        <a:t> 0.04 </a:t>
                      </a:r>
                    </a:p>
                    <a:p>
                      <a:pPr marL="0" marR="0" algn="l">
                        <a:lnSpc>
                          <a:spcPct val="150000"/>
                        </a:lnSpc>
                        <a:spcBef>
                          <a:spcPts val="0"/>
                        </a:spcBef>
                        <a:spcAft>
                          <a:spcPts val="1000"/>
                        </a:spcAft>
                        <a:tabLst>
                          <a:tab pos="1050290" algn="l"/>
                        </a:tabLst>
                      </a:pPr>
                      <a:r>
                        <a:rPr lang="en-US" sz="2000" dirty="0">
                          <a:effectLst/>
                        </a:rPr>
                        <a:t>Palmitic acid methyl ester (C16:0)      15.29 </a:t>
                      </a:r>
                      <a:r>
                        <a:rPr lang="en-US" sz="2000" u="sng" dirty="0">
                          <a:effectLst/>
                        </a:rPr>
                        <a:t>+</a:t>
                      </a:r>
                      <a:r>
                        <a:rPr lang="en-US" sz="2000" dirty="0">
                          <a:effectLst/>
                        </a:rPr>
                        <a:t> 0.2                   14.78 </a:t>
                      </a:r>
                      <a:r>
                        <a:rPr lang="en-US" sz="2000" u="sng" dirty="0">
                          <a:effectLst/>
                        </a:rPr>
                        <a:t>+</a:t>
                      </a:r>
                      <a:r>
                        <a:rPr lang="en-US" sz="2000" dirty="0">
                          <a:effectLst/>
                        </a:rPr>
                        <a:t> 0.26</a:t>
                      </a:r>
                    </a:p>
                    <a:p>
                      <a:pPr marL="0" marR="0" algn="l">
                        <a:lnSpc>
                          <a:spcPct val="150000"/>
                        </a:lnSpc>
                        <a:spcBef>
                          <a:spcPts val="0"/>
                        </a:spcBef>
                        <a:spcAft>
                          <a:spcPts val="1000"/>
                        </a:spcAft>
                        <a:tabLst>
                          <a:tab pos="1050290" algn="l"/>
                        </a:tabLst>
                      </a:pPr>
                      <a:r>
                        <a:rPr lang="en-US" sz="2000" dirty="0">
                          <a:effectLst/>
                        </a:rPr>
                        <a:t>Margaric acid methyl ester (C17:0)     1.18 </a:t>
                      </a:r>
                      <a:r>
                        <a:rPr lang="en-US" sz="2000" u="sng" dirty="0">
                          <a:effectLst/>
                        </a:rPr>
                        <a:t>+</a:t>
                      </a:r>
                      <a:r>
                        <a:rPr lang="en-US" sz="2000" dirty="0">
                          <a:effectLst/>
                        </a:rPr>
                        <a:t> .02*                   0.78 </a:t>
                      </a:r>
                      <a:r>
                        <a:rPr lang="en-US" sz="2000" u="sng" dirty="0">
                          <a:effectLst/>
                        </a:rPr>
                        <a:t>+</a:t>
                      </a:r>
                      <a:r>
                        <a:rPr lang="en-US" sz="2000" dirty="0">
                          <a:effectLst/>
                        </a:rPr>
                        <a:t> 0.01*</a:t>
                      </a:r>
                    </a:p>
                    <a:p>
                      <a:pPr marL="0" marR="0" algn="l">
                        <a:lnSpc>
                          <a:spcPct val="150000"/>
                        </a:lnSpc>
                        <a:spcBef>
                          <a:spcPts val="0"/>
                        </a:spcBef>
                        <a:spcAft>
                          <a:spcPts val="1000"/>
                        </a:spcAft>
                        <a:tabLst>
                          <a:tab pos="1050290"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3112154957"/>
                  </a:ext>
                </a:extLst>
              </a:tr>
            </a:tbl>
          </a:graphicData>
        </a:graphic>
      </p:graphicFrame>
      <p:graphicFrame>
        <p:nvGraphicFramePr>
          <p:cNvPr id="16" name="Table 15">
            <a:extLst>
              <a:ext uri="{FF2B5EF4-FFF2-40B4-BE49-F238E27FC236}">
                <a16:creationId xmlns:a16="http://schemas.microsoft.com/office/drawing/2014/main" id="{C2B0C9D9-0B32-42BC-8F48-800EC23B7A65}"/>
              </a:ext>
            </a:extLst>
          </p:cNvPr>
          <p:cNvGraphicFramePr>
            <a:graphicFrameLocks noGrp="1"/>
          </p:cNvGraphicFramePr>
          <p:nvPr>
            <p:extLst>
              <p:ext uri="{D42A27DB-BD31-4B8C-83A1-F6EECF244321}">
                <p14:modId xmlns:p14="http://schemas.microsoft.com/office/powerpoint/2010/main" val="1213080672"/>
              </p:ext>
            </p:extLst>
          </p:nvPr>
        </p:nvGraphicFramePr>
        <p:xfrm>
          <a:off x="2589212" y="5865146"/>
          <a:ext cx="8915400" cy="991870"/>
        </p:xfrm>
        <a:graphic>
          <a:graphicData uri="http://schemas.openxmlformats.org/drawingml/2006/table">
            <a:tbl>
              <a:tblPr>
                <a:tableStyleId>{5C22544A-7EE6-4342-B048-85BDC9FD1C3A}</a:tableStyleId>
              </a:tblPr>
              <a:tblGrid>
                <a:gridCol w="8915400">
                  <a:extLst>
                    <a:ext uri="{9D8B030D-6E8A-4147-A177-3AD203B41FA5}">
                      <a16:colId xmlns:a16="http://schemas.microsoft.com/office/drawing/2014/main" val="3883377163"/>
                    </a:ext>
                  </a:extLst>
                </a:gridCol>
              </a:tblGrid>
              <a:tr h="0">
                <a:tc>
                  <a:txBody>
                    <a:bodyPr/>
                    <a:lstStyle/>
                    <a:p>
                      <a:pPr marL="0" marR="0" algn="l">
                        <a:lnSpc>
                          <a:spcPct val="150000"/>
                        </a:lnSpc>
                        <a:spcBef>
                          <a:spcPts val="0"/>
                        </a:spcBef>
                        <a:spcAft>
                          <a:spcPts val="1000"/>
                        </a:spcAft>
                        <a:tabLst>
                          <a:tab pos="1050290" algn="l"/>
                        </a:tabLst>
                      </a:pPr>
                      <a:r>
                        <a:rPr lang="en-US" sz="2000" dirty="0">
                          <a:effectLst/>
                        </a:rPr>
                        <a:t>Stearic acid methyl ester (C18:0)         11.34 </a:t>
                      </a:r>
                      <a:r>
                        <a:rPr lang="en-US" sz="2000" u="sng" dirty="0">
                          <a:effectLst/>
                        </a:rPr>
                        <a:t>+</a:t>
                      </a:r>
                      <a:r>
                        <a:rPr lang="en-US" sz="2000" dirty="0">
                          <a:effectLst/>
                        </a:rPr>
                        <a:t> 0.19*               9.83 </a:t>
                      </a:r>
                      <a:r>
                        <a:rPr lang="en-US" sz="2000" u="sng" dirty="0">
                          <a:effectLst/>
                        </a:rPr>
                        <a:t>+</a:t>
                      </a:r>
                      <a:r>
                        <a:rPr lang="en-US" sz="2000" dirty="0">
                          <a:effectLst/>
                        </a:rPr>
                        <a:t> 0.16</a:t>
                      </a:r>
                      <a:r>
                        <a:rPr lang="en-US" sz="2000" baseline="30000" dirty="0">
                          <a:effectLst/>
                        </a:rPr>
                        <a:t>*</a:t>
                      </a:r>
                      <a:endParaRPr lang="en-US" sz="2000" dirty="0">
                        <a:effectLst/>
                      </a:endParaRPr>
                    </a:p>
                    <a:p>
                      <a:pPr marL="0" marR="0" algn="l">
                        <a:lnSpc>
                          <a:spcPct val="150000"/>
                        </a:lnSpc>
                        <a:spcBef>
                          <a:spcPts val="0"/>
                        </a:spcBef>
                        <a:spcAft>
                          <a:spcPts val="1000"/>
                        </a:spcAft>
                        <a:tabLst>
                          <a:tab pos="1050290" algn="l"/>
                        </a:tabLst>
                      </a:pPr>
                      <a:r>
                        <a:rPr lang="en-US" sz="2000" dirty="0">
                          <a:effectLst/>
                        </a:rPr>
                        <a:t>Arachidic acid methyl ester (C20:0)    0.27 </a:t>
                      </a:r>
                      <a:r>
                        <a:rPr lang="en-US" sz="2000" u="sng" dirty="0">
                          <a:effectLst/>
                        </a:rPr>
                        <a:t>+</a:t>
                      </a:r>
                      <a:r>
                        <a:rPr lang="en-US" sz="2000" dirty="0">
                          <a:effectLst/>
                        </a:rPr>
                        <a:t> 0.07                   0.32 </a:t>
                      </a:r>
                      <a:r>
                        <a:rPr lang="en-US" sz="2000" u="sng" dirty="0">
                          <a:effectLst/>
                        </a:rPr>
                        <a:t>+</a:t>
                      </a:r>
                      <a:r>
                        <a:rPr lang="en-US" sz="2000" dirty="0">
                          <a:effectLst/>
                        </a:rPr>
                        <a:t> 0.14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2609391900"/>
                  </a:ext>
                </a:extLst>
              </a:tr>
            </a:tbl>
          </a:graphicData>
        </a:graphic>
      </p:graphicFrame>
    </p:spTree>
    <p:extLst>
      <p:ext uri="{BB962C8B-B14F-4D97-AF65-F5344CB8AC3E}">
        <p14:creationId xmlns:p14="http://schemas.microsoft.com/office/powerpoint/2010/main" val="1251610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BE92C-8B85-4A22-B761-20A56557376A}"/>
              </a:ext>
            </a:extLst>
          </p:cNvPr>
          <p:cNvSpPr>
            <a:spLocks noGrp="1"/>
          </p:cNvSpPr>
          <p:nvPr>
            <p:ph type="title"/>
          </p:nvPr>
        </p:nvSpPr>
        <p:spPr>
          <a:xfrm>
            <a:off x="2589213" y="210453"/>
            <a:ext cx="8911687" cy="1280890"/>
          </a:xfrm>
        </p:spPr>
        <p:txBody>
          <a:bodyPr>
            <a:normAutofit fontScale="90000"/>
          </a:bodyPr>
          <a:lstStyle/>
          <a:p>
            <a:r>
              <a:rPr lang="en-US" b="1" dirty="0"/>
              <a:t>TABLE 1: DISTRIBUTION OF FATTY ACIDS IN FRESH AND SUNDRIED TIGER PRAWN (</a:t>
            </a:r>
            <a:r>
              <a:rPr lang="en-US" b="1" dirty="0" err="1"/>
              <a:t>P.</a:t>
            </a:r>
            <a:r>
              <a:rPr lang="en-US" b="1" i="1" dirty="0" err="1"/>
              <a:t>monodon</a:t>
            </a:r>
            <a:r>
              <a:rPr lang="en-US" b="1" dirty="0"/>
              <a:t>) (%) (contd.)</a:t>
            </a:r>
            <a:br>
              <a:rPr lang="en-US" dirty="0"/>
            </a:br>
            <a:endParaRPr lang="en-US" dirty="0"/>
          </a:p>
        </p:txBody>
      </p:sp>
      <p:graphicFrame>
        <p:nvGraphicFramePr>
          <p:cNvPr id="4" name="Content Placeholder 3">
            <a:extLst>
              <a:ext uri="{FF2B5EF4-FFF2-40B4-BE49-F238E27FC236}">
                <a16:creationId xmlns:a16="http://schemas.microsoft.com/office/drawing/2014/main" id="{35951AE6-CB29-4976-87EF-B49DD2A7D23E}"/>
              </a:ext>
            </a:extLst>
          </p:cNvPr>
          <p:cNvGraphicFramePr>
            <a:graphicFrameLocks noGrp="1"/>
          </p:cNvGraphicFramePr>
          <p:nvPr>
            <p:ph idx="1"/>
            <p:extLst>
              <p:ext uri="{D42A27DB-BD31-4B8C-83A1-F6EECF244321}">
                <p14:modId xmlns:p14="http://schemas.microsoft.com/office/powerpoint/2010/main" val="2777065798"/>
              </p:ext>
            </p:extLst>
          </p:nvPr>
        </p:nvGraphicFramePr>
        <p:xfrm>
          <a:off x="2585500" y="1989636"/>
          <a:ext cx="8915400" cy="3154426"/>
        </p:xfrm>
        <a:graphic>
          <a:graphicData uri="http://schemas.openxmlformats.org/drawingml/2006/table">
            <a:tbl>
              <a:tblPr>
                <a:tableStyleId>{5C22544A-7EE6-4342-B048-85BDC9FD1C3A}</a:tableStyleId>
              </a:tblPr>
              <a:tblGrid>
                <a:gridCol w="8915400">
                  <a:extLst>
                    <a:ext uri="{9D8B030D-6E8A-4147-A177-3AD203B41FA5}">
                      <a16:colId xmlns:a16="http://schemas.microsoft.com/office/drawing/2014/main" val="1291409617"/>
                    </a:ext>
                  </a:extLst>
                </a:gridCol>
              </a:tblGrid>
              <a:tr h="0">
                <a:tc>
                  <a:txBody>
                    <a:bodyPr/>
                    <a:lstStyle/>
                    <a:p>
                      <a:pPr marL="0" marR="0" algn="l">
                        <a:lnSpc>
                          <a:spcPct val="150000"/>
                        </a:lnSpc>
                        <a:spcBef>
                          <a:spcPts val="0"/>
                        </a:spcBef>
                        <a:spcAft>
                          <a:spcPts val="1000"/>
                        </a:spcAft>
                        <a:tabLst>
                          <a:tab pos="1050290" algn="l"/>
                        </a:tabLst>
                      </a:pPr>
                      <a:r>
                        <a:rPr lang="en-US" sz="2000" dirty="0">
                          <a:effectLst/>
                        </a:rPr>
                        <a:t>MONO-UNSATURATED FATTY ACIDS                              COMPOSITION (%)</a:t>
                      </a:r>
                    </a:p>
                    <a:p>
                      <a:pPr marL="0" marR="0" algn="l">
                        <a:lnSpc>
                          <a:spcPct val="150000"/>
                        </a:lnSpc>
                        <a:spcBef>
                          <a:spcPts val="0"/>
                        </a:spcBef>
                        <a:spcAft>
                          <a:spcPts val="1000"/>
                        </a:spcAft>
                        <a:tabLst>
                          <a:tab pos="1050290" algn="l"/>
                        </a:tabLst>
                      </a:pPr>
                      <a:r>
                        <a:rPr lang="en-US" sz="2000" dirty="0">
                          <a:effectLst/>
                        </a:rPr>
                        <a:t>Palmitoleic acid methyl ester (C16:1)      3.56 </a:t>
                      </a:r>
                      <a:r>
                        <a:rPr lang="en-US" sz="2000" u="sng" dirty="0">
                          <a:effectLst/>
                        </a:rPr>
                        <a:t>+</a:t>
                      </a:r>
                      <a:r>
                        <a:rPr lang="en-US" sz="2000" dirty="0">
                          <a:effectLst/>
                        </a:rPr>
                        <a:t> 0.06</a:t>
                      </a:r>
                      <a:r>
                        <a:rPr lang="en-US" sz="2000" baseline="30000" dirty="0">
                          <a:effectLst/>
                        </a:rPr>
                        <a:t> </a:t>
                      </a:r>
                      <a:r>
                        <a:rPr lang="en-US" sz="2000" dirty="0">
                          <a:effectLst/>
                        </a:rPr>
                        <a:t>               3.79 </a:t>
                      </a:r>
                      <a:r>
                        <a:rPr lang="en-US" sz="2000" u="sng" dirty="0">
                          <a:effectLst/>
                        </a:rPr>
                        <a:t>+</a:t>
                      </a:r>
                      <a:r>
                        <a:rPr lang="en-US" sz="2000" dirty="0">
                          <a:effectLst/>
                        </a:rPr>
                        <a:t> 0.14</a:t>
                      </a:r>
                      <a:r>
                        <a:rPr lang="en-US" sz="2000" baseline="30000" dirty="0">
                          <a:effectLst/>
                        </a:rPr>
                        <a:t>  </a:t>
                      </a:r>
                      <a:endParaRPr lang="en-US" sz="2000" dirty="0">
                        <a:effectLst/>
                      </a:endParaRPr>
                    </a:p>
                    <a:p>
                      <a:pPr marL="0" marR="0" algn="l">
                        <a:lnSpc>
                          <a:spcPct val="150000"/>
                        </a:lnSpc>
                        <a:spcBef>
                          <a:spcPts val="0"/>
                        </a:spcBef>
                        <a:spcAft>
                          <a:spcPts val="1000"/>
                        </a:spcAft>
                        <a:tabLst>
                          <a:tab pos="1050290" algn="l"/>
                        </a:tabLst>
                      </a:pPr>
                      <a:r>
                        <a:rPr lang="en-US" sz="2000" dirty="0">
                          <a:effectLst/>
                        </a:rPr>
                        <a:t>Oleic acid methyl ester (C18:1)               25.50 </a:t>
                      </a:r>
                      <a:r>
                        <a:rPr lang="en-US" sz="2000" u="sng" dirty="0">
                          <a:effectLst/>
                        </a:rPr>
                        <a:t>+</a:t>
                      </a:r>
                      <a:r>
                        <a:rPr lang="en-US" sz="2000" dirty="0">
                          <a:effectLst/>
                        </a:rPr>
                        <a:t> 0.53               26.2 </a:t>
                      </a:r>
                      <a:r>
                        <a:rPr lang="en-US" sz="2000" u="sng" dirty="0">
                          <a:effectLst/>
                        </a:rPr>
                        <a:t>+</a:t>
                      </a:r>
                      <a:r>
                        <a:rPr lang="en-US" sz="2000" dirty="0">
                          <a:effectLst/>
                        </a:rPr>
                        <a:t> 0.01</a:t>
                      </a:r>
                    </a:p>
                    <a:p>
                      <a:pPr marL="0" marR="0" algn="l">
                        <a:lnSpc>
                          <a:spcPct val="150000"/>
                        </a:lnSpc>
                        <a:spcBef>
                          <a:spcPts val="0"/>
                        </a:spcBef>
                        <a:spcAft>
                          <a:spcPts val="1000"/>
                        </a:spcAft>
                        <a:tabLst>
                          <a:tab pos="1050290" algn="l"/>
                        </a:tabLst>
                      </a:pPr>
                      <a:r>
                        <a:rPr lang="en-US" sz="2000" dirty="0" err="1">
                          <a:effectLst/>
                        </a:rPr>
                        <a:t>Erucic</a:t>
                      </a:r>
                      <a:r>
                        <a:rPr lang="en-US" sz="2000" dirty="0">
                          <a:effectLst/>
                        </a:rPr>
                        <a:t> acid methyl ester (C22:1)               0.03 </a:t>
                      </a:r>
                      <a:r>
                        <a:rPr lang="en-US" sz="2000" u="sng" dirty="0">
                          <a:effectLst/>
                        </a:rPr>
                        <a:t>+</a:t>
                      </a:r>
                      <a:r>
                        <a:rPr lang="en-US" sz="2000" dirty="0">
                          <a:effectLst/>
                        </a:rPr>
                        <a:t> 0.01</a:t>
                      </a:r>
                      <a:r>
                        <a:rPr lang="en-US" sz="2000" baseline="30000" dirty="0">
                          <a:effectLst/>
                        </a:rPr>
                        <a:t>  </a:t>
                      </a:r>
                      <a:r>
                        <a:rPr lang="en-US" sz="2000" dirty="0">
                          <a:effectLst/>
                        </a:rPr>
                        <a:t>              0.04 </a:t>
                      </a:r>
                      <a:r>
                        <a:rPr lang="en-US" sz="2000" u="sng" dirty="0">
                          <a:effectLst/>
                        </a:rPr>
                        <a:t>+</a:t>
                      </a:r>
                      <a:r>
                        <a:rPr lang="en-US" sz="2000" dirty="0">
                          <a:effectLst/>
                        </a:rPr>
                        <a:t> 0.02</a:t>
                      </a:r>
                      <a:r>
                        <a:rPr lang="en-US" sz="2000" baseline="30000" dirty="0">
                          <a:effectLst/>
                        </a:rPr>
                        <a:t>  </a:t>
                      </a:r>
                      <a:endParaRPr lang="en-US" sz="2000" dirty="0">
                        <a:effectLst/>
                      </a:endParaRPr>
                    </a:p>
                    <a:p>
                      <a:pPr marL="0" marR="0" algn="l">
                        <a:lnSpc>
                          <a:spcPct val="150000"/>
                        </a:lnSpc>
                        <a:spcBef>
                          <a:spcPts val="0"/>
                        </a:spcBef>
                        <a:spcAft>
                          <a:spcPts val="1000"/>
                        </a:spcAft>
                        <a:tabLst>
                          <a:tab pos="1050290" algn="l"/>
                        </a:tabLst>
                      </a:pPr>
                      <a:r>
                        <a:rPr lang="en-US" sz="2000" dirty="0">
                          <a:effectLst/>
                        </a:rPr>
                        <a:t>             ∑MUFA                                             29.09 </a:t>
                      </a:r>
                      <a:r>
                        <a:rPr lang="en-US" sz="2000" u="sng" dirty="0">
                          <a:effectLst/>
                        </a:rPr>
                        <a:t>+</a:t>
                      </a:r>
                      <a:r>
                        <a:rPr lang="en-US" sz="2000" dirty="0">
                          <a:effectLst/>
                        </a:rPr>
                        <a:t> 0.6              30.03 </a:t>
                      </a:r>
                      <a:r>
                        <a:rPr lang="en-US" sz="2000" u="sng" dirty="0">
                          <a:effectLst/>
                        </a:rPr>
                        <a:t>+</a:t>
                      </a:r>
                      <a:r>
                        <a:rPr lang="en-US" sz="2000" dirty="0">
                          <a:effectLst/>
                        </a:rPr>
                        <a:t> 0.17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703712735"/>
                  </a:ext>
                </a:extLst>
              </a:tr>
              <a:tr h="0">
                <a:tc>
                  <a:txBody>
                    <a:bodyPr/>
                    <a:lstStyle/>
                    <a:p>
                      <a:pPr marL="0" marR="0" algn="l">
                        <a:lnSpc>
                          <a:spcPct val="150000"/>
                        </a:lnSpc>
                        <a:spcBef>
                          <a:spcPts val="0"/>
                        </a:spcBef>
                        <a:spcAft>
                          <a:spcPts val="1000"/>
                        </a:spcAft>
                        <a:tabLst>
                          <a:tab pos="1050290"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1133216068"/>
                  </a:ext>
                </a:extLst>
              </a:tr>
            </a:tbl>
          </a:graphicData>
        </a:graphic>
      </p:graphicFrame>
      <p:graphicFrame>
        <p:nvGraphicFramePr>
          <p:cNvPr id="5" name="Table 4">
            <a:extLst>
              <a:ext uri="{FF2B5EF4-FFF2-40B4-BE49-F238E27FC236}">
                <a16:creationId xmlns:a16="http://schemas.microsoft.com/office/drawing/2014/main" id="{0FF79FDA-0141-4D19-AB7A-EAF9EAB9A5F8}"/>
              </a:ext>
            </a:extLst>
          </p:cNvPr>
          <p:cNvGraphicFramePr>
            <a:graphicFrameLocks noGrp="1"/>
          </p:cNvGraphicFramePr>
          <p:nvPr>
            <p:extLst>
              <p:ext uri="{D42A27DB-BD31-4B8C-83A1-F6EECF244321}">
                <p14:modId xmlns:p14="http://schemas.microsoft.com/office/powerpoint/2010/main" val="1802354702"/>
              </p:ext>
            </p:extLst>
          </p:nvPr>
        </p:nvGraphicFramePr>
        <p:xfrm>
          <a:off x="2585500" y="4764626"/>
          <a:ext cx="8915400" cy="2160270"/>
        </p:xfrm>
        <a:graphic>
          <a:graphicData uri="http://schemas.openxmlformats.org/drawingml/2006/table">
            <a:tbl>
              <a:tblPr>
                <a:tableStyleId>{5C22544A-7EE6-4342-B048-85BDC9FD1C3A}</a:tableStyleId>
              </a:tblPr>
              <a:tblGrid>
                <a:gridCol w="8915400">
                  <a:extLst>
                    <a:ext uri="{9D8B030D-6E8A-4147-A177-3AD203B41FA5}">
                      <a16:colId xmlns:a16="http://schemas.microsoft.com/office/drawing/2014/main" val="1682459729"/>
                    </a:ext>
                  </a:extLst>
                </a:gridCol>
              </a:tblGrid>
              <a:tr h="0">
                <a:tc>
                  <a:txBody>
                    <a:bodyPr/>
                    <a:lstStyle/>
                    <a:p>
                      <a:pPr marL="0" marR="0" algn="l">
                        <a:lnSpc>
                          <a:spcPct val="150000"/>
                        </a:lnSpc>
                        <a:spcBef>
                          <a:spcPts val="0"/>
                        </a:spcBef>
                        <a:spcAft>
                          <a:spcPts val="1000"/>
                        </a:spcAft>
                        <a:tabLst>
                          <a:tab pos="1050290" algn="l"/>
                        </a:tabLst>
                      </a:pPr>
                      <a:r>
                        <a:rPr lang="en-US" sz="2000" dirty="0">
                          <a:effectLst/>
                        </a:rPr>
                        <a:t>POLYUNSATURATED FATTY ACIDS                                 COMPOSITION (%)</a:t>
                      </a:r>
                    </a:p>
                    <a:p>
                      <a:pPr marL="0" marR="0" algn="l">
                        <a:lnSpc>
                          <a:spcPct val="150000"/>
                        </a:lnSpc>
                        <a:spcBef>
                          <a:spcPts val="0"/>
                        </a:spcBef>
                        <a:spcAft>
                          <a:spcPts val="1000"/>
                        </a:spcAft>
                        <a:tabLst>
                          <a:tab pos="1050290" algn="l"/>
                        </a:tabLst>
                      </a:pPr>
                      <a:r>
                        <a:rPr lang="en-US" sz="2000" dirty="0">
                          <a:effectLst/>
                        </a:rPr>
                        <a:t>Linoleic acid methyl ester (C18:2n-6)      6.57 </a:t>
                      </a:r>
                      <a:r>
                        <a:rPr lang="en-US" sz="2000" u="sng" dirty="0">
                          <a:effectLst/>
                        </a:rPr>
                        <a:t>+</a:t>
                      </a:r>
                      <a:r>
                        <a:rPr lang="en-US" sz="2000" dirty="0">
                          <a:effectLst/>
                        </a:rPr>
                        <a:t> 0.16</a:t>
                      </a:r>
                      <a:r>
                        <a:rPr lang="en-US" sz="2000" baseline="30000" dirty="0">
                          <a:effectLst/>
                        </a:rPr>
                        <a:t>* </a:t>
                      </a:r>
                      <a:r>
                        <a:rPr lang="en-US" sz="2000" dirty="0">
                          <a:effectLst/>
                        </a:rPr>
                        <a:t>              5.87 </a:t>
                      </a:r>
                      <a:r>
                        <a:rPr lang="en-US" sz="2000" u="sng" dirty="0">
                          <a:effectLst/>
                        </a:rPr>
                        <a:t>+</a:t>
                      </a:r>
                      <a:r>
                        <a:rPr lang="en-US" sz="2000" dirty="0">
                          <a:effectLst/>
                        </a:rPr>
                        <a:t> 0.04</a:t>
                      </a:r>
                      <a:r>
                        <a:rPr lang="en-US" sz="2000" baseline="30000" dirty="0">
                          <a:effectLst/>
                        </a:rPr>
                        <a:t>*</a:t>
                      </a:r>
                      <a:endParaRPr lang="en-US" sz="2000" dirty="0">
                        <a:effectLst/>
                      </a:endParaRPr>
                    </a:p>
                    <a:p>
                      <a:pPr marL="0" marR="0" algn="l">
                        <a:lnSpc>
                          <a:spcPct val="150000"/>
                        </a:lnSpc>
                        <a:spcBef>
                          <a:spcPts val="0"/>
                        </a:spcBef>
                        <a:spcAft>
                          <a:spcPts val="1000"/>
                        </a:spcAft>
                        <a:tabLst>
                          <a:tab pos="1050290" algn="l"/>
                        </a:tabLst>
                      </a:pPr>
                      <a:r>
                        <a:rPr lang="en-US" sz="2000" dirty="0">
                          <a:effectLst/>
                        </a:rPr>
                        <a:t>Linolenic acid methyl ester (C18:3n-6)    17.73 </a:t>
                      </a:r>
                      <a:r>
                        <a:rPr lang="en-US" sz="2000" u="sng" dirty="0">
                          <a:effectLst/>
                        </a:rPr>
                        <a:t>+</a:t>
                      </a:r>
                      <a:r>
                        <a:rPr lang="en-US" sz="2000" dirty="0">
                          <a:effectLst/>
                        </a:rPr>
                        <a:t> 0.0               17.96 </a:t>
                      </a:r>
                      <a:r>
                        <a:rPr lang="en-US" sz="2000" u="sng" dirty="0">
                          <a:effectLst/>
                        </a:rPr>
                        <a:t>+</a:t>
                      </a:r>
                      <a:r>
                        <a:rPr lang="en-US" sz="2000" dirty="0">
                          <a:effectLst/>
                        </a:rPr>
                        <a:t> 0.09</a:t>
                      </a:r>
                    </a:p>
                    <a:p>
                      <a:pPr marL="0" marR="0" algn="l">
                        <a:lnSpc>
                          <a:spcPct val="150000"/>
                        </a:lnSpc>
                        <a:spcBef>
                          <a:spcPts val="0"/>
                        </a:spcBef>
                        <a:spcAft>
                          <a:spcPts val="1000"/>
                        </a:spcAft>
                        <a:tabLst>
                          <a:tab pos="1050290" algn="l"/>
                        </a:tabLst>
                      </a:pPr>
                      <a:r>
                        <a:rPr lang="en-US" sz="2000" dirty="0" err="1">
                          <a:effectLst/>
                        </a:rPr>
                        <a:t>Eicosapentanoic</a:t>
                      </a:r>
                      <a:r>
                        <a:rPr lang="en-US" sz="2000" dirty="0">
                          <a:effectLst/>
                        </a:rPr>
                        <a:t> acid (C20:5n-3)            8.65 </a:t>
                      </a:r>
                      <a:r>
                        <a:rPr lang="en-US" sz="2000" u="sng" dirty="0">
                          <a:effectLst/>
                        </a:rPr>
                        <a:t>+</a:t>
                      </a:r>
                      <a:r>
                        <a:rPr lang="en-US" sz="2000" dirty="0">
                          <a:effectLst/>
                        </a:rPr>
                        <a:t> 0.23                8.93 </a:t>
                      </a:r>
                      <a:r>
                        <a:rPr lang="en-US" sz="2000" u="sng" dirty="0">
                          <a:effectLst/>
                        </a:rPr>
                        <a:t>+</a:t>
                      </a:r>
                      <a:r>
                        <a:rPr lang="en-US" sz="2000" dirty="0">
                          <a:effectLst/>
                        </a:rPr>
                        <a:t> 0.15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2194877438"/>
                  </a:ext>
                </a:extLst>
              </a:tr>
            </a:tbl>
          </a:graphicData>
        </a:graphic>
      </p:graphicFrame>
    </p:spTree>
    <p:extLst>
      <p:ext uri="{BB962C8B-B14F-4D97-AF65-F5344CB8AC3E}">
        <p14:creationId xmlns:p14="http://schemas.microsoft.com/office/powerpoint/2010/main" val="4084066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30DC-2A06-4333-9D50-B111D5C05464}"/>
              </a:ext>
            </a:extLst>
          </p:cNvPr>
          <p:cNvSpPr>
            <a:spLocks noGrp="1"/>
          </p:cNvSpPr>
          <p:nvPr>
            <p:ph type="title"/>
          </p:nvPr>
        </p:nvSpPr>
        <p:spPr>
          <a:xfrm>
            <a:off x="2589213" y="0"/>
            <a:ext cx="8911687" cy="1280890"/>
          </a:xfrm>
        </p:spPr>
        <p:txBody>
          <a:bodyPr>
            <a:normAutofit fontScale="90000"/>
          </a:bodyPr>
          <a:lstStyle/>
          <a:p>
            <a:r>
              <a:rPr lang="en-US" b="1" dirty="0"/>
              <a:t>TABLE 1: DISTRIBUTION OF FATTY ACIDS IN FRESH AND SUNDRIED TIGER PRAWN (</a:t>
            </a:r>
            <a:r>
              <a:rPr lang="en-US" b="1" dirty="0" err="1"/>
              <a:t>P.</a:t>
            </a:r>
            <a:r>
              <a:rPr lang="en-US" b="1" i="1" dirty="0" err="1"/>
              <a:t>monodon</a:t>
            </a:r>
            <a:r>
              <a:rPr lang="en-US" b="1" dirty="0"/>
              <a:t>) (%) (contd.)</a:t>
            </a:r>
            <a:br>
              <a:rPr lang="en-US" dirty="0"/>
            </a:br>
            <a:endParaRPr lang="en-US" dirty="0"/>
          </a:p>
        </p:txBody>
      </p:sp>
      <p:graphicFrame>
        <p:nvGraphicFramePr>
          <p:cNvPr id="17" name="Content Placeholder 16">
            <a:extLst>
              <a:ext uri="{FF2B5EF4-FFF2-40B4-BE49-F238E27FC236}">
                <a16:creationId xmlns:a16="http://schemas.microsoft.com/office/drawing/2014/main" id="{1CFA2618-576E-42AE-86EC-74A09B3EC884}"/>
              </a:ext>
            </a:extLst>
          </p:cNvPr>
          <p:cNvGraphicFramePr>
            <a:graphicFrameLocks noGrp="1"/>
          </p:cNvGraphicFramePr>
          <p:nvPr>
            <p:ph idx="1"/>
            <p:extLst>
              <p:ext uri="{D42A27DB-BD31-4B8C-83A1-F6EECF244321}">
                <p14:modId xmlns:p14="http://schemas.microsoft.com/office/powerpoint/2010/main" val="2281696015"/>
              </p:ext>
            </p:extLst>
          </p:nvPr>
        </p:nvGraphicFramePr>
        <p:xfrm>
          <a:off x="2585500" y="1699602"/>
          <a:ext cx="8915400" cy="2744470"/>
        </p:xfrm>
        <a:graphic>
          <a:graphicData uri="http://schemas.openxmlformats.org/drawingml/2006/table">
            <a:tbl>
              <a:tblPr>
                <a:tableStyleId>{5C22544A-7EE6-4342-B048-85BDC9FD1C3A}</a:tableStyleId>
              </a:tblPr>
              <a:tblGrid>
                <a:gridCol w="8915400">
                  <a:extLst>
                    <a:ext uri="{9D8B030D-6E8A-4147-A177-3AD203B41FA5}">
                      <a16:colId xmlns:a16="http://schemas.microsoft.com/office/drawing/2014/main" val="1789754151"/>
                    </a:ext>
                  </a:extLst>
                </a:gridCol>
              </a:tblGrid>
              <a:tr h="0">
                <a:tc>
                  <a:txBody>
                    <a:bodyPr/>
                    <a:lstStyle/>
                    <a:p>
                      <a:pPr marL="0" marR="0" algn="l">
                        <a:lnSpc>
                          <a:spcPct val="150000"/>
                        </a:lnSpc>
                        <a:spcBef>
                          <a:spcPts val="0"/>
                        </a:spcBef>
                        <a:spcAft>
                          <a:spcPts val="1000"/>
                        </a:spcAft>
                        <a:tabLst>
                          <a:tab pos="1050290" algn="l"/>
                        </a:tabLst>
                      </a:pPr>
                      <a:r>
                        <a:rPr lang="en-US" sz="2000" dirty="0">
                          <a:effectLst/>
                        </a:rPr>
                        <a:t>Arachidonic acid methyl ester (C20:4n-6)    7.12 </a:t>
                      </a:r>
                      <a:r>
                        <a:rPr lang="en-US" sz="2000" u="sng" dirty="0">
                          <a:effectLst/>
                        </a:rPr>
                        <a:t>+</a:t>
                      </a:r>
                      <a:r>
                        <a:rPr lang="en-US" sz="2000" dirty="0">
                          <a:effectLst/>
                        </a:rPr>
                        <a:t> 0.05</a:t>
                      </a:r>
                      <a:r>
                        <a:rPr lang="en-US" sz="2000" baseline="30000" dirty="0">
                          <a:effectLst/>
                        </a:rPr>
                        <a:t>*             </a:t>
                      </a:r>
                      <a:r>
                        <a:rPr lang="en-US" sz="2000" dirty="0">
                          <a:effectLst/>
                        </a:rPr>
                        <a:t>8.15 </a:t>
                      </a:r>
                      <a:r>
                        <a:rPr lang="en-US" sz="2000" u="sng" dirty="0">
                          <a:effectLst/>
                        </a:rPr>
                        <a:t>+</a:t>
                      </a:r>
                      <a:r>
                        <a:rPr lang="en-US" sz="2000" dirty="0">
                          <a:effectLst/>
                        </a:rPr>
                        <a:t> 0.13</a:t>
                      </a:r>
                      <a:r>
                        <a:rPr lang="en-US" sz="2000" baseline="30000" dirty="0">
                          <a:effectLst/>
                        </a:rPr>
                        <a:t>*</a:t>
                      </a:r>
                      <a:endParaRPr lang="en-US" sz="2000" dirty="0">
                        <a:effectLst/>
                      </a:endParaRPr>
                    </a:p>
                    <a:p>
                      <a:pPr marL="0" marR="0" algn="l">
                        <a:lnSpc>
                          <a:spcPct val="150000"/>
                        </a:lnSpc>
                        <a:spcBef>
                          <a:spcPts val="0"/>
                        </a:spcBef>
                        <a:spcAft>
                          <a:spcPts val="1000"/>
                        </a:spcAft>
                        <a:tabLst>
                          <a:tab pos="1050290" algn="l"/>
                        </a:tabLst>
                      </a:pPr>
                      <a:r>
                        <a:rPr lang="en-US" sz="2000" dirty="0" err="1">
                          <a:effectLst/>
                        </a:rPr>
                        <a:t>Docosahexanoic</a:t>
                      </a:r>
                      <a:r>
                        <a:rPr lang="en-US" sz="2000" dirty="0">
                          <a:effectLst/>
                        </a:rPr>
                        <a:t> acid methyl ester (C22:6n-3) 1.75 </a:t>
                      </a:r>
                      <a:r>
                        <a:rPr lang="en-US" sz="2000" u="sng" dirty="0">
                          <a:effectLst/>
                        </a:rPr>
                        <a:t>+</a:t>
                      </a:r>
                      <a:r>
                        <a:rPr lang="en-US" sz="2000" dirty="0">
                          <a:effectLst/>
                        </a:rPr>
                        <a:t> 0.08</a:t>
                      </a:r>
                      <a:r>
                        <a:rPr lang="en-US" sz="2000" baseline="30000" dirty="0">
                          <a:effectLst/>
                        </a:rPr>
                        <a:t>* </a:t>
                      </a:r>
                      <a:r>
                        <a:rPr lang="en-US" sz="2000" dirty="0">
                          <a:effectLst/>
                        </a:rPr>
                        <a:t>   2.38 </a:t>
                      </a:r>
                      <a:r>
                        <a:rPr lang="en-US" sz="2000" u="sng" dirty="0">
                          <a:effectLst/>
                        </a:rPr>
                        <a:t>+</a:t>
                      </a:r>
                      <a:r>
                        <a:rPr lang="en-US" sz="2000" dirty="0">
                          <a:effectLst/>
                        </a:rPr>
                        <a:t> 0.06</a:t>
                      </a:r>
                      <a:r>
                        <a:rPr lang="en-US" sz="2000" baseline="30000" dirty="0">
                          <a:effectLst/>
                        </a:rPr>
                        <a:t>*</a:t>
                      </a:r>
                      <a:endParaRPr lang="en-US" sz="2000" dirty="0">
                        <a:effectLst/>
                      </a:endParaRPr>
                    </a:p>
                    <a:p>
                      <a:pPr marL="0" marR="0" algn="l">
                        <a:lnSpc>
                          <a:spcPct val="150000"/>
                        </a:lnSpc>
                        <a:spcBef>
                          <a:spcPts val="0"/>
                        </a:spcBef>
                        <a:spcAft>
                          <a:spcPts val="1000"/>
                        </a:spcAft>
                        <a:tabLst>
                          <a:tab pos="1050290" algn="l"/>
                        </a:tabLst>
                      </a:pPr>
                      <a:r>
                        <a:rPr lang="en-US" sz="2000" dirty="0">
                          <a:effectLst/>
                        </a:rPr>
                        <a:t>                         ∑PUFA                                           41.82 </a:t>
                      </a:r>
                      <a:r>
                        <a:rPr lang="en-US" sz="2000" u="sng" dirty="0">
                          <a:effectLst/>
                        </a:rPr>
                        <a:t>+</a:t>
                      </a:r>
                      <a:r>
                        <a:rPr lang="en-US" sz="2000" dirty="0">
                          <a:effectLst/>
                        </a:rPr>
                        <a:t> 0.61    43.29 </a:t>
                      </a:r>
                      <a:r>
                        <a:rPr lang="en-US" sz="2000" u="sng" dirty="0">
                          <a:effectLst/>
                        </a:rPr>
                        <a:t>+</a:t>
                      </a:r>
                      <a:r>
                        <a:rPr lang="en-US" sz="2000" dirty="0">
                          <a:effectLst/>
                        </a:rPr>
                        <a:t> 0.47  </a:t>
                      </a:r>
                    </a:p>
                    <a:p>
                      <a:pPr marL="0" marR="0" algn="l">
                        <a:lnSpc>
                          <a:spcPct val="150000"/>
                        </a:lnSpc>
                        <a:spcBef>
                          <a:spcPts val="0"/>
                        </a:spcBef>
                        <a:spcAft>
                          <a:spcPts val="1000"/>
                        </a:spcAft>
                        <a:tabLst>
                          <a:tab pos="1050290" algn="l"/>
                        </a:tabLst>
                      </a:pPr>
                      <a:r>
                        <a:rPr lang="en-US" sz="2000" dirty="0">
                          <a:effectLst/>
                        </a:rPr>
                        <a:t>                          ∑UFA                                            70.91 </a:t>
                      </a:r>
                      <a:r>
                        <a:rPr lang="en-US" sz="2000" u="sng" dirty="0">
                          <a:effectLst/>
                        </a:rPr>
                        <a:t>+</a:t>
                      </a:r>
                      <a:r>
                        <a:rPr lang="en-US" sz="2000" dirty="0">
                          <a:effectLst/>
                        </a:rPr>
                        <a:t> 1.21    73.32 </a:t>
                      </a:r>
                      <a:r>
                        <a:rPr lang="en-US" sz="2000" u="sng" dirty="0">
                          <a:effectLst/>
                        </a:rPr>
                        <a:t>+</a:t>
                      </a:r>
                      <a:r>
                        <a:rPr lang="en-US" sz="2000" dirty="0">
                          <a:effectLst/>
                        </a:rPr>
                        <a:t> 0.64</a:t>
                      </a:r>
                    </a:p>
                    <a:p>
                      <a:pPr marL="0" marR="0" algn="l">
                        <a:lnSpc>
                          <a:spcPct val="150000"/>
                        </a:lnSpc>
                        <a:spcBef>
                          <a:spcPts val="0"/>
                        </a:spcBef>
                        <a:spcAft>
                          <a:spcPts val="1000"/>
                        </a:spcAft>
                        <a:tabLst>
                          <a:tab pos="1050290" algn="l"/>
                        </a:tabLst>
                      </a:pPr>
                      <a:r>
                        <a:rPr lang="en-US" sz="2000" dirty="0">
                          <a:effectLst/>
                        </a:rPr>
                        <a:t>                         ∑FAME                                          100 </a:t>
                      </a:r>
                      <a:r>
                        <a:rPr lang="en-US" sz="2000" u="sng" dirty="0">
                          <a:effectLst/>
                        </a:rPr>
                        <a:t>+</a:t>
                      </a:r>
                      <a:r>
                        <a:rPr lang="en-US" sz="2000" dirty="0">
                          <a:effectLst/>
                        </a:rPr>
                        <a:t> 1.79         100 </a:t>
                      </a:r>
                      <a:r>
                        <a:rPr lang="en-US" sz="2000" u="sng" dirty="0">
                          <a:effectLst/>
                        </a:rPr>
                        <a:t>+</a:t>
                      </a:r>
                      <a:r>
                        <a:rPr lang="en-US" sz="2000" dirty="0">
                          <a:effectLst/>
                        </a:rPr>
                        <a:t> 1.41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4280628624"/>
                  </a:ext>
                </a:extLst>
              </a:tr>
            </a:tbl>
          </a:graphicData>
        </a:graphic>
      </p:graphicFrame>
      <p:graphicFrame>
        <p:nvGraphicFramePr>
          <p:cNvPr id="18" name="Table 17">
            <a:extLst>
              <a:ext uri="{FF2B5EF4-FFF2-40B4-BE49-F238E27FC236}">
                <a16:creationId xmlns:a16="http://schemas.microsoft.com/office/drawing/2014/main" id="{ABE9B682-0788-4505-BFAB-BB8912377565}"/>
              </a:ext>
            </a:extLst>
          </p:cNvPr>
          <p:cNvGraphicFramePr>
            <a:graphicFrameLocks noGrp="1"/>
          </p:cNvGraphicFramePr>
          <p:nvPr>
            <p:extLst>
              <p:ext uri="{D42A27DB-BD31-4B8C-83A1-F6EECF244321}">
                <p14:modId xmlns:p14="http://schemas.microsoft.com/office/powerpoint/2010/main" val="4127427179"/>
              </p:ext>
            </p:extLst>
          </p:nvPr>
        </p:nvGraphicFramePr>
        <p:xfrm>
          <a:off x="2585500" y="4444071"/>
          <a:ext cx="8915400" cy="418713"/>
        </p:xfrm>
        <a:graphic>
          <a:graphicData uri="http://schemas.openxmlformats.org/drawingml/2006/table">
            <a:tbl>
              <a:tblPr>
                <a:tableStyleId>{5C22544A-7EE6-4342-B048-85BDC9FD1C3A}</a:tableStyleId>
              </a:tblPr>
              <a:tblGrid>
                <a:gridCol w="8915400">
                  <a:extLst>
                    <a:ext uri="{9D8B030D-6E8A-4147-A177-3AD203B41FA5}">
                      <a16:colId xmlns:a16="http://schemas.microsoft.com/office/drawing/2014/main" val="3741366970"/>
                    </a:ext>
                  </a:extLst>
                </a:gridCol>
              </a:tblGrid>
              <a:tr h="418713">
                <a:tc>
                  <a:txBody>
                    <a:bodyPr/>
                    <a:lstStyle/>
                    <a:p>
                      <a:pPr marL="0" marR="0" algn="l">
                        <a:lnSpc>
                          <a:spcPct val="150000"/>
                        </a:lnSpc>
                        <a:spcBef>
                          <a:spcPts val="0"/>
                        </a:spcBef>
                        <a:spcAft>
                          <a:spcPts val="1000"/>
                        </a:spcAft>
                        <a:tabLst>
                          <a:tab pos="1050290" algn="l"/>
                        </a:tabLst>
                      </a:pPr>
                      <a:r>
                        <a:rPr lang="en-US" sz="2000" dirty="0">
                          <a:effectLst/>
                        </a:rPr>
                        <a:t>                        ∑ω6/ω3                                         3.02 </a:t>
                      </a:r>
                      <a:r>
                        <a:rPr lang="en-US" sz="2000" u="sng" dirty="0">
                          <a:effectLst/>
                        </a:rPr>
                        <a:t>+</a:t>
                      </a:r>
                      <a:r>
                        <a:rPr lang="en-US" sz="2000" dirty="0">
                          <a:effectLst/>
                        </a:rPr>
                        <a:t> 0.68        2.83 </a:t>
                      </a:r>
                      <a:r>
                        <a:rPr lang="en-US" sz="2000" u="sng" dirty="0">
                          <a:effectLst/>
                        </a:rPr>
                        <a:t>+</a:t>
                      </a:r>
                      <a:r>
                        <a:rPr lang="en-US" sz="2000" dirty="0">
                          <a:effectLst/>
                        </a:rPr>
                        <a:t> 1.23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3488387314"/>
                  </a:ext>
                </a:extLst>
              </a:tr>
            </a:tbl>
          </a:graphicData>
        </a:graphic>
      </p:graphicFrame>
      <p:sp>
        <p:nvSpPr>
          <p:cNvPr id="23" name="Rectangle 22">
            <a:extLst>
              <a:ext uri="{FF2B5EF4-FFF2-40B4-BE49-F238E27FC236}">
                <a16:creationId xmlns:a16="http://schemas.microsoft.com/office/drawing/2014/main" id="{FA29266C-AAF8-418B-971D-BCFF2546FC95}"/>
              </a:ext>
            </a:extLst>
          </p:cNvPr>
          <p:cNvSpPr/>
          <p:nvPr/>
        </p:nvSpPr>
        <p:spPr>
          <a:xfrm>
            <a:off x="2585501" y="4862784"/>
            <a:ext cx="9184468" cy="400110"/>
          </a:xfrm>
          <a:prstGeom prst="rect">
            <a:avLst/>
          </a:prstGeom>
        </p:spPr>
        <p:txBody>
          <a:bodyPr wrap="square">
            <a:spAutoFit/>
          </a:bodyPr>
          <a:lstStyle/>
          <a:p>
            <a:r>
              <a:rPr lang="en-US" sz="2000" dirty="0">
                <a:latin typeface="Times New Roman" panose="02020603050405020304" pitchFamily="18" charset="0"/>
                <a:ea typeface="Calibri" panose="020F0502020204030204" pitchFamily="34" charset="0"/>
              </a:rPr>
              <a:t>                                 IA                                                   0.44 </a:t>
            </a:r>
            <a:r>
              <a:rPr lang="en-US" sz="2000" u="sng" dirty="0">
                <a:latin typeface="Times New Roman" panose="02020603050405020304" pitchFamily="18" charset="0"/>
                <a:ea typeface="Calibri" panose="020F0502020204030204" pitchFamily="34" charset="0"/>
              </a:rPr>
              <a:t>+</a:t>
            </a:r>
            <a:r>
              <a:rPr lang="en-US" sz="2000" dirty="0">
                <a:latin typeface="Times New Roman" panose="02020603050405020304" pitchFamily="18" charset="0"/>
                <a:ea typeface="Calibri" panose="020F0502020204030204" pitchFamily="34" charset="0"/>
              </a:rPr>
              <a:t> 0.00          0.38 </a:t>
            </a:r>
            <a:r>
              <a:rPr lang="en-US" sz="2000" u="sng" dirty="0">
                <a:latin typeface="Times New Roman" panose="02020603050405020304" pitchFamily="18" charset="0"/>
                <a:ea typeface="Calibri" panose="020F0502020204030204" pitchFamily="34" charset="0"/>
              </a:rPr>
              <a:t>+</a:t>
            </a:r>
            <a:r>
              <a:rPr lang="en-US" sz="2000" dirty="0">
                <a:latin typeface="Times New Roman" panose="02020603050405020304" pitchFamily="18" charset="0"/>
                <a:ea typeface="Calibri" panose="020F0502020204030204" pitchFamily="34" charset="0"/>
              </a:rPr>
              <a:t>  0.00</a:t>
            </a:r>
            <a:endParaRPr lang="en-US" sz="2000" dirty="0"/>
          </a:p>
        </p:txBody>
      </p:sp>
      <p:sp>
        <p:nvSpPr>
          <p:cNvPr id="24" name="Rectangle 23">
            <a:extLst>
              <a:ext uri="{FF2B5EF4-FFF2-40B4-BE49-F238E27FC236}">
                <a16:creationId xmlns:a16="http://schemas.microsoft.com/office/drawing/2014/main" id="{B89F1D46-27F6-442A-AD52-75C7429EAF55}"/>
              </a:ext>
            </a:extLst>
          </p:cNvPr>
          <p:cNvSpPr/>
          <p:nvPr/>
        </p:nvSpPr>
        <p:spPr>
          <a:xfrm>
            <a:off x="2585500" y="5281496"/>
            <a:ext cx="8915400" cy="400110"/>
          </a:xfrm>
          <a:prstGeom prst="rect">
            <a:avLst/>
          </a:prstGeom>
        </p:spPr>
        <p:txBody>
          <a:bodyPr wrap="square">
            <a:spAutoFit/>
          </a:bodyPr>
          <a:lstStyle/>
          <a:p>
            <a:r>
              <a:rPr lang="en-US" sz="2000" b="1" dirty="0">
                <a:latin typeface="Times New Roman" panose="02020603050405020304" pitchFamily="18" charset="0"/>
                <a:ea typeface="Calibri" panose="020F0502020204030204" pitchFamily="34" charset="0"/>
              </a:rPr>
              <a:t>                                 </a:t>
            </a:r>
            <a:r>
              <a:rPr lang="en-US" sz="2000" dirty="0">
                <a:latin typeface="Times New Roman" panose="02020603050405020304" pitchFamily="18" charset="0"/>
                <a:ea typeface="Calibri" panose="020F0502020204030204" pitchFamily="34" charset="0"/>
              </a:rPr>
              <a:t>IT                                                   0.23 </a:t>
            </a:r>
            <a:r>
              <a:rPr lang="en-US" sz="2000" u="sng" dirty="0">
                <a:latin typeface="Times New Roman" panose="02020603050405020304" pitchFamily="18" charset="0"/>
                <a:ea typeface="Calibri" panose="020F0502020204030204" pitchFamily="34" charset="0"/>
              </a:rPr>
              <a:t>+</a:t>
            </a:r>
            <a:r>
              <a:rPr lang="en-US" sz="2000" dirty="0">
                <a:latin typeface="Times New Roman" panose="02020603050405020304" pitchFamily="18" charset="0"/>
                <a:ea typeface="Calibri" panose="020F0502020204030204" pitchFamily="34" charset="0"/>
              </a:rPr>
              <a:t> 0.00          0.18 </a:t>
            </a:r>
            <a:r>
              <a:rPr lang="en-US" sz="2000" u="sng" dirty="0">
                <a:latin typeface="Times New Roman" panose="02020603050405020304" pitchFamily="18" charset="0"/>
                <a:ea typeface="Calibri" panose="020F0502020204030204" pitchFamily="34" charset="0"/>
              </a:rPr>
              <a:t>+</a:t>
            </a:r>
            <a:r>
              <a:rPr lang="en-US" sz="2000" dirty="0">
                <a:latin typeface="Times New Roman" panose="02020603050405020304" pitchFamily="18" charset="0"/>
                <a:ea typeface="Calibri" panose="020F0502020204030204" pitchFamily="34" charset="0"/>
              </a:rPr>
              <a:t> 0.00</a:t>
            </a:r>
            <a:endParaRPr lang="en-US" sz="2000" dirty="0"/>
          </a:p>
        </p:txBody>
      </p:sp>
      <p:sp>
        <p:nvSpPr>
          <p:cNvPr id="25" name="Rectangle 24">
            <a:extLst>
              <a:ext uri="{FF2B5EF4-FFF2-40B4-BE49-F238E27FC236}">
                <a16:creationId xmlns:a16="http://schemas.microsoft.com/office/drawing/2014/main" id="{FF697DBB-8654-4135-BF30-666CDD80929C}"/>
              </a:ext>
            </a:extLst>
          </p:cNvPr>
          <p:cNvSpPr/>
          <p:nvPr/>
        </p:nvSpPr>
        <p:spPr>
          <a:xfrm>
            <a:off x="3487616" y="5658658"/>
            <a:ext cx="8915400" cy="883319"/>
          </a:xfrm>
          <a:prstGeom prst="rect">
            <a:avLst/>
          </a:prstGeom>
        </p:spPr>
        <p:txBody>
          <a:bodyPr wrap="square">
            <a:spAutoFit/>
          </a:bodyPr>
          <a:lstStyle/>
          <a:p>
            <a:pPr algn="just">
              <a:lnSpc>
                <a:spcPct val="115000"/>
              </a:lnSpc>
              <a:spcAft>
                <a:spcPts val="1200"/>
              </a:spcAft>
            </a:pPr>
            <a:r>
              <a:rPr lang="en-US" b="1" baseline="30000" dirty="0">
                <a:latin typeface="Times New Roman" panose="02020603050405020304" pitchFamily="18" charset="0"/>
                <a:ea typeface="Calibri" panose="020F0502020204030204" pitchFamily="34" charset="0"/>
                <a:cs typeface="Times New Roman" panose="02020603050405020304" pitchFamily="18" charset="0"/>
              </a:rPr>
              <a:t> a </a:t>
            </a:r>
            <a:r>
              <a:rPr lang="en-US" b="1" dirty="0">
                <a:latin typeface="Times New Roman" panose="02020603050405020304" pitchFamily="18" charset="0"/>
                <a:ea typeface="Calibri" panose="020F0502020204030204" pitchFamily="34" charset="0"/>
                <a:cs typeface="Times New Roman" panose="02020603050405020304" pitchFamily="18" charset="0"/>
              </a:rPr>
              <a:t>Mean (M) and standard deviation (S.D) of duplicated samples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1200"/>
              </a:spcAft>
            </a:pPr>
            <a:r>
              <a:rPr lang="en-US" b="1" dirty="0">
                <a:latin typeface="Times New Roman" panose="02020603050405020304" pitchFamily="18" charset="0"/>
                <a:ea typeface="Calibri" panose="020F0502020204030204" pitchFamily="34" charset="0"/>
                <a:cs typeface="Times New Roman" panose="02020603050405020304" pitchFamily="18" charset="0"/>
              </a:rPr>
              <a:t>      * Signifies MEAN </a:t>
            </a:r>
            <a:r>
              <a:rPr lang="en-US" b="1" u="sng" dirty="0">
                <a:latin typeface="Times New Roman" panose="02020603050405020304" pitchFamily="18" charset="0"/>
                <a:ea typeface="Calibri" panose="020F0502020204030204" pitchFamily="34" charset="0"/>
                <a:cs typeface="Times New Roman" panose="02020603050405020304" pitchFamily="18" charset="0"/>
              </a:rPr>
              <a:t>+</a:t>
            </a:r>
            <a:r>
              <a:rPr lang="en-US" b="1" dirty="0">
                <a:latin typeface="Times New Roman" panose="02020603050405020304" pitchFamily="18" charset="0"/>
                <a:ea typeface="Calibri" panose="020F0502020204030204" pitchFamily="34" charset="0"/>
                <a:cs typeface="Times New Roman" panose="02020603050405020304" pitchFamily="18" charset="0"/>
              </a:rPr>
              <a:t> S.D with significant differences</a:t>
            </a:r>
            <a:endParaRPr lang="en-US" dirty="0"/>
          </a:p>
        </p:txBody>
      </p:sp>
    </p:spTree>
    <p:extLst>
      <p:ext uri="{BB962C8B-B14F-4D97-AF65-F5344CB8AC3E}">
        <p14:creationId xmlns:p14="http://schemas.microsoft.com/office/powerpoint/2010/main" val="2130012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7BF9E-B7AB-4CDD-914C-26B7ED870230}"/>
              </a:ext>
            </a:extLst>
          </p:cNvPr>
          <p:cNvSpPr>
            <a:spLocks noGrp="1"/>
          </p:cNvSpPr>
          <p:nvPr>
            <p:ph type="title"/>
          </p:nvPr>
        </p:nvSpPr>
        <p:spPr/>
        <p:txBody>
          <a:bodyPr/>
          <a:lstStyle/>
          <a:p>
            <a:r>
              <a:rPr lang="en-US" b="1" dirty="0"/>
              <a:t>RESULTS</a:t>
            </a:r>
          </a:p>
        </p:txBody>
      </p:sp>
      <p:sp>
        <p:nvSpPr>
          <p:cNvPr id="3" name="Content Placeholder 2">
            <a:extLst>
              <a:ext uri="{FF2B5EF4-FFF2-40B4-BE49-F238E27FC236}">
                <a16:creationId xmlns:a16="http://schemas.microsoft.com/office/drawing/2014/main" id="{F7D78A31-F518-4800-8EF9-6C4480AEDF4B}"/>
              </a:ext>
            </a:extLst>
          </p:cNvPr>
          <p:cNvSpPr>
            <a:spLocks noGrp="1"/>
          </p:cNvSpPr>
          <p:nvPr>
            <p:ph idx="1"/>
          </p:nvPr>
        </p:nvSpPr>
        <p:spPr/>
        <p:txBody>
          <a:bodyPr/>
          <a:lstStyle/>
          <a:p>
            <a:pPr algn="just"/>
            <a:r>
              <a:rPr lang="en-US" dirty="0"/>
              <a:t>The ∑PUFA was the most abundant representing about 43% of the total fatty acids (TFA) content. </a:t>
            </a:r>
          </a:p>
          <a:p>
            <a:pPr marL="0" indent="0" algn="just">
              <a:buNone/>
            </a:pPr>
            <a:endParaRPr lang="en-US" dirty="0"/>
          </a:p>
          <a:p>
            <a:pPr algn="just"/>
            <a:r>
              <a:rPr lang="en-US" dirty="0"/>
              <a:t>A lower concentration of SFA was observed in the sundried samples (compared to fresh forms) with concentration value of 27.53%.</a:t>
            </a:r>
            <a:r>
              <a:rPr lang="en-US" b="1" dirty="0"/>
              <a:t> </a:t>
            </a:r>
          </a:p>
          <a:p>
            <a:pPr marL="0" indent="0" algn="just">
              <a:buNone/>
            </a:pPr>
            <a:endParaRPr lang="en-US" dirty="0"/>
          </a:p>
          <a:p>
            <a:pPr algn="just"/>
            <a:r>
              <a:rPr lang="en-US" dirty="0"/>
              <a:t>PUFA levels including linoleic acid, arachidonic acid, </a:t>
            </a:r>
            <a:r>
              <a:rPr lang="en-US" dirty="0" err="1"/>
              <a:t>docosahexanoic</a:t>
            </a:r>
            <a:r>
              <a:rPr lang="en-US" dirty="0"/>
              <a:t> acid were significantly different (p &lt; 0.05). </a:t>
            </a:r>
          </a:p>
        </p:txBody>
      </p:sp>
    </p:spTree>
    <p:extLst>
      <p:ext uri="{BB962C8B-B14F-4D97-AF65-F5344CB8AC3E}">
        <p14:creationId xmlns:p14="http://schemas.microsoft.com/office/powerpoint/2010/main" val="2384149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312F7-CE78-4F77-B9B2-061E6895E9E4}"/>
              </a:ext>
            </a:extLst>
          </p:cNvPr>
          <p:cNvSpPr>
            <a:spLocks noGrp="1"/>
          </p:cNvSpPr>
          <p:nvPr>
            <p:ph type="title"/>
          </p:nvPr>
        </p:nvSpPr>
        <p:spPr/>
        <p:txBody>
          <a:bodyPr/>
          <a:lstStyle/>
          <a:p>
            <a:r>
              <a:rPr lang="en-US" dirty="0"/>
              <a:t>RESULTS (contd.)</a:t>
            </a:r>
          </a:p>
        </p:txBody>
      </p:sp>
      <p:sp>
        <p:nvSpPr>
          <p:cNvPr id="3" name="Content Placeholder 2">
            <a:extLst>
              <a:ext uri="{FF2B5EF4-FFF2-40B4-BE49-F238E27FC236}">
                <a16:creationId xmlns:a16="http://schemas.microsoft.com/office/drawing/2014/main" id="{5EE65BE5-CAE6-4016-A65C-4FBE07E20F89}"/>
              </a:ext>
            </a:extLst>
          </p:cNvPr>
          <p:cNvSpPr>
            <a:spLocks noGrp="1"/>
          </p:cNvSpPr>
          <p:nvPr>
            <p:ph idx="1"/>
          </p:nvPr>
        </p:nvSpPr>
        <p:spPr/>
        <p:txBody>
          <a:bodyPr/>
          <a:lstStyle/>
          <a:p>
            <a:pPr marL="0" indent="0" algn="just">
              <a:buNone/>
            </a:pPr>
            <a:r>
              <a:rPr lang="en-US" dirty="0"/>
              <a:t>Two distinct indices were investigated:</a:t>
            </a:r>
          </a:p>
          <a:p>
            <a:pPr algn="just"/>
            <a:r>
              <a:rPr lang="en-US" dirty="0"/>
              <a:t> 1) Atherogenic index (IA); and</a:t>
            </a:r>
          </a:p>
          <a:p>
            <a:pPr algn="just"/>
            <a:r>
              <a:rPr lang="en-US" dirty="0"/>
              <a:t> 2) Thrombogenic index (IT). </a:t>
            </a:r>
          </a:p>
          <a:p>
            <a:pPr marL="0" indent="0" algn="just">
              <a:buNone/>
            </a:pPr>
            <a:r>
              <a:rPr lang="en-US" dirty="0"/>
              <a:t>Examining the values reported in this</a:t>
            </a:r>
            <a:r>
              <a:rPr lang="en-US" b="1" dirty="0"/>
              <a:t> </a:t>
            </a:r>
            <a:r>
              <a:rPr lang="en-US" dirty="0"/>
              <a:t>study, it is evident that both atherogenic and thrombogenic indices decreased, and are considered low after the preservation process was carried out</a:t>
            </a:r>
          </a:p>
        </p:txBody>
      </p:sp>
    </p:spTree>
    <p:extLst>
      <p:ext uri="{BB962C8B-B14F-4D97-AF65-F5344CB8AC3E}">
        <p14:creationId xmlns:p14="http://schemas.microsoft.com/office/powerpoint/2010/main" val="3825321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96851-E2FE-4790-9AB2-A6A11367C79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2DDD7C2-12D8-4EC1-B931-5EFBF310506E}"/>
              </a:ext>
            </a:extLst>
          </p:cNvPr>
          <p:cNvSpPr>
            <a:spLocks noGrp="1"/>
          </p:cNvSpPr>
          <p:nvPr>
            <p:ph idx="1"/>
          </p:nvPr>
        </p:nvSpPr>
        <p:spPr/>
        <p:txBody>
          <a:bodyPr/>
          <a:lstStyle/>
          <a:p>
            <a:pPr algn="just"/>
            <a:r>
              <a:rPr lang="en-US" dirty="0"/>
              <a:t>The study observed that including </a:t>
            </a:r>
            <a:r>
              <a:rPr lang="en-US" i="1" dirty="0" err="1"/>
              <a:t>Peanues</a:t>
            </a:r>
            <a:r>
              <a:rPr lang="en-US" i="1" dirty="0"/>
              <a:t> monodon </a:t>
            </a:r>
            <a:r>
              <a:rPr lang="en-US" dirty="0"/>
              <a:t>in our diets goes a long way in assuring a healthy living for the consumers. </a:t>
            </a:r>
          </a:p>
          <a:p>
            <a:pPr algn="just"/>
            <a:r>
              <a:rPr lang="en-US" dirty="0"/>
              <a:t>Also, </a:t>
            </a:r>
            <a:r>
              <a:rPr lang="en-US" dirty="0" err="1"/>
              <a:t>sundrying</a:t>
            </a:r>
            <a:r>
              <a:rPr lang="en-US" dirty="0"/>
              <a:t> of </a:t>
            </a:r>
            <a:r>
              <a:rPr lang="en-US" i="1" dirty="0" err="1"/>
              <a:t>Peanues</a:t>
            </a:r>
            <a:r>
              <a:rPr lang="en-US" i="1" dirty="0"/>
              <a:t> monodon</a:t>
            </a:r>
            <a:r>
              <a:rPr lang="en-US" dirty="0"/>
              <a:t> before cooking/eating was observed to be a preferable approach to improving our dietary habit compared to freshly caught samples as observed in this study. </a:t>
            </a:r>
          </a:p>
          <a:p>
            <a:pPr algn="just"/>
            <a:r>
              <a:rPr lang="en-US" dirty="0"/>
              <a:t>It also revealed, with the values of IA and IT reported, that eating more of sundried tiger shrimps is less atherogenic and thrombogenic compared to the fresh meal, which then implies that it is advisable to include sundried tiger shrimps in our diets in replace of fresh forms as this could help consumers prevent themselves from risk of various heart related diseases among many other diseases also prevented.</a:t>
            </a:r>
          </a:p>
          <a:p>
            <a:pPr algn="just"/>
            <a:endParaRPr lang="en-US" dirty="0"/>
          </a:p>
        </p:txBody>
      </p:sp>
    </p:spTree>
    <p:extLst>
      <p:ext uri="{BB962C8B-B14F-4D97-AF65-F5344CB8AC3E}">
        <p14:creationId xmlns:p14="http://schemas.microsoft.com/office/powerpoint/2010/main" val="939342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76A0F-5A0E-48B4-B85E-CC2FC3E47C67}"/>
              </a:ext>
            </a:extLst>
          </p:cNvPr>
          <p:cNvSpPr>
            <a:spLocks noGrp="1"/>
          </p:cNvSpPr>
          <p:nvPr>
            <p:ph type="title"/>
          </p:nvPr>
        </p:nvSpPr>
        <p:spPr/>
        <p:txBody>
          <a:bodyPr/>
          <a:lstStyle/>
          <a:p>
            <a:r>
              <a:rPr lang="en-US" dirty="0"/>
              <a:t>CONCLUSION  (contd.)</a:t>
            </a:r>
          </a:p>
        </p:txBody>
      </p:sp>
      <p:sp>
        <p:nvSpPr>
          <p:cNvPr id="3" name="Content Placeholder 2">
            <a:extLst>
              <a:ext uri="{FF2B5EF4-FFF2-40B4-BE49-F238E27FC236}">
                <a16:creationId xmlns:a16="http://schemas.microsoft.com/office/drawing/2014/main" id="{45C10167-EFAE-4D07-B50A-2E78D921B95F}"/>
              </a:ext>
            </a:extLst>
          </p:cNvPr>
          <p:cNvSpPr>
            <a:spLocks noGrp="1"/>
          </p:cNvSpPr>
          <p:nvPr>
            <p:ph idx="1"/>
          </p:nvPr>
        </p:nvSpPr>
        <p:spPr/>
        <p:txBody>
          <a:bodyPr>
            <a:normAutofit fontScale="92500" lnSpcReduction="10000"/>
          </a:bodyPr>
          <a:lstStyle/>
          <a:p>
            <a:pPr algn="just"/>
            <a:r>
              <a:rPr lang="en-US" dirty="0"/>
              <a:t>In addition, with the values of PUFA and MUFA, higher than SFA (PUFA&gt;MUFA&gt;SFA), and the values of n-3 and  n-3/n-6, which are higher in the sundried samples, it implies that sundried Tiger shrimps are more beneficial compared to fresh Tiger shrimps. </a:t>
            </a:r>
          </a:p>
          <a:p>
            <a:pPr algn="just"/>
            <a:r>
              <a:rPr lang="en-US" dirty="0"/>
              <a:t>Therefore, consumption of sundried Tiger shrimps could offer nutritional advantage to consumers since food products with lower SFA and ∑n6/n3, and higher n-3 fatty acids have hypo-</a:t>
            </a:r>
            <a:r>
              <a:rPr lang="en-US" dirty="0" err="1"/>
              <a:t>cholesterolemic</a:t>
            </a:r>
            <a:r>
              <a:rPr lang="en-US" dirty="0"/>
              <a:t> properties and anti-</a:t>
            </a:r>
            <a:r>
              <a:rPr lang="en-US" dirty="0" err="1"/>
              <a:t>arrythmic</a:t>
            </a:r>
            <a:r>
              <a:rPr lang="en-US" dirty="0"/>
              <a:t> effect which offer health benefits.</a:t>
            </a:r>
          </a:p>
          <a:p>
            <a:pPr algn="just"/>
            <a:r>
              <a:rPr lang="en-US" dirty="0"/>
              <a:t>From the results obtained, it is advisable to consume more of sundried Tiger shrimps in replace of the fresh forms, this is in light of the fact that such food products have been linked to decreased total and LDL-cholesterol levels and consequently reducing the risk of coronary heart disease, CHD, and help improve some other functioning systems in the body such as brain and the retina. </a:t>
            </a:r>
          </a:p>
          <a:p>
            <a:pPr algn="just"/>
            <a:endParaRPr lang="en-US" dirty="0"/>
          </a:p>
        </p:txBody>
      </p:sp>
    </p:spTree>
    <p:extLst>
      <p:ext uri="{BB962C8B-B14F-4D97-AF65-F5344CB8AC3E}">
        <p14:creationId xmlns:p14="http://schemas.microsoft.com/office/powerpoint/2010/main" val="1664729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6B66-D842-42F4-A664-EC823B56193A}"/>
              </a:ext>
            </a:extLst>
          </p:cNvPr>
          <p:cNvSpPr>
            <a:spLocks noGrp="1"/>
          </p:cNvSpPr>
          <p:nvPr>
            <p:ph type="title"/>
          </p:nvPr>
        </p:nvSpPr>
        <p:spPr/>
        <p:txBody>
          <a:bodyPr/>
          <a:lstStyle/>
          <a:p>
            <a:r>
              <a:rPr lang="en-US" dirty="0"/>
              <a:t>CONCLUSION  (contd.)</a:t>
            </a:r>
          </a:p>
        </p:txBody>
      </p:sp>
      <p:sp>
        <p:nvSpPr>
          <p:cNvPr id="3" name="Content Placeholder 2">
            <a:extLst>
              <a:ext uri="{FF2B5EF4-FFF2-40B4-BE49-F238E27FC236}">
                <a16:creationId xmlns:a16="http://schemas.microsoft.com/office/drawing/2014/main" id="{D277A279-DC40-4970-AA9C-69A5B1CCB82E}"/>
              </a:ext>
            </a:extLst>
          </p:cNvPr>
          <p:cNvSpPr>
            <a:spLocks noGrp="1"/>
          </p:cNvSpPr>
          <p:nvPr>
            <p:ph idx="1"/>
          </p:nvPr>
        </p:nvSpPr>
        <p:spPr/>
        <p:txBody>
          <a:bodyPr>
            <a:normAutofit lnSpcReduction="10000"/>
          </a:bodyPr>
          <a:lstStyle/>
          <a:p>
            <a:pPr algn="just"/>
            <a:r>
              <a:rPr lang="en-US" dirty="0"/>
              <a:t>Recent studies {(</a:t>
            </a:r>
            <a:r>
              <a:rPr lang="en-US" dirty="0" err="1"/>
              <a:t>Ulbritch</a:t>
            </a:r>
            <a:r>
              <a:rPr lang="en-US" dirty="0"/>
              <a:t> and Southgate, (1991) Higgs, (2000) and </a:t>
            </a:r>
            <a:r>
              <a:rPr lang="en-US" dirty="0" err="1"/>
              <a:t>Akintola</a:t>
            </a:r>
            <a:r>
              <a:rPr lang="en-US" dirty="0"/>
              <a:t> </a:t>
            </a:r>
            <a:r>
              <a:rPr lang="en-US" i="1" dirty="0"/>
              <a:t>et al</a:t>
            </a:r>
            <a:r>
              <a:rPr lang="en-US" dirty="0"/>
              <a:t>., (2013)} have reported that a lower index of atherogenicity indicates an increase in the ability of the arterial walls to allow free flow of blood, emphasizing the fact that consumption of sundried Tiger shrimps provides an adequate level of n-3 fatty acids whose consumption is very important in regulating and balancing the ratio of HDL/LDL – cholesterol in the body system. </a:t>
            </a:r>
          </a:p>
          <a:p>
            <a:pPr algn="just"/>
            <a:r>
              <a:rPr lang="en-US" dirty="0"/>
              <a:t>Also, same studies report lower index of thrombogenicity to have positive effects in controlling and normalizing the clot formation activities in the blood vessels, this ensures preventing humans from various coronary – related diseases, and could be related to longevity, as cardiovascular diseases (CVD) have been reported to be high on the list of prominent killer diseases in the world.</a:t>
            </a:r>
          </a:p>
          <a:p>
            <a:pPr algn="just"/>
            <a:endParaRPr lang="en-US" dirty="0"/>
          </a:p>
        </p:txBody>
      </p:sp>
    </p:spTree>
    <p:extLst>
      <p:ext uri="{BB962C8B-B14F-4D97-AF65-F5344CB8AC3E}">
        <p14:creationId xmlns:p14="http://schemas.microsoft.com/office/powerpoint/2010/main" val="3688388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11725-0740-4BCD-AF5C-D8AB7F6AED1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B93F8B-13CF-45BB-80A8-A89647913C43}"/>
              </a:ext>
            </a:extLst>
          </p:cNvPr>
          <p:cNvSpPr>
            <a:spLocks noGrp="1"/>
          </p:cNvSpPr>
          <p:nvPr>
            <p:ph idx="1"/>
          </p:nvPr>
        </p:nvSpPr>
        <p:spPr/>
        <p:txBody>
          <a:bodyPr>
            <a:normAutofit/>
          </a:bodyPr>
          <a:lstStyle/>
          <a:p>
            <a:pPr algn="just"/>
            <a:endParaRPr lang="en-US" sz="4000" b="1" dirty="0"/>
          </a:p>
          <a:p>
            <a:pPr algn="just"/>
            <a:endParaRPr lang="en-US" sz="4000" b="1" dirty="0"/>
          </a:p>
          <a:p>
            <a:pPr marL="0" indent="0" algn="just">
              <a:buNone/>
            </a:pPr>
            <a:r>
              <a:rPr lang="en-US" sz="4000" b="1"/>
              <a:t>         </a:t>
            </a:r>
            <a:r>
              <a:rPr lang="en-US" sz="4000" b="1" dirty="0"/>
              <a:t> 	THANKS FOR LISTENING</a:t>
            </a:r>
          </a:p>
        </p:txBody>
      </p:sp>
    </p:spTree>
    <p:extLst>
      <p:ext uri="{BB962C8B-B14F-4D97-AF65-F5344CB8AC3E}">
        <p14:creationId xmlns:p14="http://schemas.microsoft.com/office/powerpoint/2010/main" val="1964787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995B6-A2C3-4D1B-A1D0-A256626792EA}"/>
              </a:ext>
            </a:extLst>
          </p:cNvPr>
          <p:cNvSpPr>
            <a:spLocks noGrp="1"/>
          </p:cNvSpPr>
          <p:nvPr>
            <p:ph type="title"/>
          </p:nvPr>
        </p:nvSpPr>
        <p:spPr/>
        <p:txBody>
          <a:bodyPr/>
          <a:lstStyle/>
          <a:p>
            <a:r>
              <a:rPr lang="en-US" b="1" dirty="0"/>
              <a:t>TABLE OF CONTENT</a:t>
            </a:r>
          </a:p>
        </p:txBody>
      </p:sp>
      <p:sp>
        <p:nvSpPr>
          <p:cNvPr id="3" name="Content Placeholder 2">
            <a:extLst>
              <a:ext uri="{FF2B5EF4-FFF2-40B4-BE49-F238E27FC236}">
                <a16:creationId xmlns:a16="http://schemas.microsoft.com/office/drawing/2014/main" id="{C4D78CBE-FB35-497C-9816-3C5D65423283}"/>
              </a:ext>
            </a:extLst>
          </p:cNvPr>
          <p:cNvSpPr>
            <a:spLocks noGrp="1"/>
          </p:cNvSpPr>
          <p:nvPr>
            <p:ph idx="1"/>
          </p:nvPr>
        </p:nvSpPr>
        <p:spPr/>
        <p:txBody>
          <a:bodyPr>
            <a:normAutofit/>
          </a:bodyPr>
          <a:lstStyle/>
          <a:p>
            <a:r>
              <a:rPr lang="en-US" sz="3200" b="1" dirty="0"/>
              <a:t>INTRODUCTION	</a:t>
            </a:r>
          </a:p>
          <a:p>
            <a:r>
              <a:rPr lang="en-US" sz="3200" b="1" dirty="0"/>
              <a:t>AIMS OF THE RESEARCH</a:t>
            </a:r>
          </a:p>
          <a:p>
            <a:r>
              <a:rPr lang="en-US" sz="3200" b="1" dirty="0"/>
              <a:t>MATERIALS AND METHODS</a:t>
            </a:r>
          </a:p>
          <a:p>
            <a:r>
              <a:rPr lang="en-US" sz="3200" b="1" dirty="0"/>
              <a:t>RESULTS</a:t>
            </a:r>
          </a:p>
          <a:p>
            <a:r>
              <a:rPr lang="en-US" sz="3200" b="1" dirty="0"/>
              <a:t>CONCLUSIONS</a:t>
            </a:r>
          </a:p>
        </p:txBody>
      </p:sp>
    </p:spTree>
    <p:extLst>
      <p:ext uri="{BB962C8B-B14F-4D97-AF65-F5344CB8AC3E}">
        <p14:creationId xmlns:p14="http://schemas.microsoft.com/office/powerpoint/2010/main" val="2232828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C7E4-5FCA-41B6-A106-279BDDA2036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BA153D8-60C6-4963-8464-EDFB0BD898D3}"/>
              </a:ext>
            </a:extLst>
          </p:cNvPr>
          <p:cNvSpPr>
            <a:spLocks noGrp="1"/>
          </p:cNvSpPr>
          <p:nvPr>
            <p:ph idx="1"/>
          </p:nvPr>
        </p:nvSpPr>
        <p:spPr/>
        <p:txBody>
          <a:bodyPr>
            <a:normAutofit lnSpcReduction="10000"/>
          </a:bodyPr>
          <a:lstStyle/>
          <a:p>
            <a:pPr algn="just"/>
            <a:r>
              <a:rPr lang="en-US" dirty="0"/>
              <a:t>Sea food lipids have been intensely investigated due to the fact that their protective effects on cardiovascular diseases is of great concern in the nutrition world. </a:t>
            </a:r>
          </a:p>
          <a:p>
            <a:pPr algn="just"/>
            <a:r>
              <a:rPr lang="en-US" i="1" dirty="0" err="1"/>
              <a:t>Peaneus</a:t>
            </a:r>
            <a:r>
              <a:rPr lang="en-US" i="1" dirty="0"/>
              <a:t> monodon</a:t>
            </a:r>
            <a:r>
              <a:rPr lang="en-US" dirty="0"/>
              <a:t>, among many other invertebrates, are considered to be important shell fishery products (</a:t>
            </a:r>
            <a:r>
              <a:rPr lang="en-US" dirty="0" err="1"/>
              <a:t>Gökoolu</a:t>
            </a:r>
            <a:r>
              <a:rPr lang="en-US" dirty="0"/>
              <a:t> and </a:t>
            </a:r>
            <a:r>
              <a:rPr lang="en-US" dirty="0" err="1"/>
              <a:t>Yerlikaya</a:t>
            </a:r>
            <a:r>
              <a:rPr lang="en-US" dirty="0"/>
              <a:t>, 2003), and are widely used as food and feed supplements throughout the world. </a:t>
            </a:r>
          </a:p>
          <a:p>
            <a:pPr algn="just"/>
            <a:r>
              <a:rPr lang="en-US" dirty="0"/>
              <a:t>Fatty acids, such as </a:t>
            </a:r>
            <a:r>
              <a:rPr lang="en-US" dirty="0" err="1"/>
              <a:t>eicosapentanoic</a:t>
            </a:r>
            <a:r>
              <a:rPr lang="en-US" dirty="0"/>
              <a:t> acid (EPA), </a:t>
            </a:r>
            <a:r>
              <a:rPr lang="en-US" dirty="0" err="1"/>
              <a:t>docosahexanoic</a:t>
            </a:r>
            <a:r>
              <a:rPr lang="en-US" dirty="0"/>
              <a:t> acid (DHA) and arachidonic acid (AA) which are considered essential for human and must be provided in the diet, are highly concentrated in Tiger shrimps (Alvarez, 2006). </a:t>
            </a:r>
          </a:p>
          <a:p>
            <a:pPr algn="just"/>
            <a:r>
              <a:rPr lang="en-US" dirty="0"/>
              <a:t>Despite the vast Tiger shrimp’s diversity and popularity of </a:t>
            </a:r>
            <a:r>
              <a:rPr lang="en-US" dirty="0" err="1"/>
              <a:t>sundrying</a:t>
            </a:r>
            <a:r>
              <a:rPr lang="en-US" dirty="0"/>
              <a:t> as a method of preservation, there is a lack of data on fatty acid composition and health lipid indices of sundried Tiger shrimp (Mai </a:t>
            </a:r>
            <a:r>
              <a:rPr lang="en-US" i="1" dirty="0"/>
              <a:t>et al.</a:t>
            </a:r>
            <a:r>
              <a:rPr lang="en-US" dirty="0"/>
              <a:t>, 1978). </a:t>
            </a:r>
          </a:p>
        </p:txBody>
      </p:sp>
    </p:spTree>
    <p:extLst>
      <p:ext uri="{BB962C8B-B14F-4D97-AF65-F5344CB8AC3E}">
        <p14:creationId xmlns:p14="http://schemas.microsoft.com/office/powerpoint/2010/main" val="172863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885FE-F7DE-4324-8A03-C810A212201D}"/>
              </a:ext>
            </a:extLst>
          </p:cNvPr>
          <p:cNvSpPr>
            <a:spLocks noGrp="1"/>
          </p:cNvSpPr>
          <p:nvPr>
            <p:ph type="title"/>
          </p:nvPr>
        </p:nvSpPr>
        <p:spPr/>
        <p:txBody>
          <a:bodyPr/>
          <a:lstStyle/>
          <a:p>
            <a:r>
              <a:rPr lang="en-US" dirty="0"/>
              <a:t>INTRODUCTION (contd.)</a:t>
            </a:r>
          </a:p>
        </p:txBody>
      </p:sp>
      <p:sp>
        <p:nvSpPr>
          <p:cNvPr id="3" name="Content Placeholder 2">
            <a:extLst>
              <a:ext uri="{FF2B5EF4-FFF2-40B4-BE49-F238E27FC236}">
                <a16:creationId xmlns:a16="http://schemas.microsoft.com/office/drawing/2014/main" id="{2A57E00D-133A-4403-B0B6-0C9A3176C0EA}"/>
              </a:ext>
            </a:extLst>
          </p:cNvPr>
          <p:cNvSpPr>
            <a:spLocks noGrp="1"/>
          </p:cNvSpPr>
          <p:nvPr>
            <p:ph idx="1"/>
          </p:nvPr>
        </p:nvSpPr>
        <p:spPr/>
        <p:txBody>
          <a:bodyPr/>
          <a:lstStyle/>
          <a:p>
            <a:pPr algn="just"/>
            <a:r>
              <a:rPr lang="en-US" dirty="0"/>
              <a:t>Ross and Russel, (1993) referred to atherosclerosis (also known as arteriosclerotic vascular disease or ASVD) as a specific form of condition in which an arterial wall thickens as a result of accumulation of calcium and fatty materials such as cholesterol and </a:t>
            </a:r>
            <a:r>
              <a:rPr lang="en-US" dirty="0" err="1"/>
              <a:t>tryglicerides</a:t>
            </a:r>
            <a:r>
              <a:rPr lang="en-US" dirty="0"/>
              <a:t>. It reduces the elasticity of the arterial wall and therefore allows less blood to travel through. This also increases blood pressure. </a:t>
            </a:r>
          </a:p>
          <a:p>
            <a:pPr algn="just"/>
            <a:endParaRPr lang="en-US" dirty="0"/>
          </a:p>
          <a:p>
            <a:pPr algn="just"/>
            <a:r>
              <a:rPr lang="en-US" dirty="0"/>
              <a:t>Index of Atherogenicity (IA) is a value that determines the ability of a particular ingested food substance to cause atherosclerosis.</a:t>
            </a:r>
          </a:p>
        </p:txBody>
      </p:sp>
    </p:spTree>
    <p:extLst>
      <p:ext uri="{BB962C8B-B14F-4D97-AF65-F5344CB8AC3E}">
        <p14:creationId xmlns:p14="http://schemas.microsoft.com/office/powerpoint/2010/main" val="3898717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1DFA6-900A-47B9-B1CF-2844B94DB3B8}"/>
              </a:ext>
            </a:extLst>
          </p:cNvPr>
          <p:cNvSpPr>
            <a:spLocks noGrp="1"/>
          </p:cNvSpPr>
          <p:nvPr>
            <p:ph type="title"/>
          </p:nvPr>
        </p:nvSpPr>
        <p:spPr/>
        <p:txBody>
          <a:bodyPr/>
          <a:lstStyle/>
          <a:p>
            <a:r>
              <a:rPr lang="en-US" dirty="0"/>
              <a:t>INTRODUCTION (contd.)</a:t>
            </a:r>
          </a:p>
        </p:txBody>
      </p:sp>
      <p:sp>
        <p:nvSpPr>
          <p:cNvPr id="3" name="Content Placeholder 2">
            <a:extLst>
              <a:ext uri="{FF2B5EF4-FFF2-40B4-BE49-F238E27FC236}">
                <a16:creationId xmlns:a16="http://schemas.microsoft.com/office/drawing/2014/main" id="{AAFFFDFE-7356-4511-8353-4520EC92BE62}"/>
              </a:ext>
            </a:extLst>
          </p:cNvPr>
          <p:cNvSpPr>
            <a:spLocks noGrp="1"/>
          </p:cNvSpPr>
          <p:nvPr>
            <p:ph idx="1"/>
          </p:nvPr>
        </p:nvSpPr>
        <p:spPr/>
        <p:txBody>
          <a:bodyPr/>
          <a:lstStyle/>
          <a:p>
            <a:pPr algn="just"/>
            <a:r>
              <a:rPr lang="en-US" dirty="0" err="1"/>
              <a:t>Thrombogenesis</a:t>
            </a:r>
            <a:r>
              <a:rPr lang="en-US" dirty="0"/>
              <a:t> refers to the condition in which a material come in contact with the blood to produce a thrombus, or a blood clot, through a process called thrombosis. The blood clot, formed inside a blood vessel, obstructs the flow of blood through the circulatory system (arterial walls) thereby increasing the risk of Cardiovascular Diseases (CVD).</a:t>
            </a:r>
          </a:p>
          <a:p>
            <a:pPr marL="0" indent="0" algn="just">
              <a:buNone/>
            </a:pPr>
            <a:endParaRPr lang="en-US" dirty="0"/>
          </a:p>
          <a:p>
            <a:pPr algn="just"/>
            <a:r>
              <a:rPr lang="en-US" dirty="0"/>
              <a:t>Index of Thrombogenicity (IT) is a value that determines the ability of a particular ingested food substance to cause thrombosis.</a:t>
            </a:r>
          </a:p>
        </p:txBody>
      </p:sp>
    </p:spTree>
    <p:extLst>
      <p:ext uri="{BB962C8B-B14F-4D97-AF65-F5344CB8AC3E}">
        <p14:creationId xmlns:p14="http://schemas.microsoft.com/office/powerpoint/2010/main" val="94488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C7E4-5FCA-41B6-A106-279BDDA2036A}"/>
              </a:ext>
            </a:extLst>
          </p:cNvPr>
          <p:cNvSpPr>
            <a:spLocks noGrp="1"/>
          </p:cNvSpPr>
          <p:nvPr>
            <p:ph type="title"/>
          </p:nvPr>
        </p:nvSpPr>
        <p:spPr/>
        <p:txBody>
          <a:bodyPr/>
          <a:lstStyle/>
          <a:p>
            <a:r>
              <a:rPr lang="en-US" dirty="0"/>
              <a:t>AIMS OF THE RESEARCH</a:t>
            </a:r>
          </a:p>
        </p:txBody>
      </p:sp>
      <p:sp>
        <p:nvSpPr>
          <p:cNvPr id="3" name="Content Placeholder 2">
            <a:extLst>
              <a:ext uri="{FF2B5EF4-FFF2-40B4-BE49-F238E27FC236}">
                <a16:creationId xmlns:a16="http://schemas.microsoft.com/office/drawing/2014/main" id="{6BA153D8-60C6-4963-8464-EDFB0BD898D3}"/>
              </a:ext>
            </a:extLst>
          </p:cNvPr>
          <p:cNvSpPr>
            <a:spLocks noGrp="1"/>
          </p:cNvSpPr>
          <p:nvPr>
            <p:ph idx="1"/>
          </p:nvPr>
        </p:nvSpPr>
        <p:spPr/>
        <p:txBody>
          <a:bodyPr>
            <a:normAutofit fontScale="25000" lnSpcReduction="20000"/>
          </a:bodyPr>
          <a:lstStyle/>
          <a:p>
            <a:pPr algn="just"/>
            <a:r>
              <a:rPr lang="en-US" sz="9600" dirty="0"/>
              <a:t>1. This study was designed to further determine the fatty acids value of </a:t>
            </a:r>
            <a:r>
              <a:rPr lang="en-US" sz="9600" i="1" dirty="0" err="1"/>
              <a:t>Peaneus</a:t>
            </a:r>
            <a:r>
              <a:rPr lang="en-US" sz="9600" dirty="0"/>
              <a:t> </a:t>
            </a:r>
            <a:r>
              <a:rPr lang="en-US" sz="9600" i="1" dirty="0"/>
              <a:t>monodon</a:t>
            </a:r>
            <a:r>
              <a:rPr lang="en-US" sz="9600" dirty="0"/>
              <a:t>. </a:t>
            </a:r>
          </a:p>
          <a:p>
            <a:pPr algn="just"/>
            <a:r>
              <a:rPr lang="en-US" sz="9600" dirty="0"/>
              <a:t>2. This study was also designed to evaluate the effects of </a:t>
            </a:r>
            <a:r>
              <a:rPr lang="en-US" sz="9600" dirty="0" err="1"/>
              <a:t>sundrying</a:t>
            </a:r>
            <a:r>
              <a:rPr lang="en-US" sz="9600" dirty="0"/>
              <a:t> of </a:t>
            </a:r>
            <a:r>
              <a:rPr lang="en-US" sz="9600" i="1" dirty="0" err="1"/>
              <a:t>Peaneus</a:t>
            </a:r>
            <a:r>
              <a:rPr lang="en-US" sz="9600" dirty="0"/>
              <a:t> </a:t>
            </a:r>
            <a:r>
              <a:rPr lang="en-US" sz="9600" i="1" dirty="0"/>
              <a:t>monodon</a:t>
            </a:r>
            <a:r>
              <a:rPr lang="en-US" sz="9600" dirty="0"/>
              <a:t> on health of consumers. </a:t>
            </a:r>
          </a:p>
          <a:p>
            <a:pPr algn="just"/>
            <a:r>
              <a:rPr lang="en-US" sz="9600" dirty="0"/>
              <a:t>3. It was arranged to underscore the changes in quality of </a:t>
            </a:r>
            <a:r>
              <a:rPr lang="en-US" sz="9600" i="1" dirty="0" err="1"/>
              <a:t>Peaneus</a:t>
            </a:r>
            <a:r>
              <a:rPr lang="en-US" sz="9600" dirty="0"/>
              <a:t> </a:t>
            </a:r>
            <a:r>
              <a:rPr lang="en-US" sz="9600" i="1" dirty="0"/>
              <a:t>monodon </a:t>
            </a:r>
            <a:r>
              <a:rPr lang="en-US" sz="9600" dirty="0"/>
              <a:t>after </a:t>
            </a:r>
            <a:r>
              <a:rPr lang="en-US" sz="9600" dirty="0" err="1"/>
              <a:t>sundrying</a:t>
            </a:r>
            <a:r>
              <a:rPr lang="en-US" sz="9600" dirty="0"/>
              <a:t>. </a:t>
            </a:r>
          </a:p>
          <a:p>
            <a:pPr algn="just"/>
            <a:r>
              <a:rPr lang="en-US" sz="9600" dirty="0"/>
              <a:t>4. This research was carried out to provide useful information on health and nutritional values of this delicacy, considering its importance in our diets.</a:t>
            </a:r>
          </a:p>
        </p:txBody>
      </p:sp>
    </p:spTree>
    <p:extLst>
      <p:ext uri="{BB962C8B-B14F-4D97-AF65-F5344CB8AC3E}">
        <p14:creationId xmlns:p14="http://schemas.microsoft.com/office/powerpoint/2010/main" val="4091205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C7E4-5FCA-41B6-A106-279BDDA2036A}"/>
              </a:ext>
            </a:extLst>
          </p:cNvPr>
          <p:cNvSpPr>
            <a:spLocks noGrp="1"/>
          </p:cNvSpPr>
          <p:nvPr>
            <p:ph type="title"/>
          </p:nvPr>
        </p:nvSpPr>
        <p:spPr/>
        <p:txBody>
          <a:bodyPr/>
          <a:lstStyle/>
          <a:p>
            <a:r>
              <a:rPr lang="en-US" dirty="0"/>
              <a:t>MATERIALS AND METHODS</a:t>
            </a:r>
          </a:p>
        </p:txBody>
      </p:sp>
      <p:sp>
        <p:nvSpPr>
          <p:cNvPr id="3" name="Content Placeholder 2">
            <a:extLst>
              <a:ext uri="{FF2B5EF4-FFF2-40B4-BE49-F238E27FC236}">
                <a16:creationId xmlns:a16="http://schemas.microsoft.com/office/drawing/2014/main" id="{6BA153D8-60C6-4963-8464-EDFB0BD898D3}"/>
              </a:ext>
            </a:extLst>
          </p:cNvPr>
          <p:cNvSpPr>
            <a:spLocks noGrp="1"/>
          </p:cNvSpPr>
          <p:nvPr>
            <p:ph idx="1"/>
          </p:nvPr>
        </p:nvSpPr>
        <p:spPr/>
        <p:txBody>
          <a:bodyPr>
            <a:normAutofit/>
          </a:bodyPr>
          <a:lstStyle/>
          <a:p>
            <a:pPr algn="just"/>
            <a:r>
              <a:rPr lang="en-US" b="1" dirty="0"/>
              <a:t>SAMPLES’ COLLECTION</a:t>
            </a:r>
            <a:endParaRPr lang="en-US" dirty="0"/>
          </a:p>
          <a:p>
            <a:pPr marL="0" indent="0" algn="just">
              <a:buNone/>
            </a:pPr>
            <a:r>
              <a:rPr lang="en-US" i="1" dirty="0" err="1"/>
              <a:t>Penaeus</a:t>
            </a:r>
            <a:r>
              <a:rPr lang="en-US" i="1" dirty="0"/>
              <a:t> monodon </a:t>
            </a:r>
            <a:r>
              <a:rPr lang="en-US" dirty="0"/>
              <a:t>weighing 58.40 – 70.44g were collected from shrimpers, </a:t>
            </a:r>
            <a:r>
              <a:rPr lang="en-US" dirty="0" err="1"/>
              <a:t>Apapa</a:t>
            </a:r>
            <a:r>
              <a:rPr lang="en-US" dirty="0"/>
              <a:t>, Lagos. The trawlers fishing ground was FAO zone 34,100 nautical miles of the Nigerian coast. Shrimp samples collected were deeply iced immediately in a plastic ice box which was later transported to the Laboratory for processing and analysis.</a:t>
            </a:r>
          </a:p>
          <a:p>
            <a:pPr marL="0" indent="0" algn="just">
              <a:buNone/>
            </a:pPr>
            <a:endParaRPr lang="en-US" sz="11200" dirty="0"/>
          </a:p>
          <a:p>
            <a:pPr algn="just"/>
            <a:endParaRPr lang="en-US" dirty="0"/>
          </a:p>
        </p:txBody>
      </p:sp>
    </p:spTree>
    <p:extLst>
      <p:ext uri="{BB962C8B-B14F-4D97-AF65-F5344CB8AC3E}">
        <p14:creationId xmlns:p14="http://schemas.microsoft.com/office/powerpoint/2010/main" val="4263960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77D1-C890-40EF-B491-77F450B06BA4}"/>
              </a:ext>
            </a:extLst>
          </p:cNvPr>
          <p:cNvSpPr>
            <a:spLocks noGrp="1"/>
          </p:cNvSpPr>
          <p:nvPr>
            <p:ph type="title"/>
          </p:nvPr>
        </p:nvSpPr>
        <p:spPr/>
        <p:txBody>
          <a:bodyPr/>
          <a:lstStyle/>
          <a:p>
            <a:r>
              <a:rPr lang="en-US" dirty="0"/>
              <a:t>MATERIALS AND METHODS (contd.)</a:t>
            </a:r>
          </a:p>
        </p:txBody>
      </p:sp>
      <p:sp>
        <p:nvSpPr>
          <p:cNvPr id="3" name="Content Placeholder 2">
            <a:extLst>
              <a:ext uri="{FF2B5EF4-FFF2-40B4-BE49-F238E27FC236}">
                <a16:creationId xmlns:a16="http://schemas.microsoft.com/office/drawing/2014/main" id="{5DAB3C7D-44DA-4919-841A-5B9ED007C385}"/>
              </a:ext>
            </a:extLst>
          </p:cNvPr>
          <p:cNvSpPr>
            <a:spLocks noGrp="1"/>
          </p:cNvSpPr>
          <p:nvPr>
            <p:ph idx="1"/>
          </p:nvPr>
        </p:nvSpPr>
        <p:spPr/>
        <p:txBody>
          <a:bodyPr>
            <a:normAutofit/>
          </a:bodyPr>
          <a:lstStyle/>
          <a:p>
            <a:pPr marL="0" indent="0" algn="just">
              <a:buNone/>
            </a:pPr>
            <a:r>
              <a:rPr lang="en-US" b="1" dirty="0"/>
              <a:t> INDICES OF LIPID QUALITY </a:t>
            </a:r>
            <a:endParaRPr lang="en-US" dirty="0"/>
          </a:p>
          <a:p>
            <a:pPr marL="0" indent="0" algn="just">
              <a:buNone/>
            </a:pPr>
            <a:r>
              <a:rPr lang="en-US" dirty="0"/>
              <a:t>From the fatty-acid composition data, the following were calculated:</a:t>
            </a:r>
          </a:p>
          <a:p>
            <a:pPr lvl="0" algn="just"/>
            <a:r>
              <a:rPr lang="en-US" dirty="0"/>
              <a:t>Index of Atherogenicity (IA): indicating the relationship between the sum of the main saturated fatty acids and that of the main classes of unsaturated fatty acids [</a:t>
            </a:r>
            <a:r>
              <a:rPr lang="en-US" dirty="0" err="1"/>
              <a:t>Ulbritch</a:t>
            </a:r>
            <a:r>
              <a:rPr lang="en-US" dirty="0"/>
              <a:t> and Southgate, (1991)]. </a:t>
            </a:r>
          </a:p>
          <a:p>
            <a:pPr algn="just"/>
            <a:endParaRPr lang="en-US" dirty="0"/>
          </a:p>
          <a:p>
            <a:pPr algn="just"/>
            <a:endParaRPr lang="en-US" dirty="0"/>
          </a:p>
        </p:txBody>
      </p:sp>
    </p:spTree>
    <p:extLst>
      <p:ext uri="{BB962C8B-B14F-4D97-AF65-F5344CB8AC3E}">
        <p14:creationId xmlns:p14="http://schemas.microsoft.com/office/powerpoint/2010/main" val="1243510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191E2-3F49-4A50-B079-78469C6434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E0C954-01E1-4333-B06C-A07D47E73D32}"/>
              </a:ext>
            </a:extLst>
          </p:cNvPr>
          <p:cNvSpPr>
            <a:spLocks noGrp="1"/>
          </p:cNvSpPr>
          <p:nvPr>
            <p:ph idx="1"/>
          </p:nvPr>
        </p:nvSpPr>
        <p:spPr/>
        <p:txBody>
          <a:bodyPr/>
          <a:lstStyle/>
          <a:p>
            <a:r>
              <a:rPr lang="en-US" dirty="0"/>
              <a:t>The following equation was applied:</a:t>
            </a:r>
          </a:p>
          <a:p>
            <a:pPr marL="0" indent="0">
              <a:buNone/>
            </a:pPr>
            <a:endParaRPr lang="en-US" dirty="0"/>
          </a:p>
          <a:p>
            <a:pPr marL="0" indent="0">
              <a:buNone/>
            </a:pPr>
            <a:r>
              <a:rPr lang="en-US" dirty="0"/>
              <a:t> Index of Atherogenicity (IA)</a:t>
            </a:r>
          </a:p>
          <a:p>
            <a:pPr marL="0" indent="0">
              <a:buNone/>
            </a:pPr>
            <a:r>
              <a:rPr lang="en-US" dirty="0"/>
              <a:t>  =               </a:t>
            </a:r>
            <a:r>
              <a:rPr lang="en-US" u="sng" dirty="0"/>
              <a:t>[(4 * C16:0) + C17:0 + C18:0]</a:t>
            </a:r>
            <a:endParaRPr lang="en-US" dirty="0"/>
          </a:p>
          <a:p>
            <a:pPr marL="0" indent="0">
              <a:buNone/>
            </a:pPr>
            <a:r>
              <a:rPr lang="en-US" dirty="0"/>
              <a:t>             ∑MUFA + ∑PUFA – ω6 + ∑PUFA – ω3</a:t>
            </a:r>
          </a:p>
          <a:p>
            <a:endParaRPr lang="en-US" dirty="0"/>
          </a:p>
        </p:txBody>
      </p:sp>
    </p:spTree>
    <p:extLst>
      <p:ext uri="{BB962C8B-B14F-4D97-AF65-F5344CB8AC3E}">
        <p14:creationId xmlns:p14="http://schemas.microsoft.com/office/powerpoint/2010/main" val="76047825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4267</TotalTime>
  <Words>1633</Words>
  <Application>Microsoft Office PowerPoint</Application>
  <PresentationFormat>Widescreen</PresentationFormat>
  <Paragraphs>102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 New Roman</vt:lpstr>
      <vt:lpstr>Wingdings 3</vt:lpstr>
      <vt:lpstr>Wisp</vt:lpstr>
      <vt:lpstr>Fatty acids profile, Atherogenic (IA) and Thrombogenic (IT) health lipid indices of fresh and sundried Tiger shrimps (Peaneus monodon)</vt:lpstr>
      <vt:lpstr>TABLE OF CONTENT</vt:lpstr>
      <vt:lpstr>INTRODUCTION</vt:lpstr>
      <vt:lpstr>INTRODUCTION (contd.)</vt:lpstr>
      <vt:lpstr>INTRODUCTION (contd.)</vt:lpstr>
      <vt:lpstr>AIMS OF THE RESEARCH</vt:lpstr>
      <vt:lpstr>MATERIALS AND METHODS</vt:lpstr>
      <vt:lpstr>MATERIALS AND METHODS (contd.)</vt:lpstr>
      <vt:lpstr>PowerPoint Presentation</vt:lpstr>
      <vt:lpstr>MATERIALS AND METHODS (contd.)</vt:lpstr>
      <vt:lpstr>TABLE 1: DISTRIBUTION OF FATTY ACIDS IN FRESH AND SUNDRIED TIGER  SHRIMP (P.monodon) (%). </vt:lpstr>
      <vt:lpstr>TABLE 1: DISTRIBUTION OF FATTY ACIDS IN FRESH AND SUNDRIED TIGER PRAWN (P.monodon) (%) (contd.) </vt:lpstr>
      <vt:lpstr>TABLE 1: DISTRIBUTION OF FATTY ACIDS IN FRESH AND SUNDRIED TIGER PRAWN (P.monodon) (%) (contd.) </vt:lpstr>
      <vt:lpstr>RESULTS</vt:lpstr>
      <vt:lpstr>RESULTS (contd.)</vt:lpstr>
      <vt:lpstr>CONCLUSION</vt:lpstr>
      <vt:lpstr>CONCLUSION  (contd.)</vt:lpstr>
      <vt:lpstr>CONCLUSION  (contd.)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Fatty acids profile and health lipid indices of atherogenicity and thrombogenicity of fresh and sundried tiger shrimps (Penaeus monodon)</dc:title>
  <dc:creator>AINA</dc:creator>
  <cp:lastModifiedBy>AINA</cp:lastModifiedBy>
  <cp:revision>35</cp:revision>
  <dcterms:created xsi:type="dcterms:W3CDTF">2017-10-05T21:19:19Z</dcterms:created>
  <dcterms:modified xsi:type="dcterms:W3CDTF">2017-10-10T19:18:55Z</dcterms:modified>
</cp:coreProperties>
</file>