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63" r:id="rId5"/>
    <p:sldId id="258" r:id="rId6"/>
    <p:sldId id="278" r:id="rId7"/>
    <p:sldId id="275" r:id="rId8"/>
    <p:sldId id="265" r:id="rId9"/>
    <p:sldId id="270" r:id="rId10"/>
    <p:sldId id="273" r:id="rId11"/>
    <p:sldId id="267" r:id="rId12"/>
    <p:sldId id="281" r:id="rId13"/>
    <p:sldId id="271" r:id="rId14"/>
    <p:sldId id="260" r:id="rId15"/>
    <p:sldId id="261" r:id="rId16"/>
    <p:sldId id="277" r:id="rId17"/>
    <p:sldId id="28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DFA0F1-8729-4496-8998-E023FE62BAEC}" type="datetimeFigureOut">
              <a:rPr lang="en-US" smtClean="0"/>
              <a:t>10/9/2017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E5A00E-05CF-472D-9939-1E1124770643}" type="slidenum">
              <a:rPr lang="en-US" smtClean="0"/>
              <a:t>‹#›</a:t>
            </a:fld>
            <a:endParaRPr lang="en-US"/>
          </a:p>
        </p:txBody>
      </p:sp>
    </p:spTree>
    <p:extLst>
      <p:ext uri="{BB962C8B-B14F-4D97-AF65-F5344CB8AC3E}">
        <p14:creationId xmlns:p14="http://schemas.microsoft.com/office/powerpoint/2010/main" val="2205882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FA0F1-8729-4496-8998-E023FE62BAEC}" type="datetimeFigureOut">
              <a:rPr lang="en-US" smtClean="0"/>
              <a:t>10/9/2017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E5A00E-05CF-472D-9939-1E1124770643}" type="slidenum">
              <a:rPr lang="en-US" smtClean="0"/>
              <a:t>‹#›</a:t>
            </a:fld>
            <a:endParaRPr lang="en-US"/>
          </a:p>
        </p:txBody>
      </p:sp>
    </p:spTree>
    <p:extLst>
      <p:ext uri="{BB962C8B-B14F-4D97-AF65-F5344CB8AC3E}">
        <p14:creationId xmlns:p14="http://schemas.microsoft.com/office/powerpoint/2010/main" val="1340092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FA0F1-8729-4496-8998-E023FE62BAEC}" type="datetimeFigureOut">
              <a:rPr lang="en-US" smtClean="0"/>
              <a:t>10/9/2017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E5A00E-05CF-472D-9939-1E1124770643}" type="slidenum">
              <a:rPr lang="en-US" smtClean="0"/>
              <a:t>‹#›</a:t>
            </a:fld>
            <a:endParaRPr lang="en-US"/>
          </a:p>
        </p:txBody>
      </p:sp>
    </p:spTree>
    <p:extLst>
      <p:ext uri="{BB962C8B-B14F-4D97-AF65-F5344CB8AC3E}">
        <p14:creationId xmlns:p14="http://schemas.microsoft.com/office/powerpoint/2010/main" val="3886422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FA0F1-8729-4496-8998-E023FE62BAEC}" type="datetimeFigureOut">
              <a:rPr lang="en-US" smtClean="0"/>
              <a:t>10/9/2017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E5A00E-05CF-472D-9939-1E1124770643}" type="slidenum">
              <a:rPr lang="en-US" smtClean="0"/>
              <a:t>‹#›</a:t>
            </a:fld>
            <a:endParaRPr lang="en-US"/>
          </a:p>
        </p:txBody>
      </p:sp>
    </p:spTree>
    <p:extLst>
      <p:ext uri="{BB962C8B-B14F-4D97-AF65-F5344CB8AC3E}">
        <p14:creationId xmlns:p14="http://schemas.microsoft.com/office/powerpoint/2010/main" val="1750664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DFA0F1-8729-4496-8998-E023FE62BAEC}" type="datetimeFigureOut">
              <a:rPr lang="en-US" smtClean="0"/>
              <a:t>10/9/2017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E5A00E-05CF-472D-9939-1E1124770643}" type="slidenum">
              <a:rPr lang="en-US" smtClean="0"/>
              <a:t>‹#›</a:t>
            </a:fld>
            <a:endParaRPr lang="en-US"/>
          </a:p>
        </p:txBody>
      </p:sp>
    </p:spTree>
    <p:extLst>
      <p:ext uri="{BB962C8B-B14F-4D97-AF65-F5344CB8AC3E}">
        <p14:creationId xmlns:p14="http://schemas.microsoft.com/office/powerpoint/2010/main" val="219182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DFA0F1-8729-4496-8998-E023FE62BAEC}" type="datetimeFigureOut">
              <a:rPr lang="en-US" smtClean="0"/>
              <a:t>10/9/2017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E5A00E-05CF-472D-9939-1E1124770643}" type="slidenum">
              <a:rPr lang="en-US" smtClean="0"/>
              <a:t>‹#›</a:t>
            </a:fld>
            <a:endParaRPr lang="en-US"/>
          </a:p>
        </p:txBody>
      </p:sp>
    </p:spTree>
    <p:extLst>
      <p:ext uri="{BB962C8B-B14F-4D97-AF65-F5344CB8AC3E}">
        <p14:creationId xmlns:p14="http://schemas.microsoft.com/office/powerpoint/2010/main" val="1384485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DFA0F1-8729-4496-8998-E023FE62BAEC}" type="datetimeFigureOut">
              <a:rPr lang="en-US" smtClean="0"/>
              <a:t>10/9/2017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E5A00E-05CF-472D-9939-1E1124770643}" type="slidenum">
              <a:rPr lang="en-US" smtClean="0"/>
              <a:t>‹#›</a:t>
            </a:fld>
            <a:endParaRPr lang="en-US"/>
          </a:p>
        </p:txBody>
      </p:sp>
    </p:spTree>
    <p:extLst>
      <p:ext uri="{BB962C8B-B14F-4D97-AF65-F5344CB8AC3E}">
        <p14:creationId xmlns:p14="http://schemas.microsoft.com/office/powerpoint/2010/main" val="2866298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DFA0F1-8729-4496-8998-E023FE62BAEC}" type="datetimeFigureOut">
              <a:rPr lang="en-US" smtClean="0"/>
              <a:t>10/9/2017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E5A00E-05CF-472D-9939-1E1124770643}" type="slidenum">
              <a:rPr lang="en-US" smtClean="0"/>
              <a:t>‹#›</a:t>
            </a:fld>
            <a:endParaRPr lang="en-US"/>
          </a:p>
        </p:txBody>
      </p:sp>
    </p:spTree>
    <p:extLst>
      <p:ext uri="{BB962C8B-B14F-4D97-AF65-F5344CB8AC3E}">
        <p14:creationId xmlns:p14="http://schemas.microsoft.com/office/powerpoint/2010/main" val="2200504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FA0F1-8729-4496-8998-E023FE62BAEC}" type="datetimeFigureOut">
              <a:rPr lang="en-US" smtClean="0"/>
              <a:t>10/9/2017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E5A00E-05CF-472D-9939-1E1124770643}" type="slidenum">
              <a:rPr lang="en-US" smtClean="0"/>
              <a:t>‹#›</a:t>
            </a:fld>
            <a:endParaRPr lang="en-US"/>
          </a:p>
        </p:txBody>
      </p:sp>
    </p:spTree>
    <p:extLst>
      <p:ext uri="{BB962C8B-B14F-4D97-AF65-F5344CB8AC3E}">
        <p14:creationId xmlns:p14="http://schemas.microsoft.com/office/powerpoint/2010/main" val="2233131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FA0F1-8729-4496-8998-E023FE62BAEC}" type="datetimeFigureOut">
              <a:rPr lang="en-US" smtClean="0"/>
              <a:t>10/9/2017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E5A00E-05CF-472D-9939-1E1124770643}" type="slidenum">
              <a:rPr lang="en-US" smtClean="0"/>
              <a:t>‹#›</a:t>
            </a:fld>
            <a:endParaRPr lang="en-US"/>
          </a:p>
        </p:txBody>
      </p:sp>
    </p:spTree>
    <p:extLst>
      <p:ext uri="{BB962C8B-B14F-4D97-AF65-F5344CB8AC3E}">
        <p14:creationId xmlns:p14="http://schemas.microsoft.com/office/powerpoint/2010/main" val="2917352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FA0F1-8729-4496-8998-E023FE62BAEC}" type="datetimeFigureOut">
              <a:rPr lang="en-US" smtClean="0"/>
              <a:t>10/9/2017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E5A00E-05CF-472D-9939-1E1124770643}" type="slidenum">
              <a:rPr lang="en-US" smtClean="0"/>
              <a:t>‹#›</a:t>
            </a:fld>
            <a:endParaRPr lang="en-US"/>
          </a:p>
        </p:txBody>
      </p:sp>
    </p:spTree>
    <p:extLst>
      <p:ext uri="{BB962C8B-B14F-4D97-AF65-F5344CB8AC3E}">
        <p14:creationId xmlns:p14="http://schemas.microsoft.com/office/powerpoint/2010/main" val="32459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DFA0F1-8729-4496-8998-E023FE62BAEC}" type="datetimeFigureOut">
              <a:rPr lang="en-US" smtClean="0"/>
              <a:t>10/9/2017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E5A00E-05CF-472D-9939-1E1124770643}" type="slidenum">
              <a:rPr lang="en-US" smtClean="0"/>
              <a:t>‹#›</a:t>
            </a:fld>
            <a:endParaRPr lang="en-US"/>
          </a:p>
        </p:txBody>
      </p:sp>
    </p:spTree>
    <p:extLst>
      <p:ext uri="{BB962C8B-B14F-4D97-AF65-F5344CB8AC3E}">
        <p14:creationId xmlns:p14="http://schemas.microsoft.com/office/powerpoint/2010/main" val="22684189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insect-genome.com/" TargetMode="Externa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hymenopteragenome.org/" TargetMode="Externa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hyperlink" Target="http://redfly.ccr.buffalo.edu/" TargetMode="External"/><Relationship Id="rId7" Type="http://schemas.openxmlformats.org/officeDocument/2006/relationships/image" Target="../media/image22.png"/><Relationship Id="rId2" Type="http://schemas.openxmlformats.org/officeDocument/2006/relationships/hyperlink" Target="http://monarchbase.umassmed.edu/" TargetMode="Externa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hyperlink" Target="http://ibeetle-base.uni-goettingen.de/"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hyperlink" Target="http://imgd.org/" TargetMode="External"/><Relationship Id="rId7"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hyperlink" Target="http://vanderbilt.edu/IIID" TargetMode="External"/><Relationship Id="rId11" Type="http://schemas.openxmlformats.org/officeDocument/2006/relationships/image" Target="../media/image27.jpeg"/><Relationship Id="rId5" Type="http://schemas.openxmlformats.org/officeDocument/2006/relationships/image" Target="../media/image24.png"/><Relationship Id="rId10" Type="http://schemas.openxmlformats.org/officeDocument/2006/relationships/hyperlink" Target="http://aphidbase.com/" TargetMode="External"/><Relationship Id="rId4" Type="http://schemas.openxmlformats.org/officeDocument/2006/relationships/image" Target="../media/image1.jpeg"/><Relationship Id="rId9" Type="http://schemas.openxmlformats.org/officeDocument/2006/relationships/hyperlink" Target="http://www.cdfd.org.in/insatdb"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hyperlink" Target="https://vectorbase.org/" TargetMode="Externa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2.jpeg"/><Relationship Id="rId4" Type="http://schemas.openxmlformats.org/officeDocument/2006/relationships/image" Target="../media/image7.png"/><Relationship Id="rId9"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uperfly.crg.eu/" TargetMode="Externa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flybase.org/" TargetMode="Externa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71500" y="304800"/>
            <a:ext cx="8267700" cy="6248400"/>
          </a:xfrm>
        </p:spPr>
        <p:txBody>
          <a:bodyPr>
            <a:normAutofit fontScale="70000" lnSpcReduction="20000"/>
          </a:bodyPr>
          <a:lstStyle/>
          <a:p>
            <a:r>
              <a:rPr lang="en-US" dirty="0" smtClean="0">
                <a:solidFill>
                  <a:schemeClr val="tx1"/>
                </a:solidFill>
                <a:latin typeface="Adobe Arabic" pitchFamily="18" charset="-78"/>
                <a:cs typeface="Adobe Arabic" pitchFamily="18" charset="-78"/>
              </a:rPr>
              <a:t>Department of Zoology and Environmental Biology</a:t>
            </a:r>
          </a:p>
          <a:p>
            <a:r>
              <a:rPr lang="en-US" dirty="0" smtClean="0">
                <a:solidFill>
                  <a:schemeClr val="tx1"/>
                </a:solidFill>
                <a:latin typeface="Adobe Arabic" pitchFamily="18" charset="-78"/>
                <a:cs typeface="Adobe Arabic" pitchFamily="18" charset="-78"/>
              </a:rPr>
              <a:t>Faculty of Science</a:t>
            </a:r>
          </a:p>
          <a:p>
            <a:r>
              <a:rPr lang="en-US" dirty="0" smtClean="0">
                <a:solidFill>
                  <a:schemeClr val="tx1"/>
                </a:solidFill>
                <a:latin typeface="Adobe Arabic" pitchFamily="18" charset="-78"/>
                <a:cs typeface="Adobe Arabic" pitchFamily="18" charset="-78"/>
              </a:rPr>
              <a:t>Lagos State University</a:t>
            </a:r>
          </a:p>
          <a:p>
            <a:endParaRPr lang="en-US" dirty="0" smtClean="0">
              <a:solidFill>
                <a:schemeClr val="tx1"/>
              </a:solidFill>
              <a:latin typeface="Adobe Arabic" pitchFamily="18" charset="-78"/>
              <a:cs typeface="Adobe Arabic" pitchFamily="18" charset="-78"/>
            </a:endParaRPr>
          </a:p>
          <a:p>
            <a:endParaRPr lang="en-US" dirty="0">
              <a:solidFill>
                <a:schemeClr val="tx1"/>
              </a:solidFill>
              <a:latin typeface="Adobe Arabic" pitchFamily="18" charset="-78"/>
              <a:cs typeface="Adobe Arabic" pitchFamily="18" charset="-78"/>
            </a:endParaRPr>
          </a:p>
          <a:p>
            <a:r>
              <a:rPr lang="en-US" dirty="0">
                <a:solidFill>
                  <a:schemeClr val="tx1"/>
                </a:solidFill>
                <a:latin typeface="Adobe Arabic" pitchFamily="18" charset="-78"/>
                <a:cs typeface="Adobe Arabic" pitchFamily="18" charset="-78"/>
              </a:rPr>
              <a:t> </a:t>
            </a:r>
            <a:r>
              <a:rPr lang="en-US" sz="4000" b="1" dirty="0">
                <a:solidFill>
                  <a:schemeClr val="tx1"/>
                </a:solidFill>
                <a:latin typeface="Adobe Arabic" pitchFamily="18" charset="-78"/>
                <a:cs typeface="Adobe Arabic" pitchFamily="18" charset="-78"/>
              </a:rPr>
              <a:t>Databases of Insect genomic resources: a review </a:t>
            </a:r>
            <a:endParaRPr lang="en-US" sz="4000" dirty="0">
              <a:solidFill>
                <a:schemeClr val="tx1"/>
              </a:solidFill>
              <a:latin typeface="Adobe Arabic" pitchFamily="18" charset="-78"/>
              <a:cs typeface="Adobe Arabic" pitchFamily="18" charset="-78"/>
            </a:endParaRPr>
          </a:p>
          <a:p>
            <a:r>
              <a:rPr lang="en-US" b="1" dirty="0" err="1">
                <a:solidFill>
                  <a:schemeClr val="tx1"/>
                </a:solidFill>
                <a:latin typeface="Adobe Arabic" pitchFamily="18" charset="-78"/>
                <a:cs typeface="Adobe Arabic" pitchFamily="18" charset="-78"/>
              </a:rPr>
              <a:t>Abdulazeez</a:t>
            </a:r>
            <a:r>
              <a:rPr lang="en-US" b="1" dirty="0">
                <a:solidFill>
                  <a:schemeClr val="tx1"/>
                </a:solidFill>
                <a:latin typeface="Adobe Arabic" pitchFamily="18" charset="-78"/>
                <a:cs typeface="Adobe Arabic" pitchFamily="18" charset="-78"/>
              </a:rPr>
              <a:t> Giwa</a:t>
            </a:r>
            <a:r>
              <a:rPr lang="en-US" b="1" baseline="30000" dirty="0">
                <a:solidFill>
                  <a:schemeClr val="tx1"/>
                </a:solidFill>
                <a:latin typeface="Adobe Arabic" pitchFamily="18" charset="-78"/>
                <a:cs typeface="Adobe Arabic" pitchFamily="18" charset="-78"/>
              </a:rPr>
              <a:t>1</a:t>
            </a:r>
            <a:r>
              <a:rPr lang="en-US" b="1" dirty="0">
                <a:solidFill>
                  <a:schemeClr val="tx1"/>
                </a:solidFill>
                <a:latin typeface="Adobe Arabic" pitchFamily="18" charset="-78"/>
                <a:cs typeface="Adobe Arabic" pitchFamily="18" charset="-78"/>
              </a:rPr>
              <a:t>*, </a:t>
            </a:r>
            <a:r>
              <a:rPr lang="en-US" b="1" dirty="0" err="1">
                <a:solidFill>
                  <a:schemeClr val="tx1"/>
                </a:solidFill>
                <a:latin typeface="Adobe Arabic" pitchFamily="18" charset="-78"/>
                <a:cs typeface="Adobe Arabic" pitchFamily="18" charset="-78"/>
              </a:rPr>
              <a:t>Oluwasegun</a:t>
            </a:r>
            <a:r>
              <a:rPr lang="en-US" b="1" dirty="0">
                <a:solidFill>
                  <a:schemeClr val="tx1"/>
                </a:solidFill>
                <a:latin typeface="Adobe Arabic" pitchFamily="18" charset="-78"/>
                <a:cs typeface="Adobe Arabic" pitchFamily="18" charset="-78"/>
              </a:rPr>
              <a:t> Gbenle</a:t>
            </a:r>
            <a:r>
              <a:rPr lang="en-US" b="1" baseline="30000" dirty="0">
                <a:solidFill>
                  <a:schemeClr val="tx1"/>
                </a:solidFill>
                <a:latin typeface="Adobe Arabic" pitchFamily="18" charset="-78"/>
                <a:cs typeface="Adobe Arabic" pitchFamily="18" charset="-78"/>
              </a:rPr>
              <a:t>2</a:t>
            </a:r>
            <a:r>
              <a:rPr lang="en-US" b="1" dirty="0">
                <a:solidFill>
                  <a:schemeClr val="tx1"/>
                </a:solidFill>
                <a:latin typeface="Adobe Arabic" pitchFamily="18" charset="-78"/>
                <a:cs typeface="Adobe Arabic" pitchFamily="18" charset="-78"/>
              </a:rPr>
              <a:t> and </a:t>
            </a:r>
            <a:r>
              <a:rPr lang="en-US" b="1" dirty="0" err="1">
                <a:solidFill>
                  <a:schemeClr val="tx1"/>
                </a:solidFill>
                <a:latin typeface="Adobe Arabic" pitchFamily="18" charset="-78"/>
                <a:cs typeface="Adobe Arabic" pitchFamily="18" charset="-78"/>
              </a:rPr>
              <a:t>Abiodun</a:t>
            </a:r>
            <a:r>
              <a:rPr lang="en-US" b="1" dirty="0">
                <a:solidFill>
                  <a:schemeClr val="tx1"/>
                </a:solidFill>
                <a:latin typeface="Adobe Arabic" pitchFamily="18" charset="-78"/>
                <a:cs typeface="Adobe Arabic" pitchFamily="18" charset="-78"/>
              </a:rPr>
              <a:t> </a:t>
            </a:r>
            <a:r>
              <a:rPr lang="en-US" b="1" dirty="0" smtClean="0">
                <a:solidFill>
                  <a:schemeClr val="tx1"/>
                </a:solidFill>
                <a:latin typeface="Adobe Arabic" pitchFamily="18" charset="-78"/>
                <a:cs typeface="Adobe Arabic" pitchFamily="18" charset="-78"/>
              </a:rPr>
              <a:t>Denloye</a:t>
            </a:r>
            <a:r>
              <a:rPr lang="en-US" b="1" baseline="30000" dirty="0" smtClean="0">
                <a:solidFill>
                  <a:schemeClr val="tx1"/>
                </a:solidFill>
                <a:latin typeface="Adobe Arabic" pitchFamily="18" charset="-78"/>
                <a:cs typeface="Adobe Arabic" pitchFamily="18" charset="-78"/>
              </a:rPr>
              <a:t>1</a:t>
            </a:r>
            <a:r>
              <a:rPr lang="en-US" b="1" dirty="0" smtClean="0">
                <a:solidFill>
                  <a:schemeClr val="tx1"/>
                </a:solidFill>
                <a:latin typeface="Adobe Arabic" pitchFamily="18" charset="-78"/>
                <a:cs typeface="Adobe Arabic" pitchFamily="18" charset="-78"/>
              </a:rPr>
              <a:t> </a:t>
            </a:r>
          </a:p>
          <a:p>
            <a:endParaRPr lang="en-US" b="1" dirty="0">
              <a:solidFill>
                <a:schemeClr val="tx1"/>
              </a:solidFill>
              <a:latin typeface="Adobe Arabic" pitchFamily="18" charset="-78"/>
              <a:cs typeface="Adobe Arabic" pitchFamily="18" charset="-78"/>
            </a:endParaRPr>
          </a:p>
          <a:p>
            <a:endParaRPr lang="en-US" dirty="0">
              <a:solidFill>
                <a:schemeClr val="tx1"/>
              </a:solidFill>
              <a:latin typeface="Adobe Arabic" pitchFamily="18" charset="-78"/>
              <a:cs typeface="Adobe Arabic" pitchFamily="18" charset="-78"/>
            </a:endParaRPr>
          </a:p>
          <a:p>
            <a:r>
              <a:rPr lang="en-US" dirty="0">
                <a:solidFill>
                  <a:schemeClr val="tx1"/>
                </a:solidFill>
                <a:latin typeface="Adobe Arabic" pitchFamily="18" charset="-78"/>
                <a:cs typeface="Adobe Arabic" pitchFamily="18" charset="-78"/>
              </a:rPr>
              <a:t> </a:t>
            </a:r>
            <a:r>
              <a:rPr lang="en-US" baseline="30000" dirty="0">
                <a:solidFill>
                  <a:schemeClr val="tx1"/>
                </a:solidFill>
                <a:latin typeface="Adobe Arabic" pitchFamily="18" charset="-78"/>
                <a:cs typeface="Adobe Arabic" pitchFamily="18" charset="-78"/>
              </a:rPr>
              <a:t>1</a:t>
            </a:r>
            <a:r>
              <a:rPr lang="en-US" dirty="0">
                <a:solidFill>
                  <a:schemeClr val="tx1"/>
                </a:solidFill>
                <a:latin typeface="Adobe Arabic" pitchFamily="18" charset="-78"/>
                <a:cs typeface="Adobe Arabic" pitchFamily="18" charset="-78"/>
              </a:rPr>
              <a:t>Department of Zoology and Environmental Biology, Lagos State University, </a:t>
            </a:r>
            <a:r>
              <a:rPr lang="en-US" dirty="0" err="1">
                <a:solidFill>
                  <a:schemeClr val="tx1"/>
                </a:solidFill>
                <a:latin typeface="Adobe Arabic" pitchFamily="18" charset="-78"/>
                <a:cs typeface="Adobe Arabic" pitchFamily="18" charset="-78"/>
              </a:rPr>
              <a:t>Ojo</a:t>
            </a:r>
            <a:r>
              <a:rPr lang="en-US" dirty="0">
                <a:solidFill>
                  <a:schemeClr val="tx1"/>
                </a:solidFill>
                <a:latin typeface="Adobe Arabic" pitchFamily="18" charset="-78"/>
                <a:cs typeface="Adobe Arabic" pitchFamily="18" charset="-78"/>
              </a:rPr>
              <a:t>, Lagos. </a:t>
            </a:r>
          </a:p>
          <a:p>
            <a:r>
              <a:rPr lang="en-US" baseline="30000" dirty="0">
                <a:solidFill>
                  <a:schemeClr val="tx1"/>
                </a:solidFill>
                <a:latin typeface="Adobe Arabic" pitchFamily="18" charset="-78"/>
                <a:cs typeface="Adobe Arabic" pitchFamily="18" charset="-78"/>
              </a:rPr>
              <a:t>2</a:t>
            </a:r>
            <a:r>
              <a:rPr lang="en-US" dirty="0">
                <a:solidFill>
                  <a:schemeClr val="tx1"/>
                </a:solidFill>
                <a:latin typeface="Adobe Arabic" pitchFamily="18" charset="-78"/>
                <a:cs typeface="Adobe Arabic" pitchFamily="18" charset="-78"/>
              </a:rPr>
              <a:t>Department of Biomedical Engineering, University of Lagos, </a:t>
            </a:r>
            <a:r>
              <a:rPr lang="en-US" dirty="0" err="1">
                <a:solidFill>
                  <a:schemeClr val="tx1"/>
                </a:solidFill>
                <a:latin typeface="Adobe Arabic" pitchFamily="18" charset="-78"/>
                <a:cs typeface="Adobe Arabic" pitchFamily="18" charset="-78"/>
              </a:rPr>
              <a:t>Akoka</a:t>
            </a:r>
            <a:r>
              <a:rPr lang="en-US" dirty="0">
                <a:solidFill>
                  <a:schemeClr val="tx1"/>
                </a:solidFill>
                <a:latin typeface="Adobe Arabic" pitchFamily="18" charset="-78"/>
                <a:cs typeface="Adobe Arabic" pitchFamily="18" charset="-78"/>
              </a:rPr>
              <a:t>, Lagos. </a:t>
            </a:r>
          </a:p>
          <a:p>
            <a:r>
              <a:rPr lang="en-US" dirty="0">
                <a:solidFill>
                  <a:schemeClr val="tx1"/>
                </a:solidFill>
                <a:latin typeface="Adobe Arabic" pitchFamily="18" charset="-78"/>
                <a:cs typeface="Adobe Arabic" pitchFamily="18" charset="-78"/>
              </a:rPr>
              <a:t>*Corresponding author: Email: abdulazeez.giwa@lasu.edu.ng </a:t>
            </a:r>
          </a:p>
          <a:p>
            <a:endParaRPr lang="en-US" dirty="0" smtClean="0">
              <a:solidFill>
                <a:schemeClr val="tx1"/>
              </a:solidFill>
              <a:latin typeface="Adobe Arabic" pitchFamily="18" charset="-78"/>
              <a:cs typeface="Adobe Arabic" pitchFamily="18" charset="-78"/>
            </a:endParaRPr>
          </a:p>
          <a:p>
            <a:endParaRPr lang="en-US" dirty="0">
              <a:solidFill>
                <a:schemeClr val="tx1"/>
              </a:solidFill>
              <a:latin typeface="Adobe Arabic" pitchFamily="18" charset="-78"/>
              <a:cs typeface="Adobe Arabic" pitchFamily="18" charset="-78"/>
            </a:endParaRPr>
          </a:p>
          <a:p>
            <a:r>
              <a:rPr lang="en-US" dirty="0" smtClean="0">
                <a:solidFill>
                  <a:schemeClr val="tx1"/>
                </a:solidFill>
                <a:latin typeface="Adobe Arabic" pitchFamily="18" charset="-78"/>
                <a:cs typeface="Adobe Arabic" pitchFamily="18" charset="-78"/>
              </a:rPr>
              <a:t>11</a:t>
            </a:r>
            <a:r>
              <a:rPr lang="en-US" baseline="30000" dirty="0" smtClean="0">
                <a:solidFill>
                  <a:schemeClr val="tx1"/>
                </a:solidFill>
                <a:latin typeface="Adobe Arabic" pitchFamily="18" charset="-78"/>
                <a:cs typeface="Adobe Arabic" pitchFamily="18" charset="-78"/>
              </a:rPr>
              <a:t>th</a:t>
            </a:r>
            <a:r>
              <a:rPr lang="en-US" dirty="0" smtClean="0">
                <a:solidFill>
                  <a:schemeClr val="tx1"/>
                </a:solidFill>
                <a:latin typeface="Adobe Arabic" pitchFamily="18" charset="-78"/>
                <a:cs typeface="Adobe Arabic" pitchFamily="18" charset="-78"/>
              </a:rPr>
              <a:t> October, 2017</a:t>
            </a:r>
          </a:p>
          <a:p>
            <a:endParaRPr lang="en-US" dirty="0">
              <a:solidFill>
                <a:schemeClr val="tx1"/>
              </a:solidFill>
              <a:latin typeface="Adobe Arabic" pitchFamily="18" charset="-78"/>
              <a:cs typeface="Adobe Arabic" pitchFamily="18" charset="-78"/>
            </a:endParaRPr>
          </a:p>
          <a:p>
            <a:endParaRPr lang="en-US" dirty="0" smtClean="0">
              <a:solidFill>
                <a:schemeClr val="tx1"/>
              </a:solidFill>
              <a:latin typeface="Adobe Arabic" pitchFamily="18" charset="-78"/>
              <a:cs typeface="Adobe Arabic" pitchFamily="18" charset="-78"/>
            </a:endParaRPr>
          </a:p>
          <a:p>
            <a:r>
              <a:rPr lang="en-US" dirty="0" err="1" smtClean="0">
                <a:solidFill>
                  <a:schemeClr val="tx1"/>
                </a:solidFill>
                <a:latin typeface="Adobe Arabic" pitchFamily="18" charset="-78"/>
                <a:cs typeface="Adobe Arabic" pitchFamily="18" charset="-78"/>
              </a:rPr>
              <a:t>FoS</a:t>
            </a:r>
            <a:r>
              <a:rPr lang="en-US" dirty="0" smtClean="0">
                <a:solidFill>
                  <a:schemeClr val="tx1"/>
                </a:solidFill>
                <a:latin typeface="Adobe Arabic" pitchFamily="18" charset="-78"/>
                <a:cs typeface="Adobe Arabic" pitchFamily="18" charset="-78"/>
              </a:rPr>
              <a:t> conference 2017</a:t>
            </a:r>
          </a:p>
          <a:p>
            <a:endParaRPr lang="en-US" dirty="0">
              <a:solidFill>
                <a:schemeClr val="tx1"/>
              </a:solidFill>
            </a:endParaRPr>
          </a:p>
        </p:txBody>
      </p:sp>
      <p:pic>
        <p:nvPicPr>
          <p:cNvPr id="1026" name="Picture 2" descr="C:\Users\giwa\Desktop\MS Words\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C:\Users\giwa\Desktop\superflies.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0067" r="31523" b="15636"/>
          <a:stretch/>
        </p:blipFill>
        <p:spPr bwMode="auto">
          <a:xfrm>
            <a:off x="8104908" y="0"/>
            <a:ext cx="1039092" cy="987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21923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err="1" smtClean="0">
                <a:latin typeface="Adobe Arabic" pitchFamily="18" charset="-78"/>
                <a:cs typeface="Adobe Arabic" pitchFamily="18" charset="-78"/>
              </a:rPr>
              <a:t>InsectBase</a:t>
            </a:r>
            <a:endParaRPr lang="en-US" dirty="0">
              <a:latin typeface="Adobe Arabic" pitchFamily="18" charset="-78"/>
              <a:cs typeface="Adobe Arabic" pitchFamily="18" charset="-78"/>
            </a:endParaRPr>
          </a:p>
        </p:txBody>
      </p:sp>
      <p:sp>
        <p:nvSpPr>
          <p:cNvPr id="3" name="Content Placeholder 2"/>
          <p:cNvSpPr>
            <a:spLocks noGrp="1"/>
          </p:cNvSpPr>
          <p:nvPr>
            <p:ph idx="1"/>
          </p:nvPr>
        </p:nvSpPr>
        <p:spPr>
          <a:xfrm>
            <a:off x="342900" y="1143000"/>
            <a:ext cx="3695700" cy="4953000"/>
          </a:xfrm>
        </p:spPr>
        <p:txBody>
          <a:bodyPr/>
          <a:lstStyle/>
          <a:p>
            <a:pPr algn="just"/>
            <a:endParaRPr lang="en-US" dirty="0" smtClean="0">
              <a:latin typeface="Adobe Arabic" pitchFamily="18" charset="-78"/>
              <a:cs typeface="Adobe Arabic" pitchFamily="18" charset="-78"/>
              <a:hlinkClick r:id="rId2"/>
            </a:endParaRPr>
          </a:p>
          <a:p>
            <a:pPr algn="just"/>
            <a:r>
              <a:rPr lang="en-US" dirty="0" smtClean="0">
                <a:latin typeface="Adobe Arabic" pitchFamily="18" charset="-78"/>
                <a:cs typeface="Adobe Arabic" pitchFamily="18" charset="-78"/>
                <a:hlinkClick r:id="rId2"/>
              </a:rPr>
              <a:t>http://insect-genome.com</a:t>
            </a:r>
            <a:endParaRPr lang="en-US" dirty="0" smtClean="0">
              <a:latin typeface="Adobe Arabic" pitchFamily="18" charset="-78"/>
              <a:cs typeface="Adobe Arabic" pitchFamily="18" charset="-78"/>
            </a:endParaRPr>
          </a:p>
          <a:p>
            <a:pPr algn="just"/>
            <a:endParaRPr lang="en-US" dirty="0" smtClean="0">
              <a:latin typeface="Adobe Arabic" pitchFamily="18" charset="-78"/>
              <a:cs typeface="Adobe Arabic" pitchFamily="18" charset="-78"/>
            </a:endParaRPr>
          </a:p>
          <a:p>
            <a:pPr algn="just"/>
            <a:r>
              <a:rPr lang="en-US" dirty="0" smtClean="0">
                <a:latin typeface="Adobe Arabic" pitchFamily="18" charset="-78"/>
                <a:cs typeface="Adobe Arabic" pitchFamily="18" charset="-78"/>
              </a:rPr>
              <a:t>138 insect genomes, </a:t>
            </a:r>
            <a:r>
              <a:rPr lang="en-US" dirty="0" err="1" smtClean="0">
                <a:latin typeface="Adobe Arabic" pitchFamily="18" charset="-78"/>
                <a:cs typeface="Adobe Arabic" pitchFamily="18" charset="-78"/>
              </a:rPr>
              <a:t>transcriptomes</a:t>
            </a:r>
            <a:r>
              <a:rPr lang="en-US" dirty="0" smtClean="0">
                <a:latin typeface="Adobe Arabic" pitchFamily="18" charset="-78"/>
                <a:cs typeface="Adobe Arabic" pitchFamily="18" charset="-78"/>
              </a:rPr>
              <a:t> etc.</a:t>
            </a:r>
          </a:p>
          <a:p>
            <a:pPr algn="just"/>
            <a:endParaRPr lang="en-US" dirty="0" smtClean="0">
              <a:latin typeface="Adobe Arabic" pitchFamily="18" charset="-78"/>
              <a:cs typeface="Adobe Arabic" pitchFamily="18" charset="-78"/>
            </a:endParaRPr>
          </a:p>
          <a:p>
            <a:pPr algn="just"/>
            <a:r>
              <a:rPr lang="en-US" dirty="0" smtClean="0">
                <a:latin typeface="Adobe Arabic" pitchFamily="18" charset="-78"/>
                <a:cs typeface="Adobe Arabic" pitchFamily="18" charset="-78"/>
              </a:rPr>
              <a:t>Over 12 million sequences</a:t>
            </a:r>
            <a:endParaRPr lang="en-US" dirty="0">
              <a:latin typeface="Adobe Arabic" pitchFamily="18" charset="-78"/>
              <a:cs typeface="Adobe Arabic" pitchFamily="18" charset="-78"/>
            </a:endParaRPr>
          </a:p>
        </p:txBody>
      </p:sp>
      <p:pic>
        <p:nvPicPr>
          <p:cNvPr id="4" name="Picture 2" descr="C:\Users\giwa\Desktop\MS Words\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C:\Users\giwa\Desktop\coleopter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8050290" y="-304955"/>
            <a:ext cx="765981" cy="1375891"/>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giwa\Desktop\insectbas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1143000"/>
            <a:ext cx="4419600"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72227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latin typeface="Adobe Arabic" pitchFamily="18" charset="-78"/>
                <a:cs typeface="Adobe Arabic" pitchFamily="18" charset="-78"/>
              </a:rPr>
              <a:t>Hymenoptera Genome Database</a:t>
            </a:r>
            <a:endParaRPr lang="en-US" dirty="0">
              <a:latin typeface="Adobe Arabic" pitchFamily="18" charset="-78"/>
              <a:cs typeface="Adobe Arabic" pitchFamily="18" charset="-78"/>
            </a:endParaRPr>
          </a:p>
        </p:txBody>
      </p:sp>
      <p:sp>
        <p:nvSpPr>
          <p:cNvPr id="3" name="Content Placeholder 2"/>
          <p:cNvSpPr>
            <a:spLocks noGrp="1"/>
          </p:cNvSpPr>
          <p:nvPr>
            <p:ph idx="1"/>
          </p:nvPr>
        </p:nvSpPr>
        <p:spPr>
          <a:xfrm>
            <a:off x="381000" y="914400"/>
            <a:ext cx="3200400" cy="5211763"/>
          </a:xfrm>
        </p:spPr>
        <p:txBody>
          <a:bodyPr/>
          <a:lstStyle/>
          <a:p>
            <a:r>
              <a:rPr lang="en-US" dirty="0" smtClean="0">
                <a:latin typeface="Adobe Arabic" pitchFamily="18" charset="-78"/>
                <a:cs typeface="Adobe Arabic" pitchFamily="18" charset="-78"/>
                <a:hlinkClick r:id="rId2"/>
              </a:rPr>
              <a:t>http://hymenopteragenome.org</a:t>
            </a:r>
            <a:endParaRPr lang="en-US" dirty="0" smtClean="0">
              <a:latin typeface="Adobe Arabic" pitchFamily="18" charset="-78"/>
              <a:cs typeface="Adobe Arabic" pitchFamily="18" charset="-78"/>
            </a:endParaRPr>
          </a:p>
          <a:p>
            <a:endParaRPr lang="en-US" dirty="0">
              <a:latin typeface="Adobe Arabic" pitchFamily="18" charset="-78"/>
              <a:cs typeface="Adobe Arabic" pitchFamily="18" charset="-78"/>
            </a:endParaRPr>
          </a:p>
          <a:p>
            <a:endParaRPr lang="en-US" dirty="0" smtClean="0">
              <a:latin typeface="Adobe Arabic" pitchFamily="18" charset="-78"/>
              <a:cs typeface="Adobe Arabic" pitchFamily="18" charset="-78"/>
            </a:endParaRPr>
          </a:p>
          <a:p>
            <a:r>
              <a:rPr lang="en-US" dirty="0" smtClean="0">
                <a:latin typeface="Adobe Arabic" pitchFamily="18" charset="-78"/>
                <a:cs typeface="Adobe Arabic" pitchFamily="18" charset="-78"/>
              </a:rPr>
              <a:t>Order wise database that brings </a:t>
            </a:r>
            <a:r>
              <a:rPr lang="en-US" dirty="0" err="1" smtClean="0">
                <a:latin typeface="Adobe Arabic" pitchFamily="18" charset="-78"/>
                <a:cs typeface="Adobe Arabic" pitchFamily="18" charset="-78"/>
              </a:rPr>
              <a:t>BeeBase</a:t>
            </a:r>
            <a:r>
              <a:rPr lang="en-US" dirty="0" smtClean="0">
                <a:latin typeface="Adobe Arabic" pitchFamily="18" charset="-78"/>
                <a:cs typeface="Adobe Arabic" pitchFamily="18" charset="-78"/>
              </a:rPr>
              <a:t>, </a:t>
            </a:r>
            <a:r>
              <a:rPr lang="en-US" dirty="0" err="1" smtClean="0">
                <a:latin typeface="Adobe Arabic" pitchFamily="18" charset="-78"/>
                <a:cs typeface="Adobe Arabic" pitchFamily="18" charset="-78"/>
              </a:rPr>
              <a:t>NasoniaBase</a:t>
            </a:r>
            <a:r>
              <a:rPr lang="en-US" dirty="0" smtClean="0">
                <a:latin typeface="Adobe Arabic" pitchFamily="18" charset="-78"/>
                <a:cs typeface="Adobe Arabic" pitchFamily="18" charset="-78"/>
              </a:rPr>
              <a:t>, and the Ant genomes under a single umbrella. </a:t>
            </a:r>
            <a:endParaRPr lang="en-US" dirty="0">
              <a:latin typeface="Adobe Arabic" pitchFamily="18" charset="-78"/>
              <a:cs typeface="Adobe Arabic" pitchFamily="18" charset="-78"/>
            </a:endParaRPr>
          </a:p>
          <a:p>
            <a:endParaRPr lang="en-US" dirty="0" smtClean="0">
              <a:latin typeface="Adobe Arabic" pitchFamily="18" charset="-78"/>
              <a:cs typeface="Adobe Arabic" pitchFamily="18" charset="-78"/>
            </a:endParaRPr>
          </a:p>
        </p:txBody>
      </p:sp>
      <p:pic>
        <p:nvPicPr>
          <p:cNvPr id="4" name="Picture 3"/>
          <p:cNvPicPr/>
          <p:nvPr/>
        </p:nvPicPr>
        <p:blipFill rotWithShape="1">
          <a:blip r:embed="rId3"/>
          <a:srcRect l="6570" t="9122" r="8975" b="30444"/>
          <a:stretch/>
        </p:blipFill>
        <p:spPr bwMode="auto">
          <a:xfrm>
            <a:off x="3657600" y="838200"/>
            <a:ext cx="5181600" cy="5334000"/>
          </a:xfrm>
          <a:prstGeom prst="rect">
            <a:avLst/>
          </a:prstGeom>
          <a:ln>
            <a:noFill/>
          </a:ln>
          <a:extLst>
            <a:ext uri="{53640926-AAD7-44D8-BBD7-CCE9431645EC}">
              <a14:shadowObscured xmlns:a14="http://schemas.microsoft.com/office/drawing/2010/main"/>
            </a:ext>
          </a:extLst>
        </p:spPr>
      </p:pic>
      <p:pic>
        <p:nvPicPr>
          <p:cNvPr id="5" name="Picture 2" descr="C:\Users\giwa\Desktop\MS Words\imag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Users\giwa\Desktop\L-cervus1.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77199" y="20840"/>
            <a:ext cx="1080655" cy="684415"/>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29649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4495800" cy="6019800"/>
          </a:xfrm>
        </p:spPr>
        <p:txBody>
          <a:bodyPr>
            <a:normAutofit fontScale="92500" lnSpcReduction="10000"/>
          </a:bodyPr>
          <a:lstStyle/>
          <a:p>
            <a:pPr algn="just"/>
            <a:r>
              <a:rPr lang="en-US" dirty="0" err="1" smtClean="0">
                <a:latin typeface="Adobe Arabic" pitchFamily="18" charset="-78"/>
                <a:cs typeface="Adobe Arabic" pitchFamily="18" charset="-78"/>
              </a:rPr>
              <a:t>MonarchBase</a:t>
            </a:r>
            <a:r>
              <a:rPr lang="en-US" dirty="0" smtClean="0">
                <a:latin typeface="Adobe Arabic" pitchFamily="18" charset="-78"/>
                <a:cs typeface="Adobe Arabic" pitchFamily="18" charset="-78"/>
              </a:rPr>
              <a:t> </a:t>
            </a:r>
            <a:r>
              <a:rPr lang="en-US" dirty="0" smtClean="0">
                <a:latin typeface="Adobe Arabic" pitchFamily="18" charset="-78"/>
                <a:cs typeface="Adobe Arabic" pitchFamily="18" charset="-78"/>
                <a:hlinkClick r:id="rId2"/>
              </a:rPr>
              <a:t>http://monarchbase.umassmed.edu</a:t>
            </a:r>
            <a:r>
              <a:rPr lang="en-US" dirty="0" smtClean="0">
                <a:latin typeface="Adobe Arabic" pitchFamily="18" charset="-78"/>
                <a:cs typeface="Adobe Arabic" pitchFamily="18" charset="-78"/>
              </a:rPr>
              <a:t> </a:t>
            </a:r>
          </a:p>
          <a:p>
            <a:pPr algn="just"/>
            <a:endParaRPr lang="en-US" dirty="0" smtClean="0">
              <a:latin typeface="Adobe Arabic" pitchFamily="18" charset="-78"/>
              <a:cs typeface="Adobe Arabic" pitchFamily="18" charset="-78"/>
            </a:endParaRPr>
          </a:p>
          <a:p>
            <a:pPr algn="just"/>
            <a:r>
              <a:rPr lang="en-US" dirty="0" err="1" smtClean="0">
                <a:latin typeface="Adobe Arabic" pitchFamily="18" charset="-78"/>
                <a:cs typeface="Adobe Arabic" pitchFamily="18" charset="-78"/>
              </a:rPr>
              <a:t>REDFly</a:t>
            </a:r>
            <a:r>
              <a:rPr lang="en-US" dirty="0" smtClean="0">
                <a:latin typeface="Adobe Arabic" pitchFamily="18" charset="-78"/>
                <a:cs typeface="Adobe Arabic" pitchFamily="18" charset="-78"/>
              </a:rPr>
              <a:t> (</a:t>
            </a:r>
            <a:r>
              <a:rPr lang="en-US" dirty="0" smtClean="0">
                <a:latin typeface="Adobe Arabic" pitchFamily="18" charset="-78"/>
                <a:cs typeface="Adobe Arabic" pitchFamily="18" charset="-78"/>
                <a:hlinkClick r:id="rId3"/>
              </a:rPr>
              <a:t>http://redfly.ccr.buffalo.edu</a:t>
            </a:r>
            <a:r>
              <a:rPr lang="en-US" dirty="0" smtClean="0">
                <a:latin typeface="Adobe Arabic" pitchFamily="18" charset="-78"/>
                <a:cs typeface="Adobe Arabic" pitchFamily="18" charset="-78"/>
              </a:rPr>
              <a:t>) – Resource for Drosophila RE and </a:t>
            </a:r>
            <a:r>
              <a:rPr lang="en-US" dirty="0" err="1" smtClean="0">
                <a:latin typeface="Adobe Arabic" pitchFamily="18" charset="-78"/>
                <a:cs typeface="Adobe Arabic" pitchFamily="18" charset="-78"/>
              </a:rPr>
              <a:t>TFBsites</a:t>
            </a:r>
            <a:endParaRPr lang="en-US" dirty="0" smtClean="0">
              <a:latin typeface="Adobe Arabic" pitchFamily="18" charset="-78"/>
              <a:cs typeface="Adobe Arabic" pitchFamily="18" charset="-78"/>
            </a:endParaRPr>
          </a:p>
          <a:p>
            <a:pPr marL="0" indent="0" algn="just">
              <a:buNone/>
            </a:pPr>
            <a:endParaRPr lang="en-US" dirty="0" smtClean="0">
              <a:latin typeface="Adobe Arabic" pitchFamily="18" charset="-78"/>
              <a:cs typeface="Adobe Arabic" pitchFamily="18" charset="-78"/>
            </a:endParaRPr>
          </a:p>
          <a:p>
            <a:pPr algn="just"/>
            <a:r>
              <a:rPr lang="en-US" dirty="0" err="1" smtClean="0">
                <a:latin typeface="Adobe Arabic" pitchFamily="18" charset="-78"/>
                <a:cs typeface="Adobe Arabic" pitchFamily="18" charset="-78"/>
              </a:rPr>
              <a:t>iBeetleBase</a:t>
            </a:r>
            <a:r>
              <a:rPr lang="en-US" dirty="0" smtClean="0">
                <a:latin typeface="Adobe Arabic" pitchFamily="18" charset="-78"/>
                <a:cs typeface="Adobe Arabic" pitchFamily="18" charset="-78"/>
              </a:rPr>
              <a:t> </a:t>
            </a:r>
          </a:p>
          <a:p>
            <a:pPr marL="0" indent="0" algn="just">
              <a:buNone/>
            </a:pPr>
            <a:r>
              <a:rPr lang="en-US" sz="2900" dirty="0" smtClean="0">
                <a:latin typeface="Adobe Arabic" pitchFamily="18" charset="-78"/>
                <a:cs typeface="Adobe Arabic" pitchFamily="18" charset="-78"/>
              </a:rPr>
              <a:t>     </a:t>
            </a:r>
            <a:r>
              <a:rPr lang="en-US" sz="2700" dirty="0" smtClean="0">
                <a:latin typeface="Adobe Arabic" pitchFamily="18" charset="-78"/>
                <a:cs typeface="Adobe Arabic" pitchFamily="18" charset="-78"/>
                <a:hlinkClick r:id="rId4"/>
              </a:rPr>
              <a:t>http://ibeetle-base.uni-goettingen.de</a:t>
            </a:r>
            <a:r>
              <a:rPr lang="en-US" sz="2700" dirty="0" smtClean="0">
                <a:latin typeface="Adobe Arabic" pitchFamily="18" charset="-78"/>
                <a:cs typeface="Adobe Arabic" pitchFamily="18" charset="-78"/>
              </a:rPr>
              <a:t> </a:t>
            </a:r>
          </a:p>
          <a:p>
            <a:pPr marL="400050" lvl="1" indent="0" algn="just">
              <a:buNone/>
            </a:pPr>
            <a:r>
              <a:rPr lang="en-US" dirty="0" smtClean="0">
                <a:latin typeface="Adobe Arabic" pitchFamily="18" charset="-78"/>
                <a:cs typeface="Adobe Arabic" pitchFamily="18" charset="-78"/>
              </a:rPr>
              <a:t>Annotations </a:t>
            </a:r>
            <a:r>
              <a:rPr lang="en-US" dirty="0">
                <a:latin typeface="Adobe Arabic" pitchFamily="18" charset="-78"/>
                <a:cs typeface="Adobe Arabic" pitchFamily="18" charset="-78"/>
              </a:rPr>
              <a:t>of </a:t>
            </a:r>
            <a:r>
              <a:rPr lang="en-US" dirty="0" err="1">
                <a:latin typeface="Adobe Arabic" pitchFamily="18" charset="-78"/>
                <a:cs typeface="Adobe Arabic" pitchFamily="18" charset="-78"/>
              </a:rPr>
              <a:t>RNAi</a:t>
            </a:r>
            <a:r>
              <a:rPr lang="en-US" dirty="0">
                <a:latin typeface="Adobe Arabic" pitchFamily="18" charset="-78"/>
                <a:cs typeface="Adobe Arabic" pitchFamily="18" charset="-78"/>
              </a:rPr>
              <a:t> phenotypes gathered in a large screen in T. </a:t>
            </a:r>
            <a:r>
              <a:rPr lang="en-US" dirty="0" err="1">
                <a:latin typeface="Adobe Arabic" pitchFamily="18" charset="-78"/>
                <a:cs typeface="Adobe Arabic" pitchFamily="18" charset="-78"/>
              </a:rPr>
              <a:t>castaneum</a:t>
            </a:r>
            <a:r>
              <a:rPr lang="en-US" dirty="0">
                <a:latin typeface="Adobe Arabic" pitchFamily="18" charset="-78"/>
                <a:cs typeface="Adobe Arabic" pitchFamily="18" charset="-78"/>
              </a:rPr>
              <a:t>. </a:t>
            </a:r>
            <a:endParaRPr lang="en-US" dirty="0" smtClean="0">
              <a:latin typeface="Adobe Arabic" pitchFamily="18" charset="-78"/>
              <a:cs typeface="Adobe Arabic" pitchFamily="18" charset="-78"/>
            </a:endParaRPr>
          </a:p>
        </p:txBody>
      </p:sp>
      <p:pic>
        <p:nvPicPr>
          <p:cNvPr id="4" name="Picture 3"/>
          <p:cNvPicPr/>
          <p:nvPr/>
        </p:nvPicPr>
        <p:blipFill rotWithShape="1">
          <a:blip r:embed="rId5"/>
          <a:srcRect t="7697" r="37500" b="73774"/>
          <a:stretch/>
        </p:blipFill>
        <p:spPr bwMode="auto">
          <a:xfrm>
            <a:off x="5230585" y="3193142"/>
            <a:ext cx="3714750" cy="619125"/>
          </a:xfrm>
          <a:prstGeom prst="rect">
            <a:avLst/>
          </a:prstGeom>
          <a:ln>
            <a:noFill/>
          </a:ln>
          <a:extLst>
            <a:ext uri="{53640926-AAD7-44D8-BBD7-CCE9431645EC}">
              <a14:shadowObscured xmlns:a14="http://schemas.microsoft.com/office/drawing/2010/main"/>
            </a:ext>
          </a:extLst>
        </p:spPr>
      </p:pic>
      <p:pic>
        <p:nvPicPr>
          <p:cNvPr id="5" name="Picture 4"/>
          <p:cNvPicPr/>
          <p:nvPr/>
        </p:nvPicPr>
        <p:blipFill rotWithShape="1">
          <a:blip r:embed="rId6"/>
          <a:srcRect l="20673" t="7127" r="20513" b="12201"/>
          <a:stretch/>
        </p:blipFill>
        <p:spPr bwMode="auto">
          <a:xfrm>
            <a:off x="5105400" y="152400"/>
            <a:ext cx="3914321" cy="2695575"/>
          </a:xfrm>
          <a:prstGeom prst="rect">
            <a:avLst/>
          </a:prstGeom>
          <a:ln>
            <a:noFill/>
          </a:ln>
          <a:extLst>
            <a:ext uri="{53640926-AAD7-44D8-BBD7-CCE9431645EC}">
              <a14:shadowObscured xmlns:a14="http://schemas.microsoft.com/office/drawing/2010/main"/>
            </a:ext>
          </a:extLst>
        </p:spPr>
      </p:pic>
      <p:pic>
        <p:nvPicPr>
          <p:cNvPr id="6" name="Picture 5"/>
          <p:cNvPicPr/>
          <p:nvPr/>
        </p:nvPicPr>
        <p:blipFill rotWithShape="1">
          <a:blip r:embed="rId7"/>
          <a:srcRect l="15866" t="7982" r="17789" b="17902"/>
          <a:stretch/>
        </p:blipFill>
        <p:spPr bwMode="auto">
          <a:xfrm>
            <a:off x="5072742" y="4038600"/>
            <a:ext cx="3943350" cy="2476500"/>
          </a:xfrm>
          <a:prstGeom prst="rect">
            <a:avLst/>
          </a:prstGeom>
          <a:ln>
            <a:noFill/>
          </a:ln>
          <a:extLst>
            <a:ext uri="{53640926-AAD7-44D8-BBD7-CCE9431645EC}">
              <a14:shadowObscured xmlns:a14="http://schemas.microsoft.com/office/drawing/2010/main"/>
            </a:ext>
          </a:extLst>
        </p:spPr>
      </p:pic>
      <p:pic>
        <p:nvPicPr>
          <p:cNvPr id="7" name="Picture 2" descr="C:\Users\giwa\Desktop\MS Words\images.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533400"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17125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54300" y="1386530"/>
            <a:ext cx="3530600" cy="1143000"/>
          </a:xfrm>
        </p:spPr>
        <p:txBody>
          <a:bodyPr>
            <a:normAutofit fontScale="62500" lnSpcReduction="20000"/>
          </a:bodyPr>
          <a:lstStyle/>
          <a:p>
            <a:pPr marL="0" indent="0" algn="just">
              <a:buNone/>
            </a:pPr>
            <a:r>
              <a:rPr lang="en-US" dirty="0" smtClean="0">
                <a:latin typeface="Adobe Arabic" pitchFamily="18" charset="-78"/>
                <a:cs typeface="Adobe Arabic" pitchFamily="18" charset="-78"/>
              </a:rPr>
              <a:t>Contains immune repertoires of 5 insect models (</a:t>
            </a:r>
            <a:r>
              <a:rPr lang="en-US" i="1" dirty="0" smtClean="0">
                <a:latin typeface="Adobe Arabic" pitchFamily="18" charset="-78"/>
                <a:cs typeface="Adobe Arabic" pitchFamily="18" charset="-78"/>
              </a:rPr>
              <a:t>D. melanogaster</a:t>
            </a:r>
            <a:r>
              <a:rPr lang="en-US" dirty="0" smtClean="0">
                <a:latin typeface="Adobe Arabic" pitchFamily="18" charset="-78"/>
                <a:cs typeface="Adobe Arabic" pitchFamily="18" charset="-78"/>
              </a:rPr>
              <a:t>, </a:t>
            </a:r>
            <a:r>
              <a:rPr lang="en-US" i="1" dirty="0" smtClean="0">
                <a:latin typeface="Adobe Arabic" pitchFamily="18" charset="-78"/>
                <a:cs typeface="Adobe Arabic" pitchFamily="18" charset="-78"/>
              </a:rPr>
              <a:t>A. </a:t>
            </a:r>
            <a:r>
              <a:rPr lang="en-US" i="1" dirty="0" err="1" smtClean="0">
                <a:latin typeface="Adobe Arabic" pitchFamily="18" charset="-78"/>
                <a:cs typeface="Adobe Arabic" pitchFamily="18" charset="-78"/>
              </a:rPr>
              <a:t>gambiae</a:t>
            </a:r>
            <a:r>
              <a:rPr lang="en-US" dirty="0" smtClean="0">
                <a:latin typeface="Adobe Arabic" pitchFamily="18" charset="-78"/>
                <a:cs typeface="Adobe Arabic" pitchFamily="18" charset="-78"/>
              </a:rPr>
              <a:t>, </a:t>
            </a:r>
            <a:r>
              <a:rPr lang="en-US" i="1" dirty="0" smtClean="0">
                <a:latin typeface="Adobe Arabic" pitchFamily="18" charset="-78"/>
                <a:cs typeface="Adobe Arabic" pitchFamily="18" charset="-78"/>
              </a:rPr>
              <a:t>A. </a:t>
            </a:r>
            <a:r>
              <a:rPr lang="en-US" i="1" dirty="0" err="1" smtClean="0">
                <a:latin typeface="Adobe Arabic" pitchFamily="18" charset="-78"/>
                <a:cs typeface="Adobe Arabic" pitchFamily="18" charset="-78"/>
              </a:rPr>
              <a:t>mellifera</a:t>
            </a:r>
            <a:r>
              <a:rPr lang="en-US" dirty="0" smtClean="0">
                <a:latin typeface="Adobe Arabic" pitchFamily="18" charset="-78"/>
                <a:cs typeface="Adobe Arabic" pitchFamily="18" charset="-78"/>
              </a:rPr>
              <a:t>, </a:t>
            </a:r>
            <a:r>
              <a:rPr lang="en-US" i="1" dirty="0" err="1" smtClean="0">
                <a:latin typeface="Adobe Arabic" pitchFamily="18" charset="-78"/>
                <a:cs typeface="Adobe Arabic" pitchFamily="18" charset="-78"/>
              </a:rPr>
              <a:t>Acrythosiphon</a:t>
            </a:r>
            <a:r>
              <a:rPr lang="en-US" i="1" dirty="0" smtClean="0">
                <a:latin typeface="Adobe Arabic" pitchFamily="18" charset="-78"/>
                <a:cs typeface="Adobe Arabic" pitchFamily="18" charset="-78"/>
              </a:rPr>
              <a:t> </a:t>
            </a:r>
            <a:r>
              <a:rPr lang="en-US" i="1" dirty="0" err="1" smtClean="0">
                <a:latin typeface="Adobe Arabic" pitchFamily="18" charset="-78"/>
                <a:cs typeface="Adobe Arabic" pitchFamily="18" charset="-78"/>
              </a:rPr>
              <a:t>pisum</a:t>
            </a:r>
            <a:r>
              <a:rPr lang="en-US" i="1" dirty="0" smtClean="0">
                <a:latin typeface="Adobe Arabic" pitchFamily="18" charset="-78"/>
                <a:cs typeface="Adobe Arabic" pitchFamily="18" charset="-78"/>
              </a:rPr>
              <a:t> </a:t>
            </a:r>
            <a:r>
              <a:rPr lang="en-US" dirty="0" smtClean="0">
                <a:latin typeface="Adobe Arabic" pitchFamily="18" charset="-78"/>
                <a:cs typeface="Adobe Arabic" pitchFamily="18" charset="-78"/>
              </a:rPr>
              <a:t>&amp; </a:t>
            </a:r>
            <a:r>
              <a:rPr lang="en-US" i="1" dirty="0" err="1" smtClean="0">
                <a:latin typeface="Adobe Arabic" pitchFamily="18" charset="-78"/>
                <a:cs typeface="Adobe Arabic" pitchFamily="18" charset="-78"/>
              </a:rPr>
              <a:t>Nasonia</a:t>
            </a:r>
            <a:r>
              <a:rPr lang="en-US" dirty="0">
                <a:latin typeface="Adobe Arabic" pitchFamily="18" charset="-78"/>
                <a:cs typeface="Adobe Arabic" pitchFamily="18" charset="-78"/>
              </a:rPr>
              <a:t>)</a:t>
            </a:r>
            <a:endParaRPr lang="en-US" dirty="0" smtClean="0">
              <a:latin typeface="Adobe Arabic" pitchFamily="18" charset="-78"/>
              <a:cs typeface="Adobe Arabic" pitchFamily="18" charset="-78"/>
            </a:endParaRPr>
          </a:p>
        </p:txBody>
      </p:sp>
      <p:pic>
        <p:nvPicPr>
          <p:cNvPr id="4" name="Picture 3"/>
          <p:cNvPicPr/>
          <p:nvPr/>
        </p:nvPicPr>
        <p:blipFill rotWithShape="1">
          <a:blip r:embed="rId2"/>
          <a:srcRect t="4561" r="29007" b="62372"/>
          <a:stretch/>
        </p:blipFill>
        <p:spPr bwMode="auto">
          <a:xfrm>
            <a:off x="315190" y="5029200"/>
            <a:ext cx="4219575" cy="1104900"/>
          </a:xfrm>
          <a:prstGeom prst="rect">
            <a:avLst/>
          </a:prstGeom>
          <a:ln>
            <a:noFill/>
          </a:ln>
          <a:extLst>
            <a:ext uri="{53640926-AAD7-44D8-BBD7-CCE9431645EC}">
              <a14:shadowObscured xmlns:a14="http://schemas.microsoft.com/office/drawing/2010/main"/>
            </a:ext>
          </a:extLst>
        </p:spPr>
      </p:pic>
      <p:sp>
        <p:nvSpPr>
          <p:cNvPr id="5" name="TextBox 4"/>
          <p:cNvSpPr txBox="1"/>
          <p:nvPr/>
        </p:nvSpPr>
        <p:spPr>
          <a:xfrm>
            <a:off x="917864" y="6260306"/>
            <a:ext cx="2514600" cy="523220"/>
          </a:xfrm>
          <a:prstGeom prst="rect">
            <a:avLst/>
          </a:prstGeom>
          <a:noFill/>
        </p:spPr>
        <p:txBody>
          <a:bodyPr wrap="square" rtlCol="0">
            <a:spAutoFit/>
          </a:bodyPr>
          <a:lstStyle/>
          <a:p>
            <a:pPr algn="ctr"/>
            <a:r>
              <a:rPr lang="en-US" sz="2800" dirty="0" smtClean="0">
                <a:latin typeface="Adobe Arabic" pitchFamily="18" charset="-78"/>
                <a:cs typeface="Adobe Arabic" pitchFamily="18" charset="-78"/>
                <a:hlinkClick r:id="rId3"/>
              </a:rPr>
              <a:t>http://imgd.org</a:t>
            </a:r>
            <a:r>
              <a:rPr lang="en-US" sz="2800" dirty="0" smtClean="0">
                <a:latin typeface="Adobe Arabic" pitchFamily="18" charset="-78"/>
                <a:cs typeface="Adobe Arabic" pitchFamily="18" charset="-78"/>
              </a:rPr>
              <a:t> </a:t>
            </a:r>
            <a:endParaRPr lang="en-US" sz="2800" dirty="0">
              <a:latin typeface="Adobe Arabic" pitchFamily="18" charset="-78"/>
              <a:cs typeface="Adobe Arabic" pitchFamily="18" charset="-78"/>
            </a:endParaRPr>
          </a:p>
        </p:txBody>
      </p:sp>
      <p:pic>
        <p:nvPicPr>
          <p:cNvPr id="6" name="Picture 2" descr="C:\Users\giwa\Desktop\MS Words\imag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p:nvPr/>
        </p:nvPicPr>
        <p:blipFill rotWithShape="1">
          <a:blip r:embed="rId5"/>
          <a:srcRect l="1282" t="8266" r="2082" b="65222"/>
          <a:stretch/>
        </p:blipFill>
        <p:spPr bwMode="auto">
          <a:xfrm>
            <a:off x="1656051" y="20782"/>
            <a:ext cx="5743575" cy="885825"/>
          </a:xfrm>
          <a:prstGeom prst="rect">
            <a:avLst/>
          </a:prstGeom>
          <a:ln>
            <a:noFill/>
          </a:ln>
          <a:extLst>
            <a:ext uri="{53640926-AAD7-44D8-BBD7-CCE9431645EC}">
              <a14:shadowObscured xmlns:a14="http://schemas.microsoft.com/office/drawing/2010/main"/>
            </a:ext>
          </a:extLst>
        </p:spPr>
      </p:pic>
      <p:sp>
        <p:nvSpPr>
          <p:cNvPr id="8" name="TextBox 7"/>
          <p:cNvSpPr txBox="1"/>
          <p:nvPr/>
        </p:nvSpPr>
        <p:spPr>
          <a:xfrm>
            <a:off x="2895600" y="883554"/>
            <a:ext cx="3048000" cy="523220"/>
          </a:xfrm>
          <a:prstGeom prst="rect">
            <a:avLst/>
          </a:prstGeom>
          <a:noFill/>
        </p:spPr>
        <p:txBody>
          <a:bodyPr wrap="square" rtlCol="0">
            <a:spAutoFit/>
          </a:bodyPr>
          <a:lstStyle/>
          <a:p>
            <a:r>
              <a:rPr lang="en-US" sz="2800" dirty="0">
                <a:latin typeface="Adobe Arabic" pitchFamily="18" charset="-78"/>
                <a:cs typeface="Adobe Arabic" pitchFamily="18" charset="-78"/>
                <a:hlinkClick r:id="rId6"/>
              </a:rPr>
              <a:t>http://vanderbilt.edu/IIID</a:t>
            </a:r>
            <a:endParaRPr lang="en-US" sz="2800" dirty="0"/>
          </a:p>
        </p:txBody>
      </p:sp>
      <p:pic>
        <p:nvPicPr>
          <p:cNvPr id="9" name="Picture 8"/>
          <p:cNvPicPr/>
          <p:nvPr/>
        </p:nvPicPr>
        <p:blipFill rotWithShape="1">
          <a:blip r:embed="rId7"/>
          <a:srcRect t="8838" r="25000" b="37570"/>
          <a:stretch/>
        </p:blipFill>
        <p:spPr bwMode="auto">
          <a:xfrm>
            <a:off x="4527839" y="2438399"/>
            <a:ext cx="4457700" cy="1790700"/>
          </a:xfrm>
          <a:prstGeom prst="rect">
            <a:avLst/>
          </a:prstGeom>
          <a:ln>
            <a:noFill/>
          </a:ln>
          <a:extLst>
            <a:ext uri="{53640926-AAD7-44D8-BBD7-CCE9431645EC}">
              <a14:shadowObscured xmlns:a14="http://schemas.microsoft.com/office/drawing/2010/main"/>
            </a:ext>
          </a:extLst>
        </p:spPr>
      </p:pic>
      <p:pic>
        <p:nvPicPr>
          <p:cNvPr id="10" name="Picture 9"/>
          <p:cNvPicPr/>
          <p:nvPr/>
        </p:nvPicPr>
        <p:blipFill rotWithShape="1">
          <a:blip r:embed="rId8"/>
          <a:srcRect l="20672" t="9977" r="21635" b="68643"/>
          <a:stretch/>
        </p:blipFill>
        <p:spPr bwMode="auto">
          <a:xfrm>
            <a:off x="460664" y="2438399"/>
            <a:ext cx="3429000" cy="714375"/>
          </a:xfrm>
          <a:prstGeom prst="rect">
            <a:avLst/>
          </a:prstGeom>
          <a:ln>
            <a:noFill/>
          </a:ln>
          <a:extLst>
            <a:ext uri="{53640926-AAD7-44D8-BBD7-CCE9431645EC}">
              <a14:shadowObscured xmlns:a14="http://schemas.microsoft.com/office/drawing/2010/main"/>
            </a:ext>
          </a:extLst>
        </p:spPr>
      </p:pic>
      <p:sp>
        <p:nvSpPr>
          <p:cNvPr id="11" name="TextBox 10"/>
          <p:cNvSpPr txBox="1"/>
          <p:nvPr/>
        </p:nvSpPr>
        <p:spPr>
          <a:xfrm>
            <a:off x="308264" y="3226325"/>
            <a:ext cx="3733800" cy="1138773"/>
          </a:xfrm>
          <a:prstGeom prst="rect">
            <a:avLst/>
          </a:prstGeom>
          <a:noFill/>
        </p:spPr>
        <p:txBody>
          <a:bodyPr wrap="square" rtlCol="0">
            <a:spAutoFit/>
          </a:bodyPr>
          <a:lstStyle/>
          <a:p>
            <a:pPr algn="ctr"/>
            <a:r>
              <a:rPr lang="en-US" sz="2800" u="sng" dirty="0" smtClean="0">
                <a:latin typeface="Adobe Arabic" pitchFamily="18" charset="-78"/>
                <a:cs typeface="Adobe Arabic" pitchFamily="18" charset="-78"/>
                <a:hlinkClick r:id="rId9"/>
              </a:rPr>
              <a:t>http://www.cdfd.org.in/insatdb</a:t>
            </a:r>
            <a:endParaRPr lang="en-US" sz="2800" u="sng" dirty="0" smtClean="0">
              <a:latin typeface="Adobe Arabic" pitchFamily="18" charset="-78"/>
              <a:cs typeface="Adobe Arabic" pitchFamily="18" charset="-78"/>
            </a:endParaRPr>
          </a:p>
          <a:p>
            <a:pPr algn="ctr"/>
            <a:r>
              <a:rPr lang="en-US" sz="2000" dirty="0" smtClean="0">
                <a:latin typeface="Adobe Arabic" pitchFamily="18" charset="-78"/>
                <a:cs typeface="Adobe Arabic" pitchFamily="18" charset="-78"/>
              </a:rPr>
              <a:t>Stores data for </a:t>
            </a:r>
            <a:r>
              <a:rPr lang="en-US" sz="2000" i="1" dirty="0" smtClean="0">
                <a:latin typeface="Adobe Arabic" pitchFamily="18" charset="-78"/>
                <a:cs typeface="Adobe Arabic" pitchFamily="18" charset="-78"/>
              </a:rPr>
              <a:t>D</a:t>
            </a:r>
            <a:r>
              <a:rPr lang="en-US" sz="2000" i="1" dirty="0">
                <a:latin typeface="Adobe Arabic" pitchFamily="18" charset="-78"/>
                <a:cs typeface="Adobe Arabic" pitchFamily="18" charset="-78"/>
              </a:rPr>
              <a:t>. melanogaster</a:t>
            </a:r>
            <a:r>
              <a:rPr lang="en-US" sz="2000" dirty="0">
                <a:latin typeface="Adobe Arabic" pitchFamily="18" charset="-78"/>
                <a:cs typeface="Adobe Arabic" pitchFamily="18" charset="-78"/>
              </a:rPr>
              <a:t>, </a:t>
            </a:r>
            <a:r>
              <a:rPr lang="en-US" sz="2000" i="1" dirty="0">
                <a:latin typeface="Adobe Arabic" pitchFamily="18" charset="-78"/>
                <a:cs typeface="Adobe Arabic" pitchFamily="18" charset="-78"/>
              </a:rPr>
              <a:t>A. </a:t>
            </a:r>
            <a:r>
              <a:rPr lang="en-US" sz="2000" i="1" dirty="0" err="1">
                <a:latin typeface="Adobe Arabic" pitchFamily="18" charset="-78"/>
                <a:cs typeface="Adobe Arabic" pitchFamily="18" charset="-78"/>
              </a:rPr>
              <a:t>mellifera</a:t>
            </a:r>
            <a:r>
              <a:rPr lang="en-US" sz="2000" dirty="0">
                <a:latin typeface="Adobe Arabic" pitchFamily="18" charset="-78"/>
                <a:cs typeface="Adobe Arabic" pitchFamily="18" charset="-78"/>
              </a:rPr>
              <a:t>, </a:t>
            </a:r>
            <a:r>
              <a:rPr lang="en-US" sz="2000" i="1" dirty="0" smtClean="0">
                <a:latin typeface="Adobe Arabic" pitchFamily="18" charset="-78"/>
                <a:cs typeface="Adobe Arabic" pitchFamily="18" charset="-78"/>
              </a:rPr>
              <a:t>A. </a:t>
            </a:r>
            <a:r>
              <a:rPr lang="en-US" sz="2000" i="1" dirty="0" err="1">
                <a:latin typeface="Adobe Arabic" pitchFamily="18" charset="-78"/>
                <a:cs typeface="Adobe Arabic" pitchFamily="18" charset="-78"/>
              </a:rPr>
              <a:t>gambiae</a:t>
            </a:r>
            <a:r>
              <a:rPr lang="en-US" sz="2000" dirty="0">
                <a:latin typeface="Adobe Arabic" pitchFamily="18" charset="-78"/>
                <a:cs typeface="Adobe Arabic" pitchFamily="18" charset="-78"/>
              </a:rPr>
              <a:t>, </a:t>
            </a:r>
            <a:r>
              <a:rPr lang="en-US" sz="2000" i="1" dirty="0">
                <a:latin typeface="Adobe Arabic" pitchFamily="18" charset="-78"/>
                <a:cs typeface="Adobe Arabic" pitchFamily="18" charset="-78"/>
              </a:rPr>
              <a:t>T. </a:t>
            </a:r>
            <a:r>
              <a:rPr lang="en-US" sz="2000" i="1" dirty="0" err="1">
                <a:latin typeface="Adobe Arabic" pitchFamily="18" charset="-78"/>
                <a:cs typeface="Adobe Arabic" pitchFamily="18" charset="-78"/>
              </a:rPr>
              <a:t>castaneum</a:t>
            </a:r>
            <a:r>
              <a:rPr lang="en-US" sz="2000" i="1" dirty="0">
                <a:latin typeface="Adobe Arabic" pitchFamily="18" charset="-78"/>
                <a:cs typeface="Adobe Arabic" pitchFamily="18" charset="-78"/>
              </a:rPr>
              <a:t> </a:t>
            </a:r>
            <a:r>
              <a:rPr lang="en-US" sz="2000" dirty="0">
                <a:latin typeface="Adobe Arabic" pitchFamily="18" charset="-78"/>
                <a:cs typeface="Adobe Arabic" pitchFamily="18" charset="-78"/>
              </a:rPr>
              <a:t>and </a:t>
            </a:r>
            <a:r>
              <a:rPr lang="en-US" sz="2000" i="1" dirty="0">
                <a:latin typeface="Adobe Arabic" pitchFamily="18" charset="-78"/>
                <a:cs typeface="Adobe Arabic" pitchFamily="18" charset="-78"/>
              </a:rPr>
              <a:t>B. </a:t>
            </a:r>
            <a:r>
              <a:rPr lang="en-US" sz="2000" i="1" dirty="0" err="1" smtClean="0">
                <a:latin typeface="Adobe Arabic" pitchFamily="18" charset="-78"/>
                <a:cs typeface="Adobe Arabic" pitchFamily="18" charset="-78"/>
              </a:rPr>
              <a:t>mori</a:t>
            </a:r>
            <a:endParaRPr lang="en-US" sz="2000" i="1" dirty="0">
              <a:latin typeface="Adobe Arabic" pitchFamily="18" charset="-78"/>
              <a:cs typeface="Adobe Arabic" pitchFamily="18" charset="-78"/>
            </a:endParaRPr>
          </a:p>
        </p:txBody>
      </p:sp>
      <p:sp>
        <p:nvSpPr>
          <p:cNvPr id="12" name="TextBox 11"/>
          <p:cNvSpPr txBox="1"/>
          <p:nvPr/>
        </p:nvSpPr>
        <p:spPr>
          <a:xfrm>
            <a:off x="5486400" y="4216645"/>
            <a:ext cx="2819400" cy="523220"/>
          </a:xfrm>
          <a:prstGeom prst="rect">
            <a:avLst/>
          </a:prstGeom>
          <a:noFill/>
        </p:spPr>
        <p:txBody>
          <a:bodyPr wrap="square" rtlCol="0">
            <a:spAutoFit/>
          </a:bodyPr>
          <a:lstStyle/>
          <a:p>
            <a:pPr algn="ctr"/>
            <a:r>
              <a:rPr lang="en-US" sz="2800" dirty="0" smtClean="0">
                <a:latin typeface="Adobe Arabic" pitchFamily="18" charset="-78"/>
                <a:cs typeface="Adobe Arabic" pitchFamily="18" charset="-78"/>
                <a:hlinkClick r:id="rId10"/>
              </a:rPr>
              <a:t>http://aphidbase.com</a:t>
            </a:r>
            <a:r>
              <a:rPr lang="en-US" sz="2800" dirty="0" smtClean="0">
                <a:latin typeface="Adobe Arabic" pitchFamily="18" charset="-78"/>
                <a:cs typeface="Adobe Arabic" pitchFamily="18" charset="-78"/>
              </a:rPr>
              <a:t> </a:t>
            </a:r>
            <a:endParaRPr lang="en-US" sz="2800" dirty="0">
              <a:latin typeface="Adobe Arabic" pitchFamily="18" charset="-78"/>
              <a:cs typeface="Adobe Arabic" pitchFamily="18" charset="-78"/>
            </a:endParaRPr>
          </a:p>
        </p:txBody>
      </p:sp>
      <p:sp>
        <p:nvSpPr>
          <p:cNvPr id="13" name="TextBox 12"/>
          <p:cNvSpPr txBox="1"/>
          <p:nvPr/>
        </p:nvSpPr>
        <p:spPr>
          <a:xfrm>
            <a:off x="5029200" y="5029200"/>
            <a:ext cx="3956339" cy="1231106"/>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800" dirty="0" err="1" smtClean="0">
                <a:latin typeface="Adobe Arabic" pitchFamily="18" charset="-78"/>
                <a:cs typeface="Adobe Arabic" pitchFamily="18" charset="-78"/>
              </a:rPr>
              <a:t>KONAGABase</a:t>
            </a:r>
            <a:r>
              <a:rPr lang="en-US" sz="2800" dirty="0" smtClean="0">
                <a:latin typeface="Adobe Arabic" pitchFamily="18" charset="-78"/>
                <a:cs typeface="Adobe Arabic" pitchFamily="18" charset="-78"/>
              </a:rPr>
              <a:t>, </a:t>
            </a:r>
            <a:r>
              <a:rPr lang="en-US" sz="2800" dirty="0" err="1" smtClean="0">
                <a:latin typeface="Adobe Arabic" pitchFamily="18" charset="-78"/>
                <a:cs typeface="Adobe Arabic" pitchFamily="18" charset="-78"/>
              </a:rPr>
              <a:t>MitoDrome</a:t>
            </a:r>
            <a:r>
              <a:rPr lang="en-US" sz="2800" dirty="0" smtClean="0">
                <a:latin typeface="Adobe Arabic" pitchFamily="18" charset="-78"/>
                <a:cs typeface="Adobe Arabic" pitchFamily="18" charset="-78"/>
              </a:rPr>
              <a:t>, </a:t>
            </a:r>
            <a:r>
              <a:rPr lang="en-US" sz="2800" dirty="0" err="1" smtClean="0">
                <a:latin typeface="Adobe Arabic" pitchFamily="18" charset="-78"/>
                <a:cs typeface="Adobe Arabic" pitchFamily="18" charset="-78"/>
              </a:rPr>
              <a:t>SilkSatDb</a:t>
            </a:r>
            <a:r>
              <a:rPr lang="en-US" sz="2800" dirty="0" smtClean="0">
                <a:latin typeface="Adobe Arabic" pitchFamily="18" charset="-78"/>
                <a:cs typeface="Adobe Arabic" pitchFamily="18" charset="-78"/>
              </a:rPr>
              <a:t>, </a:t>
            </a:r>
            <a:r>
              <a:rPr lang="en-US" sz="2800" dirty="0" err="1" smtClean="0">
                <a:latin typeface="Adobe Arabic" pitchFamily="18" charset="-78"/>
                <a:cs typeface="Adobe Arabic" pitchFamily="18" charset="-78"/>
              </a:rPr>
              <a:t>FlyRNAi</a:t>
            </a:r>
            <a:r>
              <a:rPr lang="en-US" sz="2800" dirty="0" smtClean="0">
                <a:latin typeface="Adobe Arabic" pitchFamily="18" charset="-78"/>
                <a:cs typeface="Adobe Arabic" pitchFamily="18" charset="-78"/>
              </a:rPr>
              <a:t>, </a:t>
            </a:r>
            <a:r>
              <a:rPr lang="en-US" sz="2800" dirty="0" err="1" smtClean="0">
                <a:latin typeface="Adobe Arabic" pitchFamily="18" charset="-78"/>
                <a:cs typeface="Adobe Arabic" pitchFamily="18" charset="-78"/>
              </a:rPr>
              <a:t>SpodoBase</a:t>
            </a:r>
            <a:endParaRPr lang="en-US" sz="2800" dirty="0" smtClean="0">
              <a:latin typeface="Adobe Arabic" pitchFamily="18" charset="-78"/>
              <a:cs typeface="Adobe Arabic" pitchFamily="18" charset="-78"/>
            </a:endParaRPr>
          </a:p>
          <a:p>
            <a:endParaRPr lang="en-US" dirty="0"/>
          </a:p>
        </p:txBody>
      </p:sp>
      <p:pic>
        <p:nvPicPr>
          <p:cNvPr id="9218" name="Picture 2" descr="C:\Users\giwa\Desktop\images.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458200" y="1"/>
            <a:ext cx="685800" cy="58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63265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latin typeface="Adobe Arabic" pitchFamily="18" charset="-78"/>
                <a:cs typeface="Adobe Arabic" pitchFamily="18" charset="-78"/>
              </a:rPr>
              <a:t>DISCUSSION</a:t>
            </a:r>
            <a:endParaRPr lang="en-US" dirty="0">
              <a:latin typeface="Adobe Arabic" pitchFamily="18" charset="-78"/>
              <a:cs typeface="Adobe Arabic" pitchFamily="18" charset="-78"/>
            </a:endParaRPr>
          </a:p>
        </p:txBody>
      </p:sp>
      <p:sp>
        <p:nvSpPr>
          <p:cNvPr id="3" name="Content Placeholder 2"/>
          <p:cNvSpPr>
            <a:spLocks noGrp="1"/>
          </p:cNvSpPr>
          <p:nvPr>
            <p:ph idx="1"/>
          </p:nvPr>
        </p:nvSpPr>
        <p:spPr>
          <a:xfrm>
            <a:off x="685800" y="990600"/>
            <a:ext cx="8305800" cy="5410200"/>
          </a:xfrm>
        </p:spPr>
        <p:txBody>
          <a:bodyPr>
            <a:normAutofit/>
          </a:bodyPr>
          <a:lstStyle/>
          <a:p>
            <a:pPr algn="just"/>
            <a:r>
              <a:rPr lang="en-US" dirty="0" smtClean="0">
                <a:latin typeface="Adobe Arabic" pitchFamily="18" charset="-78"/>
                <a:cs typeface="Adobe Arabic" pitchFamily="18" charset="-78"/>
              </a:rPr>
              <a:t>WGS of insects is an invaluable resource </a:t>
            </a:r>
          </a:p>
          <a:p>
            <a:pPr algn="just"/>
            <a:r>
              <a:rPr lang="en-US" dirty="0" smtClean="0">
                <a:latin typeface="Adobe Arabic" pitchFamily="18" charset="-78"/>
                <a:cs typeface="Adobe Arabic" pitchFamily="18" charset="-78"/>
              </a:rPr>
              <a:t>No specific database for proteins (insect) </a:t>
            </a:r>
          </a:p>
          <a:p>
            <a:pPr algn="just"/>
            <a:r>
              <a:rPr lang="en-US" dirty="0" smtClean="0">
                <a:latin typeface="Adobe Arabic" pitchFamily="18" charset="-78"/>
                <a:cs typeface="Adobe Arabic" pitchFamily="18" charset="-78"/>
              </a:rPr>
              <a:t>Synchronize or merge data in some databases </a:t>
            </a:r>
          </a:p>
          <a:p>
            <a:pPr algn="just"/>
            <a:r>
              <a:rPr lang="en-US" dirty="0" smtClean="0">
                <a:latin typeface="Adobe Arabic" pitchFamily="18" charset="-78"/>
                <a:cs typeface="Adobe Arabic" pitchFamily="18" charset="-78"/>
              </a:rPr>
              <a:t>Need </a:t>
            </a:r>
            <a:r>
              <a:rPr lang="en-US" dirty="0">
                <a:latin typeface="Adobe Arabic" pitchFamily="18" charset="-78"/>
                <a:cs typeface="Adobe Arabic" pitchFamily="18" charset="-78"/>
              </a:rPr>
              <a:t>to review the UX of databases </a:t>
            </a:r>
          </a:p>
          <a:p>
            <a:pPr algn="just"/>
            <a:r>
              <a:rPr lang="en-US" dirty="0">
                <a:latin typeface="Adobe Arabic" pitchFamily="18" charset="-78"/>
                <a:cs typeface="Adobe Arabic" pitchFamily="18" charset="-78"/>
              </a:rPr>
              <a:t>Insects belonging to the Orders </a:t>
            </a:r>
            <a:r>
              <a:rPr lang="en-US" dirty="0" err="1">
                <a:latin typeface="Adobe Arabic" pitchFamily="18" charset="-78"/>
                <a:cs typeface="Adobe Arabic" pitchFamily="18" charset="-78"/>
              </a:rPr>
              <a:t>Diptera</a:t>
            </a:r>
            <a:r>
              <a:rPr lang="en-US" dirty="0">
                <a:latin typeface="Adobe Arabic" pitchFamily="18" charset="-78"/>
                <a:cs typeface="Adobe Arabic" pitchFamily="18" charset="-78"/>
              </a:rPr>
              <a:t>, </a:t>
            </a:r>
            <a:r>
              <a:rPr lang="en-US" dirty="0" err="1">
                <a:latin typeface="Adobe Arabic" pitchFamily="18" charset="-78"/>
                <a:cs typeface="Adobe Arabic" pitchFamily="18" charset="-78"/>
              </a:rPr>
              <a:t>Coleoptera</a:t>
            </a:r>
            <a:r>
              <a:rPr lang="en-US" dirty="0">
                <a:latin typeface="Adobe Arabic" pitchFamily="18" charset="-78"/>
                <a:cs typeface="Adobe Arabic" pitchFamily="18" charset="-78"/>
              </a:rPr>
              <a:t>, Hymenoptera and Lepidoptera make up the bulk of organism-specific databases. </a:t>
            </a:r>
          </a:p>
          <a:p>
            <a:pPr algn="just"/>
            <a:r>
              <a:rPr lang="en-US" dirty="0">
                <a:latin typeface="Adobe Arabic" pitchFamily="18" charset="-78"/>
                <a:cs typeface="Adobe Arabic" pitchFamily="18" charset="-78"/>
              </a:rPr>
              <a:t>We expect this to change in the future when more genomes of insects of diverse orders will be available. </a:t>
            </a:r>
          </a:p>
          <a:p>
            <a:pPr algn="just"/>
            <a:endParaRPr lang="en-US" dirty="0"/>
          </a:p>
        </p:txBody>
      </p:sp>
      <p:pic>
        <p:nvPicPr>
          <p:cNvPr id="4" name="Picture 2" descr="C:\Users\giwa\Desktop\MS Words\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C:\Users\giwa\Desktop\Culex.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18" t="17583" r="3129" b="8757"/>
          <a:stretch/>
        </p:blipFill>
        <p:spPr bwMode="auto">
          <a:xfrm>
            <a:off x="7585364" y="0"/>
            <a:ext cx="1558636" cy="792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05446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latin typeface="Adobe Arabic" pitchFamily="18" charset="-78"/>
                <a:cs typeface="Adobe Arabic" pitchFamily="18" charset="-78"/>
              </a:rPr>
              <a:t>CONCLUSION</a:t>
            </a:r>
            <a:endParaRPr lang="en-US" dirty="0">
              <a:latin typeface="Adobe Arabic" pitchFamily="18" charset="-78"/>
              <a:cs typeface="Adobe Arabic" pitchFamily="18" charset="-78"/>
            </a:endParaRPr>
          </a:p>
        </p:txBody>
      </p:sp>
      <p:sp>
        <p:nvSpPr>
          <p:cNvPr id="3" name="Content Placeholder 2"/>
          <p:cNvSpPr>
            <a:spLocks noGrp="1"/>
          </p:cNvSpPr>
          <p:nvPr>
            <p:ph idx="1"/>
          </p:nvPr>
        </p:nvSpPr>
        <p:spPr>
          <a:xfrm>
            <a:off x="685800" y="914400"/>
            <a:ext cx="8001000" cy="4876800"/>
          </a:xfrm>
        </p:spPr>
        <p:txBody>
          <a:bodyPr>
            <a:normAutofit/>
          </a:bodyPr>
          <a:lstStyle/>
          <a:p>
            <a:pPr marL="0" indent="0">
              <a:buNone/>
            </a:pPr>
            <a:endParaRPr lang="en-US" dirty="0" smtClean="0"/>
          </a:p>
          <a:p>
            <a:r>
              <a:rPr lang="en-US" dirty="0" smtClean="0">
                <a:latin typeface="Adobe Arabic" pitchFamily="18" charset="-78"/>
                <a:cs typeface="Adobe Arabic" pitchFamily="18" charset="-78"/>
              </a:rPr>
              <a:t>More genomes will be sequenced</a:t>
            </a:r>
          </a:p>
          <a:p>
            <a:endParaRPr lang="en-US" dirty="0" smtClean="0">
              <a:latin typeface="Adobe Arabic" pitchFamily="18" charset="-78"/>
              <a:cs typeface="Adobe Arabic" pitchFamily="18" charset="-78"/>
            </a:endParaRPr>
          </a:p>
          <a:p>
            <a:r>
              <a:rPr lang="en-US" dirty="0" smtClean="0">
                <a:latin typeface="Adobe Arabic" pitchFamily="18" charset="-78"/>
                <a:cs typeface="Adobe Arabic" pitchFamily="18" charset="-78"/>
              </a:rPr>
              <a:t>More databases will be created </a:t>
            </a:r>
          </a:p>
          <a:p>
            <a:endParaRPr lang="en-US" dirty="0" smtClean="0">
              <a:latin typeface="Adobe Arabic" pitchFamily="18" charset="-78"/>
              <a:cs typeface="Adobe Arabic" pitchFamily="18" charset="-78"/>
            </a:endParaRPr>
          </a:p>
          <a:p>
            <a:r>
              <a:rPr lang="en-US" dirty="0" smtClean="0">
                <a:latin typeface="Adobe Arabic" pitchFamily="18" charset="-78"/>
                <a:cs typeface="Adobe Arabic" pitchFamily="18" charset="-78"/>
              </a:rPr>
              <a:t>Better </a:t>
            </a:r>
            <a:r>
              <a:rPr lang="en-US" dirty="0" smtClean="0">
                <a:latin typeface="Adobe Arabic" pitchFamily="18" charset="-78"/>
                <a:cs typeface="Adobe Arabic" pitchFamily="18" charset="-78"/>
              </a:rPr>
              <a:t>methods for pest and vector disease management </a:t>
            </a:r>
          </a:p>
          <a:p>
            <a:endParaRPr lang="en-US" dirty="0"/>
          </a:p>
        </p:txBody>
      </p:sp>
      <p:pic>
        <p:nvPicPr>
          <p:cNvPr id="4" name="Picture 2" descr="C:\Users\giwa\Desktop\MS Words\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C:\Users\giwa\Desktop\aedes-aegypti.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5909"/>
          <a:stretch/>
        </p:blipFill>
        <p:spPr bwMode="auto">
          <a:xfrm>
            <a:off x="7835900" y="0"/>
            <a:ext cx="1308100" cy="628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60543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References </a:t>
            </a:r>
            <a:endParaRPr lang="en-US" dirty="0"/>
          </a:p>
        </p:txBody>
      </p:sp>
      <p:sp>
        <p:nvSpPr>
          <p:cNvPr id="3" name="Content Placeholder 2"/>
          <p:cNvSpPr>
            <a:spLocks noGrp="1"/>
          </p:cNvSpPr>
          <p:nvPr>
            <p:ph idx="1"/>
          </p:nvPr>
        </p:nvSpPr>
        <p:spPr>
          <a:xfrm>
            <a:off x="76200" y="990600"/>
            <a:ext cx="8991600" cy="5638800"/>
          </a:xfrm>
        </p:spPr>
        <p:txBody>
          <a:bodyPr>
            <a:normAutofit fontScale="85000" lnSpcReduction="20000"/>
          </a:bodyPr>
          <a:lstStyle/>
          <a:p>
            <a:pPr algn="just"/>
            <a:r>
              <a:rPr lang="en-US" sz="1900" dirty="0">
                <a:latin typeface="Adobe Arabic" pitchFamily="18" charset="-78"/>
                <a:cs typeface="Adobe Arabic" pitchFamily="18" charset="-78"/>
              </a:rPr>
              <a:t>Benson, D.A., Cavanaugh, M., Clark, K., </a:t>
            </a:r>
            <a:r>
              <a:rPr lang="en-US" sz="1900" dirty="0" err="1">
                <a:latin typeface="Adobe Arabic" pitchFamily="18" charset="-78"/>
                <a:cs typeface="Adobe Arabic" pitchFamily="18" charset="-78"/>
              </a:rPr>
              <a:t>Karsch-Mizrachi</a:t>
            </a:r>
            <a:r>
              <a:rPr lang="en-US" sz="1900" dirty="0">
                <a:latin typeface="Adobe Arabic" pitchFamily="18" charset="-78"/>
                <a:cs typeface="Adobe Arabic" pitchFamily="18" charset="-78"/>
              </a:rPr>
              <a:t>, I., </a:t>
            </a:r>
            <a:r>
              <a:rPr lang="en-US" sz="1900" dirty="0" err="1">
                <a:latin typeface="Adobe Arabic" pitchFamily="18" charset="-78"/>
                <a:cs typeface="Adobe Arabic" pitchFamily="18" charset="-78"/>
              </a:rPr>
              <a:t>Lipman</a:t>
            </a:r>
            <a:r>
              <a:rPr lang="en-US" sz="1900" dirty="0">
                <a:latin typeface="Adobe Arabic" pitchFamily="18" charset="-78"/>
                <a:cs typeface="Adobe Arabic" pitchFamily="18" charset="-78"/>
              </a:rPr>
              <a:t>, D.J., </a:t>
            </a:r>
            <a:r>
              <a:rPr lang="en-US" sz="1900" dirty="0" err="1">
                <a:latin typeface="Adobe Arabic" pitchFamily="18" charset="-78"/>
                <a:cs typeface="Adobe Arabic" pitchFamily="18" charset="-78"/>
              </a:rPr>
              <a:t>Ostell</a:t>
            </a:r>
            <a:r>
              <a:rPr lang="en-US" sz="1900" dirty="0">
                <a:latin typeface="Adobe Arabic" pitchFamily="18" charset="-78"/>
                <a:cs typeface="Adobe Arabic" pitchFamily="18" charset="-78"/>
              </a:rPr>
              <a:t>, J. and Sayers, E.W. (2017). </a:t>
            </a:r>
            <a:r>
              <a:rPr lang="en-US" sz="1900" dirty="0" err="1">
                <a:latin typeface="Adobe Arabic" pitchFamily="18" charset="-78"/>
                <a:cs typeface="Adobe Arabic" pitchFamily="18" charset="-78"/>
              </a:rPr>
              <a:t>GenBank</a:t>
            </a:r>
            <a:r>
              <a:rPr lang="en-US" sz="1900" dirty="0">
                <a:latin typeface="Adobe Arabic" pitchFamily="18" charset="-78"/>
                <a:cs typeface="Adobe Arabic" pitchFamily="18" charset="-78"/>
              </a:rPr>
              <a:t>. </a:t>
            </a:r>
            <a:r>
              <a:rPr lang="en-US" sz="1900" i="1" dirty="0">
                <a:latin typeface="Adobe Arabic" pitchFamily="18" charset="-78"/>
                <a:cs typeface="Adobe Arabic" pitchFamily="18" charset="-78"/>
              </a:rPr>
              <a:t>Nucleic Acids Research, </a:t>
            </a:r>
            <a:r>
              <a:rPr lang="en-US" sz="1900" dirty="0">
                <a:latin typeface="Adobe Arabic" pitchFamily="18" charset="-78"/>
                <a:cs typeface="Adobe Arabic" pitchFamily="18" charset="-78"/>
              </a:rPr>
              <a:t>45: D37–D42.</a:t>
            </a:r>
          </a:p>
          <a:p>
            <a:pPr algn="just"/>
            <a:r>
              <a:rPr lang="en-US" sz="1900" dirty="0" err="1" smtClean="0">
                <a:latin typeface="Adobe Arabic" pitchFamily="18" charset="-78"/>
                <a:cs typeface="Adobe Arabic" pitchFamily="18" charset="-78"/>
              </a:rPr>
              <a:t>Cicin-Sain</a:t>
            </a:r>
            <a:r>
              <a:rPr lang="en-US" sz="1900" dirty="0">
                <a:latin typeface="Adobe Arabic" pitchFamily="18" charset="-78"/>
                <a:cs typeface="Adobe Arabic" pitchFamily="18" charset="-78"/>
              </a:rPr>
              <a:t>, D., </a:t>
            </a:r>
            <a:r>
              <a:rPr lang="en-US" sz="1900" dirty="0" err="1">
                <a:latin typeface="Adobe Arabic" pitchFamily="18" charset="-78"/>
                <a:cs typeface="Adobe Arabic" pitchFamily="18" charset="-78"/>
              </a:rPr>
              <a:t>Pulido</a:t>
            </a:r>
            <a:r>
              <a:rPr lang="en-US" sz="1900" dirty="0">
                <a:latin typeface="Adobe Arabic" pitchFamily="18" charset="-78"/>
                <a:cs typeface="Adobe Arabic" pitchFamily="18" charset="-78"/>
              </a:rPr>
              <a:t>, A.H., </a:t>
            </a:r>
            <a:r>
              <a:rPr lang="en-US" sz="1900" dirty="0" err="1">
                <a:latin typeface="Adobe Arabic" pitchFamily="18" charset="-78"/>
                <a:cs typeface="Adobe Arabic" pitchFamily="18" charset="-78"/>
              </a:rPr>
              <a:t>Crombach</a:t>
            </a:r>
            <a:r>
              <a:rPr lang="en-US" sz="1900" dirty="0">
                <a:latin typeface="Adobe Arabic" pitchFamily="18" charset="-78"/>
                <a:cs typeface="Adobe Arabic" pitchFamily="18" charset="-78"/>
              </a:rPr>
              <a:t>, A., </a:t>
            </a:r>
            <a:r>
              <a:rPr lang="en-US" sz="1900" dirty="0" err="1">
                <a:latin typeface="Adobe Arabic" pitchFamily="18" charset="-78"/>
                <a:cs typeface="Adobe Arabic" pitchFamily="18" charset="-78"/>
              </a:rPr>
              <a:t>Wolton</a:t>
            </a:r>
            <a:r>
              <a:rPr lang="en-US" sz="1900" dirty="0">
                <a:latin typeface="Adobe Arabic" pitchFamily="18" charset="-78"/>
                <a:cs typeface="Adobe Arabic" pitchFamily="18" charset="-78"/>
              </a:rPr>
              <a:t>, K.R., Jimenez-</a:t>
            </a:r>
            <a:r>
              <a:rPr lang="en-US" sz="1900" dirty="0" err="1">
                <a:latin typeface="Adobe Arabic" pitchFamily="18" charset="-78"/>
                <a:cs typeface="Adobe Arabic" pitchFamily="18" charset="-78"/>
              </a:rPr>
              <a:t>Guri</a:t>
            </a:r>
            <a:r>
              <a:rPr lang="en-US" sz="1900" dirty="0">
                <a:latin typeface="Adobe Arabic" pitchFamily="18" charset="-78"/>
                <a:cs typeface="Adobe Arabic" pitchFamily="18" charset="-78"/>
              </a:rPr>
              <a:t>, E., </a:t>
            </a:r>
            <a:r>
              <a:rPr lang="en-US" sz="1900" dirty="0" err="1">
                <a:latin typeface="Adobe Arabic" pitchFamily="18" charset="-78"/>
                <a:cs typeface="Adobe Arabic" pitchFamily="18" charset="-78"/>
              </a:rPr>
              <a:t>Taly</a:t>
            </a:r>
            <a:r>
              <a:rPr lang="en-US" sz="1900" dirty="0">
                <a:latin typeface="Adobe Arabic" pitchFamily="18" charset="-78"/>
                <a:cs typeface="Adobe Arabic" pitchFamily="18" charset="-78"/>
              </a:rPr>
              <a:t>, J., Roma, G. and Jaeger, J. (2015). </a:t>
            </a:r>
            <a:r>
              <a:rPr lang="en-US" sz="1900" dirty="0" err="1">
                <a:latin typeface="Adobe Arabic" pitchFamily="18" charset="-78"/>
                <a:cs typeface="Adobe Arabic" pitchFamily="18" charset="-78"/>
              </a:rPr>
              <a:t>SuperFly</a:t>
            </a:r>
            <a:r>
              <a:rPr lang="en-US" sz="1900" dirty="0">
                <a:latin typeface="Adobe Arabic" pitchFamily="18" charset="-78"/>
                <a:cs typeface="Adobe Arabic" pitchFamily="18" charset="-78"/>
              </a:rPr>
              <a:t>: a comparative database for quantified </a:t>
            </a:r>
            <a:r>
              <a:rPr lang="en-US" sz="1900" dirty="0" err="1">
                <a:latin typeface="Adobe Arabic" pitchFamily="18" charset="-78"/>
                <a:cs typeface="Adobe Arabic" pitchFamily="18" charset="-78"/>
              </a:rPr>
              <a:t>spatio</a:t>
            </a:r>
            <a:r>
              <a:rPr lang="en-US" sz="1900" dirty="0">
                <a:latin typeface="Adobe Arabic" pitchFamily="18" charset="-78"/>
                <a:cs typeface="Adobe Arabic" pitchFamily="18" charset="-78"/>
              </a:rPr>
              <a:t>-temporal gene expression patterns in early dipteran embryos. </a:t>
            </a:r>
            <a:r>
              <a:rPr lang="en-US" sz="1900" i="1" dirty="0">
                <a:latin typeface="Adobe Arabic" pitchFamily="18" charset="-78"/>
                <a:cs typeface="Adobe Arabic" pitchFamily="18" charset="-78"/>
              </a:rPr>
              <a:t>Nucleic Acids Research</a:t>
            </a:r>
            <a:r>
              <a:rPr lang="en-US" sz="1900" dirty="0">
                <a:latin typeface="Adobe Arabic" pitchFamily="18" charset="-78"/>
                <a:cs typeface="Adobe Arabic" pitchFamily="18" charset="-78"/>
              </a:rPr>
              <a:t>, 43: </a:t>
            </a:r>
            <a:r>
              <a:rPr lang="en-US" sz="1900" dirty="0" smtClean="0">
                <a:latin typeface="Adobe Arabic" pitchFamily="18" charset="-78"/>
                <a:cs typeface="Adobe Arabic" pitchFamily="18" charset="-78"/>
              </a:rPr>
              <a:t>D751-D755</a:t>
            </a:r>
          </a:p>
          <a:p>
            <a:pPr algn="just"/>
            <a:r>
              <a:rPr lang="en-US" sz="1900" dirty="0" err="1">
                <a:latin typeface="Adobe Arabic" pitchFamily="18" charset="-78"/>
                <a:cs typeface="Adobe Arabic" pitchFamily="18" charset="-78"/>
              </a:rPr>
              <a:t>Giraldo</a:t>
            </a:r>
            <a:r>
              <a:rPr lang="en-US" sz="1900" dirty="0">
                <a:latin typeface="Adobe Arabic" pitchFamily="18" charset="-78"/>
                <a:cs typeface="Adobe Arabic" pitchFamily="18" charset="-78"/>
              </a:rPr>
              <a:t>-Calderon, G., </a:t>
            </a:r>
            <a:r>
              <a:rPr lang="en-US" sz="1900" dirty="0" err="1">
                <a:latin typeface="Adobe Arabic" pitchFamily="18" charset="-78"/>
                <a:cs typeface="Adobe Arabic" pitchFamily="18" charset="-78"/>
              </a:rPr>
              <a:t>Emrich</a:t>
            </a:r>
            <a:r>
              <a:rPr lang="en-US" sz="1900" dirty="0">
                <a:latin typeface="Adobe Arabic" pitchFamily="18" charset="-78"/>
                <a:cs typeface="Adobe Arabic" pitchFamily="18" charset="-78"/>
              </a:rPr>
              <a:t>, S.J., </a:t>
            </a:r>
            <a:r>
              <a:rPr lang="en-US" sz="1900" dirty="0" err="1">
                <a:latin typeface="Adobe Arabic" pitchFamily="18" charset="-78"/>
                <a:cs typeface="Adobe Arabic" pitchFamily="18" charset="-78"/>
              </a:rPr>
              <a:t>MacCallum</a:t>
            </a:r>
            <a:r>
              <a:rPr lang="en-US" sz="1900" dirty="0">
                <a:latin typeface="Adobe Arabic" pitchFamily="18" charset="-78"/>
                <a:cs typeface="Adobe Arabic" pitchFamily="18" charset="-78"/>
              </a:rPr>
              <a:t>, R.M., </a:t>
            </a:r>
            <a:r>
              <a:rPr lang="en-US" sz="1900" dirty="0" err="1">
                <a:latin typeface="Adobe Arabic" pitchFamily="18" charset="-78"/>
                <a:cs typeface="Adobe Arabic" pitchFamily="18" charset="-78"/>
              </a:rPr>
              <a:t>Maslen</a:t>
            </a:r>
            <a:r>
              <a:rPr lang="en-US" sz="1900" dirty="0">
                <a:latin typeface="Adobe Arabic" pitchFamily="18" charset="-78"/>
                <a:cs typeface="Adobe Arabic" pitchFamily="18" charset="-78"/>
              </a:rPr>
              <a:t>, G., </a:t>
            </a:r>
            <a:r>
              <a:rPr lang="en-US" sz="1900" dirty="0" err="1">
                <a:latin typeface="Adobe Arabic" pitchFamily="18" charset="-78"/>
                <a:cs typeface="Adobe Arabic" pitchFamily="18" charset="-78"/>
              </a:rPr>
              <a:t>Dialynas</a:t>
            </a:r>
            <a:r>
              <a:rPr lang="en-US" sz="1900" dirty="0">
                <a:latin typeface="Adobe Arabic" pitchFamily="18" charset="-78"/>
                <a:cs typeface="Adobe Arabic" pitchFamily="18" charset="-78"/>
              </a:rPr>
              <a:t>, D., </a:t>
            </a:r>
            <a:r>
              <a:rPr lang="en-US" sz="1900" dirty="0" err="1">
                <a:latin typeface="Adobe Arabic" pitchFamily="18" charset="-78"/>
                <a:cs typeface="Adobe Arabic" pitchFamily="18" charset="-78"/>
              </a:rPr>
              <a:t>Topalis</a:t>
            </a:r>
            <a:r>
              <a:rPr lang="en-US" sz="1900" dirty="0">
                <a:latin typeface="Adobe Arabic" pitchFamily="18" charset="-78"/>
                <a:cs typeface="Adobe Arabic" pitchFamily="18" charset="-78"/>
              </a:rPr>
              <a:t>, P., Ho, N., </a:t>
            </a:r>
            <a:r>
              <a:rPr lang="en-US" sz="1900" dirty="0" err="1">
                <a:latin typeface="Adobe Arabic" pitchFamily="18" charset="-78"/>
                <a:cs typeface="Adobe Arabic" pitchFamily="18" charset="-78"/>
              </a:rPr>
              <a:t>Gesing</a:t>
            </a:r>
            <a:r>
              <a:rPr lang="en-US" sz="1900" dirty="0">
                <a:latin typeface="Adobe Arabic" pitchFamily="18" charset="-78"/>
                <a:cs typeface="Adobe Arabic" pitchFamily="18" charset="-78"/>
              </a:rPr>
              <a:t>, S., the </a:t>
            </a:r>
            <a:r>
              <a:rPr lang="en-US" sz="1900" dirty="0" err="1">
                <a:latin typeface="Adobe Arabic" pitchFamily="18" charset="-78"/>
                <a:cs typeface="Adobe Arabic" pitchFamily="18" charset="-78"/>
              </a:rPr>
              <a:t>VectorBase</a:t>
            </a:r>
            <a:r>
              <a:rPr lang="en-US" sz="1900" dirty="0">
                <a:latin typeface="Adobe Arabic" pitchFamily="18" charset="-78"/>
                <a:cs typeface="Adobe Arabic" pitchFamily="18" charset="-78"/>
              </a:rPr>
              <a:t> Consortium, </a:t>
            </a:r>
            <a:r>
              <a:rPr lang="en-US" sz="1900" dirty="0" err="1">
                <a:latin typeface="Adobe Arabic" pitchFamily="18" charset="-78"/>
                <a:cs typeface="Adobe Arabic" pitchFamily="18" charset="-78"/>
              </a:rPr>
              <a:t>Madey</a:t>
            </a:r>
            <a:r>
              <a:rPr lang="en-US" sz="1900" dirty="0">
                <a:latin typeface="Adobe Arabic" pitchFamily="18" charset="-78"/>
                <a:cs typeface="Adobe Arabic" pitchFamily="18" charset="-78"/>
              </a:rPr>
              <a:t>, G., Collins, F.H. and Lawson, D. (2015). </a:t>
            </a:r>
            <a:r>
              <a:rPr lang="en-US" sz="1900" dirty="0" err="1">
                <a:latin typeface="Adobe Arabic" pitchFamily="18" charset="-78"/>
                <a:cs typeface="Adobe Arabic" pitchFamily="18" charset="-78"/>
              </a:rPr>
              <a:t>VectorBase</a:t>
            </a:r>
            <a:r>
              <a:rPr lang="en-US" sz="1900" dirty="0">
                <a:latin typeface="Adobe Arabic" pitchFamily="18" charset="-78"/>
                <a:cs typeface="Adobe Arabic" pitchFamily="18" charset="-78"/>
              </a:rPr>
              <a:t>: an updated bioinformatics resource for invertebrate vectors and other organisms related with human diseases. </a:t>
            </a:r>
            <a:r>
              <a:rPr lang="en-US" sz="1900" i="1" dirty="0">
                <a:latin typeface="Adobe Arabic" pitchFamily="18" charset="-78"/>
                <a:cs typeface="Adobe Arabic" pitchFamily="18" charset="-78"/>
              </a:rPr>
              <a:t>Nucleic Acids Research</a:t>
            </a:r>
            <a:r>
              <a:rPr lang="en-US" sz="1900" dirty="0">
                <a:latin typeface="Adobe Arabic" pitchFamily="18" charset="-78"/>
                <a:cs typeface="Adobe Arabic" pitchFamily="18" charset="-78"/>
              </a:rPr>
              <a:t>, 43: D707-D713</a:t>
            </a:r>
          </a:p>
          <a:p>
            <a:pPr algn="just"/>
            <a:r>
              <a:rPr lang="en-US" sz="1900" dirty="0" err="1" smtClean="0">
                <a:latin typeface="Adobe Arabic" pitchFamily="18" charset="-78"/>
                <a:cs typeface="Adobe Arabic" pitchFamily="18" charset="-78"/>
              </a:rPr>
              <a:t>Grimmelikhuijzen</a:t>
            </a:r>
            <a:r>
              <a:rPr lang="en-US" sz="1900" dirty="0">
                <a:latin typeface="Adobe Arabic" pitchFamily="18" charset="-78"/>
                <a:cs typeface="Adobe Arabic" pitchFamily="18" charset="-78"/>
              </a:rPr>
              <a:t>, C. J., </a:t>
            </a:r>
            <a:r>
              <a:rPr lang="en-US" sz="1900" dirty="0" err="1">
                <a:latin typeface="Adobe Arabic" pitchFamily="18" charset="-78"/>
                <a:cs typeface="Adobe Arabic" pitchFamily="18" charset="-78"/>
              </a:rPr>
              <a:t>Cazzamali</a:t>
            </a:r>
            <a:r>
              <a:rPr lang="en-US" sz="1900" dirty="0">
                <a:latin typeface="Adobe Arabic" pitchFamily="18" charset="-78"/>
                <a:cs typeface="Adobe Arabic" pitchFamily="18" charset="-78"/>
              </a:rPr>
              <a:t>, G., Williamson, C. M. and Hauser, F. (2007). The promise of insect genomics. </a:t>
            </a:r>
            <a:r>
              <a:rPr lang="en-US" sz="1900" i="1" dirty="0">
                <a:latin typeface="Adobe Arabic" pitchFamily="18" charset="-78"/>
                <a:cs typeface="Adobe Arabic" pitchFamily="18" charset="-78"/>
              </a:rPr>
              <a:t>Pest Management Science</a:t>
            </a:r>
            <a:r>
              <a:rPr lang="en-US" sz="1900" dirty="0">
                <a:latin typeface="Adobe Arabic" pitchFamily="18" charset="-78"/>
                <a:cs typeface="Adobe Arabic" pitchFamily="18" charset="-78"/>
              </a:rPr>
              <a:t>, 2007, 63: 413–416</a:t>
            </a:r>
            <a:r>
              <a:rPr lang="en-US" sz="1900" dirty="0" smtClean="0">
                <a:latin typeface="Adobe Arabic" pitchFamily="18" charset="-78"/>
                <a:cs typeface="Adobe Arabic" pitchFamily="18" charset="-78"/>
              </a:rPr>
              <a:t>.</a:t>
            </a:r>
          </a:p>
          <a:p>
            <a:pPr algn="just"/>
            <a:r>
              <a:rPr lang="en-US" sz="1900" dirty="0" err="1">
                <a:latin typeface="Adobe Arabic" pitchFamily="18" charset="-78"/>
                <a:cs typeface="Adobe Arabic" pitchFamily="18" charset="-78"/>
              </a:rPr>
              <a:t>Losey</a:t>
            </a:r>
            <a:r>
              <a:rPr lang="en-US" sz="1900" dirty="0">
                <a:latin typeface="Adobe Arabic" pitchFamily="18" charset="-78"/>
                <a:cs typeface="Adobe Arabic" pitchFamily="18" charset="-78"/>
              </a:rPr>
              <a:t>, J.E. and Vaughan, M. (2006). The economic value of ecological services provided by insects. </a:t>
            </a:r>
            <a:r>
              <a:rPr lang="en-US" sz="1900" i="1" dirty="0">
                <a:latin typeface="Adobe Arabic" pitchFamily="18" charset="-78"/>
                <a:cs typeface="Adobe Arabic" pitchFamily="18" charset="-78"/>
              </a:rPr>
              <a:t>Bioscience</a:t>
            </a:r>
            <a:r>
              <a:rPr lang="en-US" sz="1900" dirty="0">
                <a:latin typeface="Adobe Arabic" pitchFamily="18" charset="-78"/>
                <a:cs typeface="Adobe Arabic" pitchFamily="18" charset="-78"/>
              </a:rPr>
              <a:t>, 56: 311–323.</a:t>
            </a:r>
          </a:p>
          <a:p>
            <a:pPr algn="just"/>
            <a:r>
              <a:rPr lang="en-US" sz="1900" dirty="0">
                <a:latin typeface="Adobe Arabic" pitchFamily="18" charset="-78"/>
                <a:cs typeface="Adobe Arabic" pitchFamily="18" charset="-78"/>
              </a:rPr>
              <a:t>Pimentel, D., </a:t>
            </a:r>
            <a:r>
              <a:rPr lang="en-US" sz="1900" dirty="0" err="1">
                <a:latin typeface="Adobe Arabic" pitchFamily="18" charset="-78"/>
                <a:cs typeface="Adobe Arabic" pitchFamily="18" charset="-78"/>
              </a:rPr>
              <a:t>Lach</a:t>
            </a:r>
            <a:r>
              <a:rPr lang="en-US" sz="1900" dirty="0">
                <a:latin typeface="Adobe Arabic" pitchFamily="18" charset="-78"/>
                <a:cs typeface="Adobe Arabic" pitchFamily="18" charset="-78"/>
              </a:rPr>
              <a:t>, L., Zuniga, R. and Morrison, D. (2000). Environmental and economic costs of nonindigenous species in the United States. </a:t>
            </a:r>
            <a:r>
              <a:rPr lang="en-US" sz="1900" i="1" dirty="0">
                <a:latin typeface="Adobe Arabic" pitchFamily="18" charset="-78"/>
                <a:cs typeface="Adobe Arabic" pitchFamily="18" charset="-78"/>
              </a:rPr>
              <a:t>Bioscience</a:t>
            </a:r>
            <a:r>
              <a:rPr lang="en-US" sz="1900" dirty="0">
                <a:latin typeface="Adobe Arabic" pitchFamily="18" charset="-78"/>
                <a:cs typeface="Adobe Arabic" pitchFamily="18" charset="-78"/>
              </a:rPr>
              <a:t>, 50: 53–65.</a:t>
            </a:r>
          </a:p>
          <a:p>
            <a:pPr algn="just"/>
            <a:r>
              <a:rPr lang="en-US" sz="1900" dirty="0" smtClean="0">
                <a:latin typeface="Adobe Arabic" pitchFamily="18" charset="-78"/>
                <a:cs typeface="Adobe Arabic" pitchFamily="18" charset="-78"/>
              </a:rPr>
              <a:t>Robinson</a:t>
            </a:r>
            <a:r>
              <a:rPr lang="en-US" sz="1900" dirty="0">
                <a:latin typeface="Adobe Arabic" pitchFamily="18" charset="-78"/>
                <a:cs typeface="Adobe Arabic" pitchFamily="18" charset="-78"/>
              </a:rPr>
              <a:t>, G.E., Hackett, K.J., Purcell-</a:t>
            </a:r>
            <a:r>
              <a:rPr lang="en-US" sz="1900" dirty="0" err="1">
                <a:latin typeface="Adobe Arabic" pitchFamily="18" charset="-78"/>
                <a:cs typeface="Adobe Arabic" pitchFamily="18" charset="-78"/>
              </a:rPr>
              <a:t>Miramontes</a:t>
            </a:r>
            <a:r>
              <a:rPr lang="en-US" sz="1900" dirty="0">
                <a:latin typeface="Adobe Arabic" pitchFamily="18" charset="-78"/>
                <a:cs typeface="Adobe Arabic" pitchFamily="18" charset="-78"/>
              </a:rPr>
              <a:t>, M., Brown, S.J., Evans, J.D., Goldsmith, M.R., Lawson, D., </a:t>
            </a:r>
            <a:r>
              <a:rPr lang="en-US" sz="1900" dirty="0" err="1">
                <a:latin typeface="Adobe Arabic" pitchFamily="18" charset="-78"/>
                <a:cs typeface="Adobe Arabic" pitchFamily="18" charset="-78"/>
              </a:rPr>
              <a:t>Okamuro</a:t>
            </a:r>
            <a:r>
              <a:rPr lang="en-US" sz="1900" dirty="0">
                <a:latin typeface="Adobe Arabic" pitchFamily="18" charset="-78"/>
                <a:cs typeface="Adobe Arabic" pitchFamily="18" charset="-78"/>
              </a:rPr>
              <a:t>, J., Robertson, H.M. and Schneider, D.J. (2011). Creating a buzz about insect genomes. </a:t>
            </a:r>
            <a:r>
              <a:rPr lang="en-US" sz="1900" i="1" dirty="0">
                <a:latin typeface="Adobe Arabic" pitchFamily="18" charset="-78"/>
                <a:cs typeface="Adobe Arabic" pitchFamily="18" charset="-78"/>
              </a:rPr>
              <a:t>Science</a:t>
            </a:r>
            <a:r>
              <a:rPr lang="en-US" sz="1900" dirty="0">
                <a:latin typeface="Adobe Arabic" pitchFamily="18" charset="-78"/>
                <a:cs typeface="Adobe Arabic" pitchFamily="18" charset="-78"/>
              </a:rPr>
              <a:t>, 331: </a:t>
            </a:r>
            <a:r>
              <a:rPr lang="en-US" sz="1900" dirty="0" smtClean="0">
                <a:latin typeface="Adobe Arabic" pitchFamily="18" charset="-78"/>
                <a:cs typeface="Adobe Arabic" pitchFamily="18" charset="-78"/>
              </a:rPr>
              <a:t>1386-1386</a:t>
            </a:r>
          </a:p>
          <a:p>
            <a:pPr algn="just"/>
            <a:r>
              <a:rPr lang="en-US" sz="1900" dirty="0">
                <a:latin typeface="Adobe Arabic" pitchFamily="18" charset="-78"/>
                <a:cs typeface="Adobe Arabic" pitchFamily="18" charset="-78"/>
              </a:rPr>
              <a:t>Evans, J.D., Aronstein, K., Chen, Y.P., </a:t>
            </a:r>
            <a:r>
              <a:rPr lang="en-US" sz="1900" dirty="0" err="1">
                <a:latin typeface="Adobe Arabic" pitchFamily="18" charset="-78"/>
                <a:cs typeface="Adobe Arabic" pitchFamily="18" charset="-78"/>
              </a:rPr>
              <a:t>Hetru</a:t>
            </a:r>
            <a:r>
              <a:rPr lang="en-US" sz="1900" dirty="0">
                <a:latin typeface="Adobe Arabic" pitchFamily="18" charset="-78"/>
                <a:cs typeface="Adobe Arabic" pitchFamily="18" charset="-78"/>
              </a:rPr>
              <a:t>, C., </a:t>
            </a:r>
            <a:r>
              <a:rPr lang="en-US" sz="1900" dirty="0" err="1">
                <a:latin typeface="Adobe Arabic" pitchFamily="18" charset="-78"/>
                <a:cs typeface="Adobe Arabic" pitchFamily="18" charset="-78"/>
              </a:rPr>
              <a:t>Imler</a:t>
            </a:r>
            <a:r>
              <a:rPr lang="en-US" sz="1900" dirty="0">
                <a:latin typeface="Adobe Arabic" pitchFamily="18" charset="-78"/>
                <a:cs typeface="Adobe Arabic" pitchFamily="18" charset="-78"/>
              </a:rPr>
              <a:t>, J.L., Jiang, H., </a:t>
            </a:r>
            <a:r>
              <a:rPr lang="en-US" sz="1900" dirty="0" err="1">
                <a:latin typeface="Adobe Arabic" pitchFamily="18" charset="-78"/>
                <a:cs typeface="Adobe Arabic" pitchFamily="18" charset="-78"/>
              </a:rPr>
              <a:t>Kanost</a:t>
            </a:r>
            <a:r>
              <a:rPr lang="en-US" sz="1900" dirty="0">
                <a:latin typeface="Adobe Arabic" pitchFamily="18" charset="-78"/>
                <a:cs typeface="Adobe Arabic" pitchFamily="18" charset="-78"/>
              </a:rPr>
              <a:t>, M., Thompson, G.J., </a:t>
            </a:r>
            <a:r>
              <a:rPr lang="en-US" sz="1900" dirty="0" err="1">
                <a:latin typeface="Adobe Arabic" pitchFamily="18" charset="-78"/>
                <a:cs typeface="Adobe Arabic" pitchFamily="18" charset="-78"/>
              </a:rPr>
              <a:t>Zou</a:t>
            </a:r>
            <a:r>
              <a:rPr lang="en-US" sz="1900" dirty="0">
                <a:latin typeface="Adobe Arabic" pitchFamily="18" charset="-78"/>
                <a:cs typeface="Adobe Arabic" pitchFamily="18" charset="-78"/>
              </a:rPr>
              <a:t>, Z. and </a:t>
            </a:r>
            <a:r>
              <a:rPr lang="en-US" sz="1900" dirty="0" err="1">
                <a:latin typeface="Adobe Arabic" pitchFamily="18" charset="-78"/>
                <a:cs typeface="Adobe Arabic" pitchFamily="18" charset="-78"/>
              </a:rPr>
              <a:t>Hultmark</a:t>
            </a:r>
            <a:r>
              <a:rPr lang="en-US" sz="1900" dirty="0">
                <a:latin typeface="Adobe Arabic" pitchFamily="18" charset="-78"/>
                <a:cs typeface="Adobe Arabic" pitchFamily="18" charset="-78"/>
              </a:rPr>
              <a:t>, D. (2006). Immune pathways and </a:t>
            </a:r>
            <a:r>
              <a:rPr lang="en-US" sz="1900" dirty="0" err="1">
                <a:latin typeface="Adobe Arabic" pitchFamily="18" charset="-78"/>
                <a:cs typeface="Adobe Arabic" pitchFamily="18" charset="-78"/>
              </a:rPr>
              <a:t>defence</a:t>
            </a:r>
            <a:r>
              <a:rPr lang="en-US" sz="1900" dirty="0">
                <a:latin typeface="Adobe Arabic" pitchFamily="18" charset="-78"/>
                <a:cs typeface="Adobe Arabic" pitchFamily="18" charset="-78"/>
              </a:rPr>
              <a:t> mechanisms in honey bees </a:t>
            </a:r>
            <a:r>
              <a:rPr lang="en-US" sz="1900" i="1" dirty="0" err="1">
                <a:latin typeface="Adobe Arabic" pitchFamily="18" charset="-78"/>
                <a:cs typeface="Adobe Arabic" pitchFamily="18" charset="-78"/>
              </a:rPr>
              <a:t>Apis</a:t>
            </a:r>
            <a:r>
              <a:rPr lang="en-US" sz="1900" dirty="0">
                <a:latin typeface="Adobe Arabic" pitchFamily="18" charset="-78"/>
                <a:cs typeface="Adobe Arabic" pitchFamily="18" charset="-78"/>
              </a:rPr>
              <a:t> </a:t>
            </a:r>
            <a:r>
              <a:rPr lang="en-US" sz="1900" i="1" dirty="0" err="1">
                <a:latin typeface="Adobe Arabic" pitchFamily="18" charset="-78"/>
                <a:cs typeface="Adobe Arabic" pitchFamily="18" charset="-78"/>
              </a:rPr>
              <a:t>mellifera</a:t>
            </a:r>
            <a:r>
              <a:rPr lang="en-US" sz="1900" dirty="0">
                <a:latin typeface="Adobe Arabic" pitchFamily="18" charset="-78"/>
                <a:cs typeface="Adobe Arabic" pitchFamily="18" charset="-78"/>
              </a:rPr>
              <a:t>. </a:t>
            </a:r>
            <a:r>
              <a:rPr lang="en-US" sz="1900" i="1" dirty="0">
                <a:latin typeface="Adobe Arabic" pitchFamily="18" charset="-78"/>
                <a:cs typeface="Adobe Arabic" pitchFamily="18" charset="-78"/>
              </a:rPr>
              <a:t>Insect Molecular Biology</a:t>
            </a:r>
            <a:r>
              <a:rPr lang="en-US" sz="1900" dirty="0">
                <a:latin typeface="Adobe Arabic" pitchFamily="18" charset="-78"/>
                <a:cs typeface="Adobe Arabic" pitchFamily="18" charset="-78"/>
              </a:rPr>
              <a:t>, 15, 645–656.</a:t>
            </a:r>
          </a:p>
          <a:p>
            <a:pPr algn="just"/>
            <a:r>
              <a:rPr lang="en-US" sz="1900" dirty="0" err="1">
                <a:latin typeface="Adobe Arabic" pitchFamily="18" charset="-78"/>
                <a:cs typeface="Adobe Arabic" pitchFamily="18" charset="-78"/>
              </a:rPr>
              <a:t>Lawniczak</a:t>
            </a:r>
            <a:r>
              <a:rPr lang="en-US" sz="1900" dirty="0">
                <a:latin typeface="Adobe Arabic" pitchFamily="18" charset="-78"/>
                <a:cs typeface="Adobe Arabic" pitchFamily="18" charset="-78"/>
              </a:rPr>
              <a:t>, M.K.N., </a:t>
            </a:r>
            <a:r>
              <a:rPr lang="en-US" sz="1900" dirty="0" err="1">
                <a:latin typeface="Adobe Arabic" pitchFamily="18" charset="-78"/>
                <a:cs typeface="Adobe Arabic" pitchFamily="18" charset="-78"/>
              </a:rPr>
              <a:t>Emrich</a:t>
            </a:r>
            <a:r>
              <a:rPr lang="en-US" sz="1900" dirty="0">
                <a:latin typeface="Adobe Arabic" pitchFamily="18" charset="-78"/>
                <a:cs typeface="Adobe Arabic" pitchFamily="18" charset="-78"/>
              </a:rPr>
              <a:t>, S.J., Holloway, A.K., </a:t>
            </a:r>
            <a:r>
              <a:rPr lang="en-US" sz="1900" dirty="0" err="1">
                <a:latin typeface="Adobe Arabic" pitchFamily="18" charset="-78"/>
                <a:cs typeface="Adobe Arabic" pitchFamily="18" charset="-78"/>
              </a:rPr>
              <a:t>Regier</a:t>
            </a:r>
            <a:r>
              <a:rPr lang="en-US" sz="1900" dirty="0">
                <a:latin typeface="Adobe Arabic" pitchFamily="18" charset="-78"/>
                <a:cs typeface="Adobe Arabic" pitchFamily="18" charset="-78"/>
              </a:rPr>
              <a:t>, A.P., Olson, M., White, B., Redmond, S., Fulton, L., </a:t>
            </a:r>
            <a:r>
              <a:rPr lang="en-US" sz="1900" dirty="0" err="1">
                <a:latin typeface="Adobe Arabic" pitchFamily="18" charset="-78"/>
                <a:cs typeface="Adobe Arabic" pitchFamily="18" charset="-78"/>
              </a:rPr>
              <a:t>Appelbaum</a:t>
            </a:r>
            <a:r>
              <a:rPr lang="en-US" sz="1900" dirty="0">
                <a:latin typeface="Adobe Arabic" pitchFamily="18" charset="-78"/>
                <a:cs typeface="Adobe Arabic" pitchFamily="18" charset="-78"/>
              </a:rPr>
              <a:t>, E., Godfrey, J., Farmer, C</a:t>
            </a:r>
            <a:r>
              <a:rPr lang="en-US" sz="1900" dirty="0" smtClean="0">
                <a:latin typeface="Adobe Arabic" pitchFamily="18" charset="-78"/>
                <a:cs typeface="Adobe Arabic" pitchFamily="18" charset="-78"/>
              </a:rPr>
              <a:t>. et al. (</a:t>
            </a:r>
            <a:r>
              <a:rPr lang="en-US" sz="1900" dirty="0">
                <a:latin typeface="Adobe Arabic" pitchFamily="18" charset="-78"/>
                <a:cs typeface="Adobe Arabic" pitchFamily="18" charset="-78"/>
              </a:rPr>
              <a:t>2010). Widespread divergence between incipient </a:t>
            </a:r>
            <a:r>
              <a:rPr lang="en-US" sz="1900" i="1" dirty="0">
                <a:latin typeface="Adobe Arabic" pitchFamily="18" charset="-78"/>
                <a:cs typeface="Adobe Arabic" pitchFamily="18" charset="-78"/>
              </a:rPr>
              <a:t>Anopheles</a:t>
            </a:r>
            <a:r>
              <a:rPr lang="en-US" sz="1900" dirty="0">
                <a:latin typeface="Adobe Arabic" pitchFamily="18" charset="-78"/>
                <a:cs typeface="Adobe Arabic" pitchFamily="18" charset="-78"/>
              </a:rPr>
              <a:t> </a:t>
            </a:r>
            <a:r>
              <a:rPr lang="en-US" sz="1900" i="1" dirty="0" err="1">
                <a:latin typeface="Adobe Arabic" pitchFamily="18" charset="-78"/>
                <a:cs typeface="Adobe Arabic" pitchFamily="18" charset="-78"/>
              </a:rPr>
              <a:t>gambiae</a:t>
            </a:r>
            <a:r>
              <a:rPr lang="en-US" sz="1900" dirty="0">
                <a:latin typeface="Adobe Arabic" pitchFamily="18" charset="-78"/>
                <a:cs typeface="Adobe Arabic" pitchFamily="18" charset="-78"/>
              </a:rPr>
              <a:t> species revealed by whole genome sequences. </a:t>
            </a:r>
            <a:r>
              <a:rPr lang="en-US" sz="1900" i="1" dirty="0">
                <a:latin typeface="Adobe Arabic" pitchFamily="18" charset="-78"/>
                <a:cs typeface="Adobe Arabic" pitchFamily="18" charset="-78"/>
              </a:rPr>
              <a:t>Science</a:t>
            </a:r>
            <a:r>
              <a:rPr lang="en-US" sz="1900" dirty="0">
                <a:latin typeface="Adobe Arabic" pitchFamily="18" charset="-78"/>
                <a:cs typeface="Adobe Arabic" pitchFamily="18" charset="-78"/>
              </a:rPr>
              <a:t>, 330: 512–514</a:t>
            </a:r>
            <a:r>
              <a:rPr lang="en-US" sz="1900" dirty="0" smtClean="0">
                <a:latin typeface="Adobe Arabic" pitchFamily="18" charset="-78"/>
                <a:cs typeface="Adobe Arabic" pitchFamily="18" charset="-78"/>
              </a:rPr>
              <a:t>.</a:t>
            </a:r>
          </a:p>
          <a:p>
            <a:pPr algn="just"/>
            <a:r>
              <a:rPr lang="en-US" sz="1900" dirty="0" err="1">
                <a:latin typeface="Adobe Arabic" pitchFamily="18" charset="-78"/>
                <a:cs typeface="Adobe Arabic" pitchFamily="18" charset="-78"/>
              </a:rPr>
              <a:t>Neafsey</a:t>
            </a:r>
            <a:r>
              <a:rPr lang="en-US" sz="1900" dirty="0">
                <a:latin typeface="Adobe Arabic" pitchFamily="18" charset="-78"/>
                <a:cs typeface="Adobe Arabic" pitchFamily="18" charset="-78"/>
              </a:rPr>
              <a:t>, D.E., </a:t>
            </a:r>
            <a:r>
              <a:rPr lang="en-US" sz="1900" dirty="0" err="1">
                <a:latin typeface="Adobe Arabic" pitchFamily="18" charset="-78"/>
                <a:cs typeface="Adobe Arabic" pitchFamily="18" charset="-78"/>
              </a:rPr>
              <a:t>Lawniczak</a:t>
            </a:r>
            <a:r>
              <a:rPr lang="en-US" sz="1900" dirty="0">
                <a:latin typeface="Adobe Arabic" pitchFamily="18" charset="-78"/>
                <a:cs typeface="Adobe Arabic" pitchFamily="18" charset="-78"/>
              </a:rPr>
              <a:t>, M.K.N., Park, D.J., Redmond, S.N., </a:t>
            </a:r>
            <a:r>
              <a:rPr lang="en-US" sz="1900" dirty="0" err="1">
                <a:latin typeface="Adobe Arabic" pitchFamily="18" charset="-78"/>
                <a:cs typeface="Adobe Arabic" pitchFamily="18" charset="-78"/>
              </a:rPr>
              <a:t>Coulibaly</a:t>
            </a:r>
            <a:r>
              <a:rPr lang="en-US" sz="1900" dirty="0">
                <a:latin typeface="Adobe Arabic" pitchFamily="18" charset="-78"/>
                <a:cs typeface="Adobe Arabic" pitchFamily="18" charset="-78"/>
              </a:rPr>
              <a:t>, M.B., </a:t>
            </a:r>
            <a:r>
              <a:rPr lang="en-US" sz="1900" dirty="0" err="1">
                <a:latin typeface="Adobe Arabic" pitchFamily="18" charset="-78"/>
                <a:cs typeface="Adobe Arabic" pitchFamily="18" charset="-78"/>
              </a:rPr>
              <a:t>Traore</a:t>
            </a:r>
            <a:r>
              <a:rPr lang="en-US" sz="1900" dirty="0">
                <a:latin typeface="Adobe Arabic" pitchFamily="18" charset="-78"/>
                <a:cs typeface="Adobe Arabic" pitchFamily="18" charset="-78"/>
              </a:rPr>
              <a:t>, S.F., </a:t>
            </a:r>
            <a:r>
              <a:rPr lang="en-US" sz="1900" dirty="0" err="1">
                <a:latin typeface="Adobe Arabic" pitchFamily="18" charset="-78"/>
                <a:cs typeface="Adobe Arabic" pitchFamily="18" charset="-78"/>
              </a:rPr>
              <a:t>Sagnon</a:t>
            </a:r>
            <a:r>
              <a:rPr lang="en-US" sz="1900" dirty="0">
                <a:latin typeface="Adobe Arabic" pitchFamily="18" charset="-78"/>
                <a:cs typeface="Adobe Arabic" pitchFamily="18" charset="-78"/>
              </a:rPr>
              <a:t>, N., </a:t>
            </a:r>
            <a:r>
              <a:rPr lang="en-US" sz="1900" dirty="0" err="1">
                <a:latin typeface="Adobe Arabic" pitchFamily="18" charset="-78"/>
                <a:cs typeface="Adobe Arabic" pitchFamily="18" charset="-78"/>
              </a:rPr>
              <a:t>Costantini</a:t>
            </a:r>
            <a:r>
              <a:rPr lang="en-US" sz="1900" dirty="0">
                <a:latin typeface="Adobe Arabic" pitchFamily="18" charset="-78"/>
                <a:cs typeface="Adobe Arabic" pitchFamily="18" charset="-78"/>
              </a:rPr>
              <a:t>, C., Johnson, C</a:t>
            </a:r>
            <a:r>
              <a:rPr lang="en-US" sz="1900" dirty="0" smtClean="0">
                <a:latin typeface="Adobe Arabic" pitchFamily="18" charset="-78"/>
                <a:cs typeface="Adobe Arabic" pitchFamily="18" charset="-78"/>
              </a:rPr>
              <a:t>. et al. (</a:t>
            </a:r>
            <a:r>
              <a:rPr lang="en-US" sz="1900" dirty="0">
                <a:latin typeface="Adobe Arabic" pitchFamily="18" charset="-78"/>
                <a:cs typeface="Adobe Arabic" pitchFamily="18" charset="-78"/>
              </a:rPr>
              <a:t>2010). SNP genotyping defines complex gene-flow boundaries among African malaria vector mosquitoes. </a:t>
            </a:r>
            <a:r>
              <a:rPr lang="en-US" sz="1900" i="1" dirty="0">
                <a:latin typeface="Adobe Arabic" pitchFamily="18" charset="-78"/>
                <a:cs typeface="Adobe Arabic" pitchFamily="18" charset="-78"/>
              </a:rPr>
              <a:t>Science</a:t>
            </a:r>
            <a:r>
              <a:rPr lang="en-US" sz="1900" dirty="0">
                <a:latin typeface="Adobe Arabic" pitchFamily="18" charset="-78"/>
                <a:cs typeface="Adobe Arabic" pitchFamily="18" charset="-78"/>
              </a:rPr>
              <a:t>, 330: 514–517.</a:t>
            </a:r>
          </a:p>
          <a:p>
            <a:pPr algn="just"/>
            <a:r>
              <a:rPr lang="en-US" sz="1900" dirty="0" err="1">
                <a:latin typeface="Adobe Arabic" pitchFamily="18" charset="-78"/>
                <a:cs typeface="Adobe Arabic" pitchFamily="18" charset="-78"/>
              </a:rPr>
              <a:t>Simola</a:t>
            </a:r>
            <a:r>
              <a:rPr lang="en-US" sz="1900" dirty="0">
                <a:latin typeface="Adobe Arabic" pitchFamily="18" charset="-78"/>
                <a:cs typeface="Adobe Arabic" pitchFamily="18" charset="-78"/>
              </a:rPr>
              <a:t>, D.F., Wissler, L., Donahue, G., Waterhouse, R.M., </a:t>
            </a:r>
            <a:r>
              <a:rPr lang="en-US" sz="1900" dirty="0" err="1">
                <a:latin typeface="Adobe Arabic" pitchFamily="18" charset="-78"/>
                <a:cs typeface="Adobe Arabic" pitchFamily="18" charset="-78"/>
              </a:rPr>
              <a:t>Helmkampf</a:t>
            </a:r>
            <a:r>
              <a:rPr lang="en-US" sz="1900" dirty="0">
                <a:latin typeface="Adobe Arabic" pitchFamily="18" charset="-78"/>
                <a:cs typeface="Adobe Arabic" pitchFamily="18" charset="-78"/>
              </a:rPr>
              <a:t>, M., Roux, J., </a:t>
            </a:r>
            <a:r>
              <a:rPr lang="en-US" sz="1900" dirty="0" err="1">
                <a:latin typeface="Adobe Arabic" pitchFamily="18" charset="-78"/>
                <a:cs typeface="Adobe Arabic" pitchFamily="18" charset="-78"/>
              </a:rPr>
              <a:t>Nygaard</a:t>
            </a:r>
            <a:r>
              <a:rPr lang="en-US" sz="1900" dirty="0">
                <a:latin typeface="Adobe Arabic" pitchFamily="18" charset="-78"/>
                <a:cs typeface="Adobe Arabic" pitchFamily="18" charset="-78"/>
              </a:rPr>
              <a:t>, S., </a:t>
            </a:r>
            <a:r>
              <a:rPr lang="en-US" sz="1900" dirty="0" err="1">
                <a:latin typeface="Adobe Arabic" pitchFamily="18" charset="-78"/>
                <a:cs typeface="Adobe Arabic" pitchFamily="18" charset="-78"/>
              </a:rPr>
              <a:t>Glastad</a:t>
            </a:r>
            <a:r>
              <a:rPr lang="en-US" sz="1900" dirty="0">
                <a:latin typeface="Adobe Arabic" pitchFamily="18" charset="-78"/>
                <a:cs typeface="Adobe Arabic" pitchFamily="18" charset="-78"/>
              </a:rPr>
              <a:t>, K.M., Hagen, D.E., </a:t>
            </a:r>
            <a:r>
              <a:rPr lang="en-US" sz="1900" dirty="0" err="1">
                <a:latin typeface="Adobe Arabic" pitchFamily="18" charset="-78"/>
                <a:cs typeface="Adobe Arabic" pitchFamily="18" charset="-78"/>
              </a:rPr>
              <a:t>Viljakainen</a:t>
            </a:r>
            <a:r>
              <a:rPr lang="en-US" sz="1900" dirty="0">
                <a:latin typeface="Adobe Arabic" pitchFamily="18" charset="-78"/>
                <a:cs typeface="Adobe Arabic" pitchFamily="18" charset="-78"/>
              </a:rPr>
              <a:t>, L. </a:t>
            </a:r>
            <a:r>
              <a:rPr lang="en-US" sz="1900" i="1" dirty="0">
                <a:latin typeface="Adobe Arabic" pitchFamily="18" charset="-78"/>
                <a:cs typeface="Adobe Arabic" pitchFamily="18" charset="-78"/>
              </a:rPr>
              <a:t>et al. </a:t>
            </a:r>
            <a:r>
              <a:rPr lang="en-US" sz="1900" dirty="0">
                <a:latin typeface="Adobe Arabic" pitchFamily="18" charset="-78"/>
                <a:cs typeface="Adobe Arabic" pitchFamily="18" charset="-78"/>
              </a:rPr>
              <a:t>(2013). Social insect genomes exhibit dramatic evolution in gene composition and regulation while preserving regulatory features linked to sociality. </a:t>
            </a:r>
            <a:r>
              <a:rPr lang="en-US" sz="1900" i="1" dirty="0">
                <a:latin typeface="Adobe Arabic" pitchFamily="18" charset="-78"/>
                <a:cs typeface="Adobe Arabic" pitchFamily="18" charset="-78"/>
              </a:rPr>
              <a:t>Genome Research</a:t>
            </a:r>
            <a:r>
              <a:rPr lang="en-US" sz="1900" dirty="0">
                <a:latin typeface="Adobe Arabic" pitchFamily="18" charset="-78"/>
                <a:cs typeface="Adobe Arabic" pitchFamily="18" charset="-78"/>
              </a:rPr>
              <a:t>, 23, 1235–1247.</a:t>
            </a:r>
          </a:p>
          <a:p>
            <a:pPr algn="just"/>
            <a:endParaRPr lang="en-US" sz="1800" dirty="0"/>
          </a:p>
          <a:p>
            <a:pPr algn="just"/>
            <a:endParaRPr lang="en-US" sz="1800" dirty="0">
              <a:latin typeface="Adobe Arabic" pitchFamily="18" charset="-78"/>
              <a:cs typeface="Adobe Arabic" pitchFamily="18" charset="-78"/>
            </a:endParaRPr>
          </a:p>
          <a:p>
            <a:pPr algn="just"/>
            <a:endParaRPr lang="en-US" sz="1800" dirty="0">
              <a:latin typeface="Adobe Arabic" pitchFamily="18" charset="-78"/>
              <a:cs typeface="Adobe Arabic" pitchFamily="18" charset="-78"/>
            </a:endParaRPr>
          </a:p>
        </p:txBody>
      </p:sp>
      <p:pic>
        <p:nvPicPr>
          <p:cNvPr id="4" name="Picture 2" descr="C:\Users\giwa\Desktop\MS Words\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Image result for saltator ant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6275" r="14856"/>
          <a:stretch/>
        </p:blipFill>
        <p:spPr bwMode="auto">
          <a:xfrm flipH="1">
            <a:off x="8153399" y="0"/>
            <a:ext cx="997527" cy="575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33965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20032" t="8552" r="32692" b="14481"/>
          <a:stretch/>
        </p:blipFill>
        <p:spPr bwMode="auto">
          <a:xfrm>
            <a:off x="0" y="0"/>
            <a:ext cx="9144000" cy="6858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572736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latin typeface="Adobe Arabic" pitchFamily="18" charset="-78"/>
                <a:cs typeface="Adobe Arabic" pitchFamily="18" charset="-78"/>
              </a:rPr>
              <a:t>INTRODUCTION</a:t>
            </a:r>
            <a:endParaRPr lang="en-US" dirty="0">
              <a:latin typeface="Adobe Arabic" pitchFamily="18" charset="-78"/>
              <a:cs typeface="Adobe Arabic" pitchFamily="18" charset="-78"/>
            </a:endParaRPr>
          </a:p>
        </p:txBody>
      </p:sp>
      <p:sp>
        <p:nvSpPr>
          <p:cNvPr id="3" name="Content Placeholder 2"/>
          <p:cNvSpPr>
            <a:spLocks noGrp="1"/>
          </p:cNvSpPr>
          <p:nvPr>
            <p:ph idx="1"/>
          </p:nvPr>
        </p:nvSpPr>
        <p:spPr>
          <a:xfrm>
            <a:off x="228600" y="914400"/>
            <a:ext cx="8686800" cy="5562600"/>
          </a:xfrm>
        </p:spPr>
        <p:txBody>
          <a:bodyPr>
            <a:normAutofit lnSpcReduction="10000"/>
          </a:bodyPr>
          <a:lstStyle/>
          <a:p>
            <a:pPr algn="just"/>
            <a:r>
              <a:rPr lang="en-US" dirty="0" smtClean="0">
                <a:latin typeface="Adobe Arabic" pitchFamily="18" charset="-78"/>
                <a:cs typeface="Adobe Arabic" pitchFamily="18" charset="-78"/>
              </a:rPr>
              <a:t>Insects </a:t>
            </a:r>
            <a:r>
              <a:rPr lang="en-US" dirty="0">
                <a:latin typeface="Adobe Arabic" pitchFamily="18" charset="-78"/>
                <a:cs typeface="Adobe Arabic" pitchFamily="18" charset="-78"/>
              </a:rPr>
              <a:t>constitute a remarkably diverse and largest animal group in the world, as 75% of all species are insects (</a:t>
            </a:r>
            <a:r>
              <a:rPr lang="en-US" dirty="0" err="1">
                <a:latin typeface="Adobe Arabic" pitchFamily="18" charset="-78"/>
                <a:cs typeface="Adobe Arabic" pitchFamily="18" charset="-78"/>
              </a:rPr>
              <a:t>Grimmelikhuijzen</a:t>
            </a:r>
            <a:r>
              <a:rPr lang="en-US" dirty="0">
                <a:latin typeface="Adobe Arabic" pitchFamily="18" charset="-78"/>
                <a:cs typeface="Adobe Arabic" pitchFamily="18" charset="-78"/>
              </a:rPr>
              <a:t> </a:t>
            </a:r>
            <a:r>
              <a:rPr lang="en-US" i="1" dirty="0">
                <a:latin typeface="Adobe Arabic" pitchFamily="18" charset="-78"/>
                <a:cs typeface="Adobe Arabic" pitchFamily="18" charset="-78"/>
              </a:rPr>
              <a:t>et al</a:t>
            </a:r>
            <a:r>
              <a:rPr lang="en-US" dirty="0">
                <a:latin typeface="Adobe Arabic" pitchFamily="18" charset="-78"/>
                <a:cs typeface="Adobe Arabic" pitchFamily="18" charset="-78"/>
              </a:rPr>
              <a:t>., 2007). </a:t>
            </a:r>
            <a:endParaRPr lang="en-US" dirty="0" smtClean="0">
              <a:latin typeface="Adobe Arabic" pitchFamily="18" charset="-78"/>
              <a:cs typeface="Adobe Arabic" pitchFamily="18" charset="-78"/>
            </a:endParaRPr>
          </a:p>
          <a:p>
            <a:pPr algn="just"/>
            <a:endParaRPr lang="en-US" dirty="0" smtClean="0">
              <a:latin typeface="Adobe Arabic" pitchFamily="18" charset="-78"/>
              <a:ea typeface="Calibri"/>
              <a:cs typeface="Adobe Arabic" pitchFamily="18" charset="-78"/>
            </a:endParaRPr>
          </a:p>
          <a:p>
            <a:pPr algn="just"/>
            <a:r>
              <a:rPr lang="en-US" dirty="0" smtClean="0">
                <a:latin typeface="Adobe Arabic" pitchFamily="18" charset="-78"/>
                <a:ea typeface="Calibri"/>
                <a:cs typeface="Adobe Arabic" pitchFamily="18" charset="-78"/>
              </a:rPr>
              <a:t>They </a:t>
            </a:r>
            <a:r>
              <a:rPr lang="en-US" dirty="0">
                <a:latin typeface="Adobe Arabic" pitchFamily="18" charset="-78"/>
                <a:ea typeface="Calibri"/>
                <a:cs typeface="Adobe Arabic" pitchFamily="18" charset="-78"/>
              </a:rPr>
              <a:t>are pollinating agents, pests, vectors as well as important ecological, evolutionary, </a:t>
            </a:r>
            <a:r>
              <a:rPr lang="en-US" dirty="0" smtClean="0">
                <a:latin typeface="Adobe Arabic" pitchFamily="18" charset="-78"/>
                <a:ea typeface="Calibri"/>
                <a:cs typeface="Adobe Arabic" pitchFamily="18" charset="-78"/>
              </a:rPr>
              <a:t> developmental </a:t>
            </a:r>
            <a:r>
              <a:rPr lang="en-US" dirty="0">
                <a:latin typeface="Adobe Arabic" pitchFamily="18" charset="-78"/>
                <a:ea typeface="Calibri"/>
                <a:cs typeface="Adobe Arabic" pitchFamily="18" charset="-78"/>
              </a:rPr>
              <a:t>and medical </a:t>
            </a:r>
            <a:r>
              <a:rPr lang="en-US" dirty="0" smtClean="0">
                <a:latin typeface="Adobe Arabic" pitchFamily="18" charset="-78"/>
                <a:ea typeface="Calibri"/>
                <a:cs typeface="Adobe Arabic" pitchFamily="18" charset="-78"/>
              </a:rPr>
              <a:t>models</a:t>
            </a:r>
            <a:r>
              <a:rPr lang="en-US" dirty="0">
                <a:latin typeface="Adobe Arabic" pitchFamily="18" charset="-78"/>
                <a:ea typeface="Calibri"/>
                <a:cs typeface="Adobe Arabic" pitchFamily="18" charset="-78"/>
              </a:rPr>
              <a:t> </a:t>
            </a:r>
            <a:r>
              <a:rPr lang="en-US" dirty="0" smtClean="0">
                <a:latin typeface="Adobe Arabic" pitchFamily="18" charset="-78"/>
                <a:cs typeface="Adobe Arabic" pitchFamily="18" charset="-78"/>
              </a:rPr>
              <a:t>(</a:t>
            </a:r>
            <a:r>
              <a:rPr lang="en-US" dirty="0" err="1" smtClean="0">
                <a:latin typeface="Adobe Arabic" pitchFamily="18" charset="-78"/>
                <a:cs typeface="Adobe Arabic" pitchFamily="18" charset="-78"/>
              </a:rPr>
              <a:t>Losey</a:t>
            </a:r>
            <a:r>
              <a:rPr lang="en-US" dirty="0" smtClean="0">
                <a:latin typeface="Adobe Arabic" pitchFamily="18" charset="-78"/>
                <a:cs typeface="Adobe Arabic" pitchFamily="18" charset="-78"/>
              </a:rPr>
              <a:t> </a:t>
            </a:r>
            <a:r>
              <a:rPr lang="en-US" dirty="0">
                <a:latin typeface="Adobe Arabic" pitchFamily="18" charset="-78"/>
                <a:cs typeface="Adobe Arabic" pitchFamily="18" charset="-78"/>
              </a:rPr>
              <a:t>&amp; Vaughan, </a:t>
            </a:r>
            <a:r>
              <a:rPr lang="en-US" dirty="0" smtClean="0">
                <a:latin typeface="Adobe Arabic" pitchFamily="18" charset="-78"/>
                <a:cs typeface="Adobe Arabic" pitchFamily="18" charset="-78"/>
              </a:rPr>
              <a:t>2006</a:t>
            </a:r>
            <a:r>
              <a:rPr lang="en-US" dirty="0">
                <a:latin typeface="Adobe Arabic" pitchFamily="18" charset="-78"/>
                <a:cs typeface="Adobe Arabic" pitchFamily="18" charset="-78"/>
              </a:rPr>
              <a:t>;</a:t>
            </a:r>
            <a:r>
              <a:rPr lang="en-US" dirty="0" smtClean="0">
                <a:latin typeface="Adobe Arabic" pitchFamily="18" charset="-78"/>
                <a:cs typeface="Adobe Arabic" pitchFamily="18" charset="-78"/>
              </a:rPr>
              <a:t> </a:t>
            </a:r>
            <a:r>
              <a:rPr lang="en-US" dirty="0">
                <a:latin typeface="Adobe Arabic" pitchFamily="18" charset="-78"/>
                <a:cs typeface="Adobe Arabic" pitchFamily="18" charset="-78"/>
              </a:rPr>
              <a:t>Pimentel </a:t>
            </a:r>
            <a:r>
              <a:rPr lang="en-US" i="1" dirty="0">
                <a:latin typeface="Adobe Arabic" pitchFamily="18" charset="-78"/>
                <a:cs typeface="Adobe Arabic" pitchFamily="18" charset="-78"/>
              </a:rPr>
              <a:t>et al</a:t>
            </a:r>
            <a:r>
              <a:rPr lang="en-US" dirty="0">
                <a:latin typeface="Adobe Arabic" pitchFamily="18" charset="-78"/>
                <a:cs typeface="Adobe Arabic" pitchFamily="18" charset="-78"/>
              </a:rPr>
              <a:t>., 2000</a:t>
            </a:r>
            <a:r>
              <a:rPr lang="en-US" dirty="0" smtClean="0">
                <a:latin typeface="Adobe Arabic" pitchFamily="18" charset="-78"/>
                <a:cs typeface="Adobe Arabic" pitchFamily="18" charset="-78"/>
              </a:rPr>
              <a:t>) </a:t>
            </a:r>
          </a:p>
          <a:p>
            <a:pPr algn="just"/>
            <a:endParaRPr lang="en-US" dirty="0" smtClean="0">
              <a:latin typeface="Adobe Arabic" pitchFamily="18" charset="-78"/>
              <a:ea typeface="Calibri"/>
              <a:cs typeface="Adobe Arabic" pitchFamily="18" charset="-78"/>
            </a:endParaRPr>
          </a:p>
          <a:p>
            <a:pPr algn="just"/>
            <a:r>
              <a:rPr lang="en-US" dirty="0" smtClean="0">
                <a:latin typeface="Adobe Arabic" pitchFamily="18" charset="-78"/>
                <a:ea typeface="Calibri"/>
                <a:cs typeface="Adobe Arabic" pitchFamily="18" charset="-78"/>
              </a:rPr>
              <a:t>The </a:t>
            </a:r>
            <a:r>
              <a:rPr lang="en-US" dirty="0">
                <a:latin typeface="Adobe Arabic" pitchFamily="18" charset="-78"/>
                <a:ea typeface="Calibri"/>
                <a:cs typeface="Adobe Arabic" pitchFamily="18" charset="-78"/>
              </a:rPr>
              <a:t>genome is the set of all genetic information of an organism encoded in the deoxyribonucleic acid (DNA) of the nucleus and organelles. </a:t>
            </a:r>
            <a:endParaRPr lang="en-US" dirty="0">
              <a:latin typeface="Adobe Arabic" pitchFamily="18" charset="-78"/>
              <a:cs typeface="Adobe Arabic" pitchFamily="18" charset="-78"/>
            </a:endParaRPr>
          </a:p>
        </p:txBody>
      </p:sp>
      <p:pic>
        <p:nvPicPr>
          <p:cNvPr id="4" name="Picture 2" descr="C:\Users\giwa\Desktop\MS Words\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giwa\Desktop\superflies.jpg"/>
          <p:cNvPicPr>
            <a:picLocks noChangeAspect="1" noChangeArrowheads="1"/>
          </p:cNvPicPr>
          <p:nvPr/>
        </p:nvPicPr>
        <p:blipFill rotWithShape="1">
          <a:blip r:embed="rId3">
            <a:extLst>
              <a:ext uri="{28A0092B-C50C-407E-A947-70E740481C1C}">
                <a14:useLocalDpi xmlns:a14="http://schemas.microsoft.com/office/drawing/2010/main" val="0"/>
              </a:ext>
            </a:extLst>
          </a:blip>
          <a:srcRect l="4566" t="5091" r="67728" b="24364"/>
          <a:stretch/>
        </p:blipFill>
        <p:spPr bwMode="auto">
          <a:xfrm>
            <a:off x="8229600" y="0"/>
            <a:ext cx="914400" cy="1007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50591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latin typeface="Adobe Arabic" pitchFamily="18" charset="-78"/>
                <a:cs typeface="Adobe Arabic" pitchFamily="18" charset="-78"/>
              </a:rPr>
              <a:t>INTRODUCTION</a:t>
            </a:r>
            <a:endParaRPr lang="en-US" dirty="0">
              <a:latin typeface="Adobe Arabic" pitchFamily="18" charset="-78"/>
              <a:cs typeface="Adobe Arabic" pitchFamily="18" charset="-78"/>
            </a:endParaRPr>
          </a:p>
        </p:txBody>
      </p:sp>
      <p:sp>
        <p:nvSpPr>
          <p:cNvPr id="3" name="Content Placeholder 2"/>
          <p:cNvSpPr>
            <a:spLocks noGrp="1"/>
          </p:cNvSpPr>
          <p:nvPr>
            <p:ph idx="1"/>
          </p:nvPr>
        </p:nvSpPr>
        <p:spPr>
          <a:xfrm flipH="1">
            <a:off x="304800" y="1018309"/>
            <a:ext cx="8610598" cy="5486400"/>
          </a:xfrm>
        </p:spPr>
        <p:txBody>
          <a:bodyPr>
            <a:normAutofit fontScale="92500" lnSpcReduction="10000"/>
          </a:bodyPr>
          <a:lstStyle/>
          <a:p>
            <a:pPr algn="just"/>
            <a:r>
              <a:rPr lang="en-US" dirty="0">
                <a:latin typeface="Adobe Arabic" pitchFamily="18" charset="-78"/>
                <a:cs typeface="Adobe Arabic" pitchFamily="18" charset="-78"/>
              </a:rPr>
              <a:t>The i5k initiative aimed to sequence the genomes of 5000 species of insects and other arthropods by 2016 generating vast amounts of data. </a:t>
            </a:r>
            <a:endParaRPr lang="en-US" dirty="0" smtClean="0">
              <a:latin typeface="Adobe Arabic" pitchFamily="18" charset="-78"/>
              <a:cs typeface="Adobe Arabic" pitchFamily="18" charset="-78"/>
            </a:endParaRPr>
          </a:p>
          <a:p>
            <a:pPr algn="just"/>
            <a:endParaRPr lang="en-US" dirty="0" smtClean="0">
              <a:latin typeface="Adobe Arabic" pitchFamily="18" charset="-78"/>
              <a:cs typeface="Adobe Arabic" pitchFamily="18" charset="-78"/>
            </a:endParaRPr>
          </a:p>
          <a:p>
            <a:pPr algn="just"/>
            <a:r>
              <a:rPr lang="en-US" dirty="0">
                <a:latin typeface="Adobe Arabic" pitchFamily="18" charset="-78"/>
                <a:cs typeface="Adobe Arabic" pitchFamily="18" charset="-78"/>
              </a:rPr>
              <a:t>The genomes of insects sequenced to date have already provided important insights into genome architecture &amp; evolution, immune response pathways (Evans </a:t>
            </a:r>
            <a:r>
              <a:rPr lang="en-US" i="1" dirty="0">
                <a:latin typeface="Adobe Arabic" pitchFamily="18" charset="-78"/>
                <a:cs typeface="Adobe Arabic" pitchFamily="18" charset="-78"/>
              </a:rPr>
              <a:t>et al</a:t>
            </a:r>
            <a:r>
              <a:rPr lang="en-US" dirty="0">
                <a:latin typeface="Adobe Arabic" pitchFamily="18" charset="-78"/>
                <a:cs typeface="Adobe Arabic" pitchFamily="18" charset="-78"/>
              </a:rPr>
              <a:t>., 2006), </a:t>
            </a:r>
            <a:r>
              <a:rPr lang="en-US" dirty="0" err="1">
                <a:latin typeface="Adobe Arabic" pitchFamily="18" charset="-78"/>
                <a:cs typeface="Adobe Arabic" pitchFamily="18" charset="-78"/>
              </a:rPr>
              <a:t>eusociality</a:t>
            </a:r>
            <a:r>
              <a:rPr lang="en-US" dirty="0">
                <a:latin typeface="Adobe Arabic" pitchFamily="18" charset="-78"/>
                <a:cs typeface="Adobe Arabic" pitchFamily="18" charset="-78"/>
              </a:rPr>
              <a:t> (</a:t>
            </a:r>
            <a:r>
              <a:rPr lang="en-US" dirty="0" err="1">
                <a:latin typeface="Adobe Arabic" pitchFamily="18" charset="-78"/>
                <a:cs typeface="Adobe Arabic" pitchFamily="18" charset="-78"/>
              </a:rPr>
              <a:t>Simola</a:t>
            </a:r>
            <a:r>
              <a:rPr lang="en-US" dirty="0">
                <a:latin typeface="Adobe Arabic" pitchFamily="18" charset="-78"/>
                <a:cs typeface="Adobe Arabic" pitchFamily="18" charset="-78"/>
              </a:rPr>
              <a:t> </a:t>
            </a:r>
            <a:r>
              <a:rPr lang="en-US" i="1" dirty="0">
                <a:latin typeface="Adobe Arabic" pitchFamily="18" charset="-78"/>
                <a:cs typeface="Adobe Arabic" pitchFamily="18" charset="-78"/>
              </a:rPr>
              <a:t>et al</a:t>
            </a:r>
            <a:r>
              <a:rPr lang="en-US" dirty="0">
                <a:latin typeface="Adobe Arabic" pitchFamily="18" charset="-78"/>
                <a:cs typeface="Adobe Arabic" pitchFamily="18" charset="-78"/>
              </a:rPr>
              <a:t>., 2013) and speciation (</a:t>
            </a:r>
            <a:r>
              <a:rPr lang="en-US" dirty="0" err="1">
                <a:latin typeface="Adobe Arabic" pitchFamily="18" charset="-78"/>
                <a:cs typeface="Adobe Arabic" pitchFamily="18" charset="-78"/>
              </a:rPr>
              <a:t>Lawniczak</a:t>
            </a:r>
            <a:r>
              <a:rPr lang="en-US" dirty="0">
                <a:latin typeface="Adobe Arabic" pitchFamily="18" charset="-78"/>
                <a:cs typeface="Adobe Arabic" pitchFamily="18" charset="-78"/>
              </a:rPr>
              <a:t> </a:t>
            </a:r>
            <a:r>
              <a:rPr lang="en-US" i="1" dirty="0">
                <a:latin typeface="Adobe Arabic" pitchFamily="18" charset="-78"/>
                <a:cs typeface="Adobe Arabic" pitchFamily="18" charset="-78"/>
              </a:rPr>
              <a:t>et al</a:t>
            </a:r>
            <a:r>
              <a:rPr lang="en-US" dirty="0">
                <a:latin typeface="Adobe Arabic" pitchFamily="18" charset="-78"/>
                <a:cs typeface="Adobe Arabic" pitchFamily="18" charset="-78"/>
              </a:rPr>
              <a:t>., 2010; </a:t>
            </a:r>
            <a:r>
              <a:rPr lang="en-US" dirty="0" err="1">
                <a:latin typeface="Adobe Arabic" pitchFamily="18" charset="-78"/>
                <a:cs typeface="Adobe Arabic" pitchFamily="18" charset="-78"/>
              </a:rPr>
              <a:t>Neafsey</a:t>
            </a:r>
            <a:r>
              <a:rPr lang="en-US" dirty="0">
                <a:latin typeface="Adobe Arabic" pitchFamily="18" charset="-78"/>
                <a:cs typeface="Adobe Arabic" pitchFamily="18" charset="-78"/>
              </a:rPr>
              <a:t> </a:t>
            </a:r>
            <a:r>
              <a:rPr lang="en-US" i="1" dirty="0">
                <a:latin typeface="Adobe Arabic" pitchFamily="18" charset="-78"/>
                <a:cs typeface="Adobe Arabic" pitchFamily="18" charset="-78"/>
              </a:rPr>
              <a:t>et al</a:t>
            </a:r>
            <a:r>
              <a:rPr lang="en-US" dirty="0">
                <a:latin typeface="Adobe Arabic" pitchFamily="18" charset="-78"/>
                <a:cs typeface="Adobe Arabic" pitchFamily="18" charset="-78"/>
              </a:rPr>
              <a:t>., 2010</a:t>
            </a:r>
            <a:r>
              <a:rPr lang="en-US" dirty="0" smtClean="0">
                <a:latin typeface="Adobe Arabic" pitchFamily="18" charset="-78"/>
                <a:cs typeface="Adobe Arabic" pitchFamily="18" charset="-78"/>
              </a:rPr>
              <a:t>)</a:t>
            </a:r>
          </a:p>
          <a:p>
            <a:pPr algn="just"/>
            <a:endParaRPr lang="en-US" dirty="0" smtClean="0">
              <a:latin typeface="Adobe Arabic" pitchFamily="18" charset="-78"/>
              <a:cs typeface="Adobe Arabic" pitchFamily="18" charset="-78"/>
            </a:endParaRPr>
          </a:p>
          <a:p>
            <a:pPr algn="just"/>
            <a:r>
              <a:rPr lang="en-US" dirty="0">
                <a:latin typeface="Adobe Arabic" pitchFamily="18" charset="-78"/>
                <a:cs typeface="Adobe Arabic" pitchFamily="18" charset="-78"/>
              </a:rPr>
              <a:t>This deluge of genomic information has led to an absolute requirement for computerized database to store, organize and index the data along with development of specialized tools to view and analyze the data. </a:t>
            </a:r>
          </a:p>
          <a:p>
            <a:pPr algn="just"/>
            <a:endParaRPr lang="en-US" dirty="0">
              <a:latin typeface="Adobe Arabic" pitchFamily="18" charset="-78"/>
              <a:cs typeface="Adobe Arabic" pitchFamily="18" charset="-78"/>
            </a:endParaRPr>
          </a:p>
        </p:txBody>
      </p:sp>
      <p:pic>
        <p:nvPicPr>
          <p:cNvPr id="5" name="Picture 3" descr="C:\Users\giwa\Desktop\superflies.jpg"/>
          <p:cNvPicPr>
            <a:picLocks noChangeAspect="1" noChangeArrowheads="1"/>
          </p:cNvPicPr>
          <p:nvPr/>
        </p:nvPicPr>
        <p:blipFill rotWithShape="1">
          <a:blip r:embed="rId2">
            <a:extLst>
              <a:ext uri="{28A0092B-C50C-407E-A947-70E740481C1C}">
                <a14:useLocalDpi xmlns:a14="http://schemas.microsoft.com/office/drawing/2010/main" val="0"/>
              </a:ext>
            </a:extLst>
          </a:blip>
          <a:srcRect l="65014" r="2873" b="17818"/>
          <a:stretch/>
        </p:blipFill>
        <p:spPr bwMode="auto">
          <a:xfrm>
            <a:off x="8188037" y="0"/>
            <a:ext cx="955963" cy="105905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giwa\Desktop\MS Words\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85800"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5119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9220"/>
            <a:ext cx="8229600" cy="750598"/>
          </a:xfrm>
        </p:spPr>
        <p:txBody>
          <a:bodyPr>
            <a:normAutofit fontScale="90000"/>
          </a:bodyPr>
          <a:lstStyle/>
          <a:p>
            <a:r>
              <a:rPr lang="en-US" dirty="0" smtClean="0">
                <a:latin typeface="Adobe Arabic" pitchFamily="18" charset="-78"/>
                <a:cs typeface="Adobe Arabic" pitchFamily="18" charset="-78"/>
              </a:rPr>
              <a:t>AIM</a:t>
            </a:r>
            <a:endParaRPr lang="en-US" dirty="0">
              <a:latin typeface="Adobe Arabic" pitchFamily="18" charset="-78"/>
              <a:cs typeface="Adobe Arabic" pitchFamily="18" charset="-78"/>
            </a:endParaRPr>
          </a:p>
        </p:txBody>
      </p:sp>
      <p:sp>
        <p:nvSpPr>
          <p:cNvPr id="3" name="Content Placeholder 2"/>
          <p:cNvSpPr>
            <a:spLocks noGrp="1"/>
          </p:cNvSpPr>
          <p:nvPr>
            <p:ph idx="1"/>
          </p:nvPr>
        </p:nvSpPr>
        <p:spPr>
          <a:xfrm>
            <a:off x="76200" y="1371600"/>
            <a:ext cx="8839200" cy="5257800"/>
          </a:xfrm>
        </p:spPr>
        <p:txBody>
          <a:bodyPr/>
          <a:lstStyle/>
          <a:p>
            <a:pPr marL="0" indent="0" algn="just">
              <a:buNone/>
            </a:pPr>
            <a:endParaRPr lang="en-US" sz="3600" dirty="0" smtClean="0">
              <a:latin typeface="Adobe Arabic" pitchFamily="18" charset="-78"/>
              <a:cs typeface="Adobe Arabic" pitchFamily="18" charset="-78"/>
            </a:endParaRPr>
          </a:p>
          <a:p>
            <a:pPr marL="0" indent="0" algn="ctr">
              <a:buNone/>
            </a:pPr>
            <a:r>
              <a:rPr lang="en-US" sz="3600" dirty="0" smtClean="0">
                <a:latin typeface="Adobe Arabic" pitchFamily="18" charset="-78"/>
                <a:cs typeface="Adobe Arabic" pitchFamily="18" charset="-78"/>
              </a:rPr>
              <a:t>This </a:t>
            </a:r>
            <a:r>
              <a:rPr lang="en-US" sz="3600" dirty="0">
                <a:latin typeface="Adobe Arabic" pitchFamily="18" charset="-78"/>
                <a:cs typeface="Adobe Arabic" pitchFamily="18" charset="-78"/>
              </a:rPr>
              <a:t>review attempts to provide comprehensive information on available insect genomic resources contained in databases to researchers for better use </a:t>
            </a:r>
            <a:r>
              <a:rPr lang="en-US" sz="3600" dirty="0" smtClean="0">
                <a:latin typeface="Adobe Arabic" pitchFamily="18" charset="-78"/>
                <a:cs typeface="Adobe Arabic" pitchFamily="18" charset="-78"/>
              </a:rPr>
              <a:t>of </a:t>
            </a:r>
            <a:r>
              <a:rPr lang="en-US" sz="3600" dirty="0">
                <a:latin typeface="Adobe Arabic" pitchFamily="18" charset="-78"/>
                <a:cs typeface="Adobe Arabic" pitchFamily="18" charset="-78"/>
              </a:rPr>
              <a:t>such information </a:t>
            </a:r>
            <a:r>
              <a:rPr lang="en-US" sz="3600" dirty="0" smtClean="0">
                <a:latin typeface="Adobe Arabic" pitchFamily="18" charset="-78"/>
                <a:cs typeface="Adobe Arabic" pitchFamily="18" charset="-78"/>
              </a:rPr>
              <a:t>therein </a:t>
            </a:r>
            <a:r>
              <a:rPr lang="en-US" sz="3600" dirty="0">
                <a:latin typeface="Adobe Arabic" pitchFamily="18" charset="-78"/>
                <a:cs typeface="Adobe Arabic" pitchFamily="18" charset="-78"/>
              </a:rPr>
              <a:t>in enhancing </a:t>
            </a:r>
            <a:r>
              <a:rPr lang="en-US" sz="3600" dirty="0" smtClean="0">
                <a:latin typeface="Adobe Arabic" pitchFamily="18" charset="-78"/>
                <a:cs typeface="Adobe Arabic" pitchFamily="18" charset="-78"/>
              </a:rPr>
              <a:t>entomology research</a:t>
            </a:r>
            <a:r>
              <a:rPr lang="en-US" dirty="0"/>
              <a:t>. </a:t>
            </a:r>
          </a:p>
        </p:txBody>
      </p:sp>
      <p:pic>
        <p:nvPicPr>
          <p:cNvPr id="5" name="Picture 2" descr="C:\Users\giwa\Desktop\MS Words\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giwa\Desktop\bee-with-pollen-241132730_st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96250" y="0"/>
            <a:ext cx="1047750" cy="748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34765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sz="4000" dirty="0" smtClean="0">
                <a:latin typeface="Adobe Arabic" pitchFamily="18" charset="-78"/>
                <a:cs typeface="Adobe Arabic" pitchFamily="18" charset="-78"/>
              </a:rPr>
              <a:t>METHODS</a:t>
            </a:r>
            <a:endParaRPr lang="en-US" sz="4000" dirty="0">
              <a:latin typeface="Adobe Arabic" pitchFamily="18" charset="-78"/>
              <a:cs typeface="Adobe Arabic" pitchFamily="18" charset="-78"/>
            </a:endParaRPr>
          </a:p>
        </p:txBody>
      </p:sp>
      <p:sp>
        <p:nvSpPr>
          <p:cNvPr id="3" name="Content Placeholder 2"/>
          <p:cNvSpPr>
            <a:spLocks noGrp="1"/>
          </p:cNvSpPr>
          <p:nvPr>
            <p:ph idx="1"/>
          </p:nvPr>
        </p:nvSpPr>
        <p:spPr>
          <a:xfrm>
            <a:off x="152400" y="914400"/>
            <a:ext cx="8763000" cy="5715000"/>
          </a:xfrm>
        </p:spPr>
        <p:txBody>
          <a:bodyPr/>
          <a:lstStyle/>
          <a:p>
            <a:endParaRPr lang="en-US" dirty="0"/>
          </a:p>
          <a:p>
            <a:pPr marL="0" indent="0">
              <a:buNone/>
            </a:pPr>
            <a:endParaRPr lang="en-US" dirty="0" smtClean="0"/>
          </a:p>
          <a:p>
            <a:pPr marL="0" indent="0">
              <a:buNone/>
            </a:pPr>
            <a:endParaRPr lang="en-US" dirty="0" smtClean="0"/>
          </a:p>
          <a:p>
            <a:pPr marL="0" indent="0" algn="ctr">
              <a:buNone/>
            </a:pPr>
            <a:r>
              <a:rPr lang="en-US" dirty="0" smtClean="0">
                <a:latin typeface="Adobe Arabic" pitchFamily="18" charset="-78"/>
                <a:cs typeface="Adobe Arabic" pitchFamily="18" charset="-78"/>
              </a:rPr>
              <a:t>The </a:t>
            </a:r>
            <a:r>
              <a:rPr lang="en-US" dirty="0">
                <a:latin typeface="Adobe Arabic" pitchFamily="18" charset="-78"/>
                <a:cs typeface="Adobe Arabic" pitchFamily="18" charset="-78"/>
              </a:rPr>
              <a:t>database issues of the </a:t>
            </a:r>
            <a:r>
              <a:rPr lang="en-US" dirty="0" smtClean="0">
                <a:latin typeface="Adobe Arabic" pitchFamily="18" charset="-78"/>
                <a:cs typeface="Adobe Arabic" pitchFamily="18" charset="-78"/>
              </a:rPr>
              <a:t>Journal, </a:t>
            </a:r>
            <a:r>
              <a:rPr lang="en-US" dirty="0">
                <a:latin typeface="Adobe Arabic" pitchFamily="18" charset="-78"/>
                <a:cs typeface="Adobe Arabic" pitchFamily="18" charset="-78"/>
              </a:rPr>
              <a:t>Nucleic Acids Research and PubMed database was searched for publications of </a:t>
            </a:r>
            <a:r>
              <a:rPr lang="en-US" dirty="0" smtClean="0">
                <a:latin typeface="Adobe Arabic" pitchFamily="18" charset="-78"/>
                <a:cs typeface="Adobe Arabic" pitchFamily="18" charset="-78"/>
              </a:rPr>
              <a:t>genomic databases for insect species </a:t>
            </a:r>
            <a:endParaRPr lang="en-US" dirty="0">
              <a:latin typeface="Adobe Arabic" pitchFamily="18" charset="-78"/>
              <a:cs typeface="Adobe Arabic" pitchFamily="18" charset="-78"/>
            </a:endParaRPr>
          </a:p>
        </p:txBody>
      </p:sp>
      <p:pic>
        <p:nvPicPr>
          <p:cNvPr id="5" name="Picture 2" descr="C:\Users\giwa\Desktop\MS Words\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giwa\Desktop\termite1-1024x67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4800" y="11250"/>
            <a:ext cx="1143000" cy="756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97027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29000" y="533400"/>
            <a:ext cx="2209800" cy="7620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5"/>
          </a:lnRef>
          <a:fillRef idx="1">
            <a:schemeClr val="lt1"/>
          </a:fillRef>
          <a:effectRef idx="0">
            <a:schemeClr val="accent5"/>
          </a:effectRef>
          <a:fontRef idx="minor">
            <a:schemeClr val="dk1"/>
          </a:fontRef>
        </p:style>
        <p:txBody>
          <a:bodyPr rtlCol="0" anchor="ctr"/>
          <a:lstStyle/>
          <a:p>
            <a:pPr algn="ctr"/>
            <a:r>
              <a:rPr lang="en-US" sz="2400" dirty="0" smtClean="0">
                <a:latin typeface="Adobe Arabic" pitchFamily="18" charset="-78"/>
                <a:cs typeface="Adobe Arabic" pitchFamily="18" charset="-78"/>
              </a:rPr>
              <a:t>Database</a:t>
            </a:r>
            <a:endParaRPr lang="en-US" sz="2400" dirty="0">
              <a:latin typeface="Adobe Arabic" pitchFamily="18" charset="-78"/>
              <a:cs typeface="Adobe Arabic" pitchFamily="18" charset="-78"/>
            </a:endParaRPr>
          </a:p>
        </p:txBody>
      </p:sp>
      <p:cxnSp>
        <p:nvCxnSpPr>
          <p:cNvPr id="6" name="Straight Connector 5"/>
          <p:cNvCxnSpPr>
            <a:stCxn id="4" idx="2"/>
          </p:cNvCxnSpPr>
          <p:nvPr/>
        </p:nvCxnSpPr>
        <p:spPr>
          <a:xfrm flipH="1">
            <a:off x="2057400" y="1295400"/>
            <a:ext cx="24765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4" idx="2"/>
          </p:cNvCxnSpPr>
          <p:nvPr/>
        </p:nvCxnSpPr>
        <p:spPr>
          <a:xfrm>
            <a:off x="4533900" y="1295400"/>
            <a:ext cx="2324100" cy="762000"/>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914400" y="2057400"/>
            <a:ext cx="2514600" cy="8382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5"/>
          </a:lnRef>
          <a:fillRef idx="1">
            <a:schemeClr val="lt1"/>
          </a:fillRef>
          <a:effectRef idx="0">
            <a:schemeClr val="accent5"/>
          </a:effectRef>
          <a:fontRef idx="minor">
            <a:schemeClr val="dk1"/>
          </a:fontRef>
        </p:style>
        <p:txBody>
          <a:bodyPr rtlCol="0" anchor="ctr"/>
          <a:lstStyle/>
          <a:p>
            <a:pPr algn="ctr"/>
            <a:r>
              <a:rPr lang="en-US" sz="2400" dirty="0" smtClean="0">
                <a:latin typeface="Adobe Arabic" pitchFamily="18" charset="-78"/>
                <a:cs typeface="Adobe Arabic" pitchFamily="18" charset="-78"/>
              </a:rPr>
              <a:t>General</a:t>
            </a:r>
            <a:endParaRPr lang="en-US" sz="2400" dirty="0">
              <a:solidFill>
                <a:srgbClr val="FF0000"/>
              </a:solidFill>
              <a:latin typeface="Adobe Arabic" pitchFamily="18" charset="-78"/>
              <a:cs typeface="Adobe Arabic" pitchFamily="18" charset="-78"/>
            </a:endParaRPr>
          </a:p>
        </p:txBody>
      </p:sp>
      <p:sp>
        <p:nvSpPr>
          <p:cNvPr id="13" name="Rectangle 12"/>
          <p:cNvSpPr/>
          <p:nvPr/>
        </p:nvSpPr>
        <p:spPr>
          <a:xfrm>
            <a:off x="6019800" y="2078182"/>
            <a:ext cx="2438400" cy="81741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5"/>
          </a:lnRef>
          <a:fillRef idx="1">
            <a:schemeClr val="lt1"/>
          </a:fillRef>
          <a:effectRef idx="0">
            <a:schemeClr val="accent5"/>
          </a:effectRef>
          <a:fontRef idx="minor">
            <a:schemeClr val="dk1"/>
          </a:fontRef>
        </p:style>
        <p:txBody>
          <a:bodyPr rtlCol="0" anchor="ctr"/>
          <a:lstStyle/>
          <a:p>
            <a:pPr algn="ctr"/>
            <a:r>
              <a:rPr lang="en-US" sz="2400" dirty="0" smtClean="0">
                <a:latin typeface="Adobe Arabic" pitchFamily="18" charset="-78"/>
                <a:cs typeface="Adobe Arabic" pitchFamily="18" charset="-78"/>
              </a:rPr>
              <a:t>Organism Specific</a:t>
            </a:r>
            <a:endParaRPr lang="en-US" sz="2400" dirty="0">
              <a:solidFill>
                <a:srgbClr val="FF0000"/>
              </a:solidFill>
              <a:latin typeface="Adobe Arabic" pitchFamily="18" charset="-78"/>
              <a:cs typeface="Adobe Arabic" pitchFamily="18" charset="-78"/>
            </a:endParaRPr>
          </a:p>
        </p:txBody>
      </p:sp>
      <p:cxnSp>
        <p:nvCxnSpPr>
          <p:cNvPr id="19" name="Straight Connector 18"/>
          <p:cNvCxnSpPr>
            <a:stCxn id="9" idx="2"/>
          </p:cNvCxnSpPr>
          <p:nvPr/>
        </p:nvCxnSpPr>
        <p:spPr>
          <a:xfrm>
            <a:off x="2171700" y="2895600"/>
            <a:ext cx="0" cy="1524000"/>
          </a:xfrm>
          <a:prstGeom prst="line">
            <a:avLst/>
          </a:prstGeom>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04800" y="4419600"/>
            <a:ext cx="3733800" cy="14478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5"/>
          </a:lnRef>
          <a:fillRef idx="1">
            <a:schemeClr val="lt1"/>
          </a:fillRef>
          <a:effectRef idx="0">
            <a:schemeClr val="accent5"/>
          </a:effectRef>
          <a:fontRef idx="minor">
            <a:schemeClr val="dk1"/>
          </a:fontRef>
        </p:style>
        <p:txBody>
          <a:bodyPr rtlCol="0" anchor="ctr"/>
          <a:lstStyle/>
          <a:p>
            <a:pPr algn="ctr"/>
            <a:r>
              <a:rPr lang="en-US" sz="2400" dirty="0" err="1" smtClean="0">
                <a:latin typeface="Adobe Arabic" pitchFamily="18" charset="-78"/>
                <a:cs typeface="Adobe Arabic" pitchFamily="18" charset="-78"/>
              </a:rPr>
              <a:t>GenBank</a:t>
            </a:r>
            <a:r>
              <a:rPr lang="en-US" sz="2400" dirty="0" smtClean="0">
                <a:latin typeface="Adobe Arabic" pitchFamily="18" charset="-78"/>
                <a:cs typeface="Adobe Arabic" pitchFamily="18" charset="-78"/>
              </a:rPr>
              <a:t> (</a:t>
            </a:r>
            <a:r>
              <a:rPr lang="en-US" sz="2400" u="sng" dirty="0" smtClean="0">
                <a:latin typeface="Adobe Arabic" pitchFamily="18" charset="-78"/>
                <a:cs typeface="Adobe Arabic" pitchFamily="18" charset="-78"/>
              </a:rPr>
              <a:t>ncbi.nlm.nih.gov/</a:t>
            </a:r>
            <a:r>
              <a:rPr lang="en-US" sz="2400" u="sng" dirty="0" err="1" smtClean="0">
                <a:latin typeface="Adobe Arabic" pitchFamily="18" charset="-78"/>
                <a:cs typeface="Adobe Arabic" pitchFamily="18" charset="-78"/>
              </a:rPr>
              <a:t>genbank</a:t>
            </a:r>
            <a:r>
              <a:rPr lang="en-US" sz="2400" dirty="0" smtClean="0">
                <a:latin typeface="Adobe Arabic" pitchFamily="18" charset="-78"/>
                <a:cs typeface="Adobe Arabic" pitchFamily="18" charset="-78"/>
              </a:rPr>
              <a:t>)</a:t>
            </a:r>
          </a:p>
          <a:p>
            <a:pPr algn="ctr"/>
            <a:r>
              <a:rPr lang="en-US" sz="2400" dirty="0" smtClean="0">
                <a:latin typeface="Adobe Arabic" pitchFamily="18" charset="-78"/>
                <a:cs typeface="Adobe Arabic" pitchFamily="18" charset="-78"/>
              </a:rPr>
              <a:t>ENA (</a:t>
            </a:r>
            <a:r>
              <a:rPr lang="en-US" sz="2400" u="sng" dirty="0" smtClean="0">
                <a:latin typeface="Adobe Arabic" pitchFamily="18" charset="-78"/>
                <a:cs typeface="Adobe Arabic" pitchFamily="18" charset="-78"/>
              </a:rPr>
              <a:t>ebi.ac.uk/</a:t>
            </a:r>
            <a:r>
              <a:rPr lang="en-US" sz="2400" u="sng" dirty="0" err="1" smtClean="0">
                <a:latin typeface="Adobe Arabic" pitchFamily="18" charset="-78"/>
                <a:cs typeface="Adobe Arabic" pitchFamily="18" charset="-78"/>
              </a:rPr>
              <a:t>ena</a:t>
            </a:r>
            <a:r>
              <a:rPr lang="en-US" sz="2400" dirty="0" smtClean="0">
                <a:latin typeface="Adobe Arabic" pitchFamily="18" charset="-78"/>
                <a:cs typeface="Adobe Arabic" pitchFamily="18" charset="-78"/>
              </a:rPr>
              <a:t>)</a:t>
            </a:r>
          </a:p>
          <a:p>
            <a:pPr algn="ctr"/>
            <a:r>
              <a:rPr lang="en-US" sz="2400" dirty="0" smtClean="0">
                <a:latin typeface="Adobe Arabic" pitchFamily="18" charset="-78"/>
                <a:cs typeface="Adobe Arabic" pitchFamily="18" charset="-78"/>
              </a:rPr>
              <a:t>DDBJ (</a:t>
            </a:r>
            <a:r>
              <a:rPr lang="en-US" sz="2400" u="sng" dirty="0" smtClean="0">
                <a:latin typeface="Adobe Arabic" pitchFamily="18" charset="-78"/>
                <a:cs typeface="Adobe Arabic" pitchFamily="18" charset="-78"/>
              </a:rPr>
              <a:t>ddbj.nig.ac.jp</a:t>
            </a:r>
            <a:r>
              <a:rPr lang="en-US" sz="2400" dirty="0" smtClean="0">
                <a:latin typeface="Adobe Arabic" pitchFamily="18" charset="-78"/>
                <a:cs typeface="Adobe Arabic" pitchFamily="18" charset="-78"/>
              </a:rPr>
              <a:t>) </a:t>
            </a:r>
          </a:p>
          <a:p>
            <a:pPr algn="ctr"/>
            <a:r>
              <a:rPr lang="en-US" sz="2400" dirty="0" smtClean="0">
                <a:latin typeface="Adobe Arabic" pitchFamily="18" charset="-78"/>
                <a:cs typeface="Adobe Arabic" pitchFamily="18" charset="-78"/>
              </a:rPr>
              <a:t>UCSC Genome Browser</a:t>
            </a:r>
            <a:endParaRPr lang="en-US" sz="2400" dirty="0">
              <a:latin typeface="Adobe Arabic" pitchFamily="18" charset="-78"/>
              <a:cs typeface="Adobe Arabic" pitchFamily="18" charset="-78"/>
            </a:endParaRPr>
          </a:p>
        </p:txBody>
      </p:sp>
      <p:cxnSp>
        <p:nvCxnSpPr>
          <p:cNvPr id="22" name="Straight Connector 21"/>
          <p:cNvCxnSpPr>
            <a:stCxn id="13" idx="2"/>
          </p:cNvCxnSpPr>
          <p:nvPr/>
        </p:nvCxnSpPr>
        <p:spPr>
          <a:xfrm>
            <a:off x="7239000" y="2895600"/>
            <a:ext cx="0" cy="1524000"/>
          </a:xfrm>
          <a:prstGeom prst="line">
            <a:avLst/>
          </a:prstGeom>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5243946" y="4419600"/>
            <a:ext cx="3657600" cy="14478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5"/>
          </a:lnRef>
          <a:fillRef idx="1">
            <a:schemeClr val="lt1"/>
          </a:fillRef>
          <a:effectRef idx="0">
            <a:schemeClr val="accent5"/>
          </a:effectRef>
          <a:fontRef idx="minor">
            <a:schemeClr val="dk1"/>
          </a:fontRef>
        </p:style>
        <p:txBody>
          <a:bodyPr rtlCol="0" anchor="ctr"/>
          <a:lstStyle/>
          <a:p>
            <a:pPr algn="ctr"/>
            <a:r>
              <a:rPr lang="en-US" sz="2400" dirty="0" err="1" smtClean="0">
                <a:latin typeface="Adobe Arabic" pitchFamily="18" charset="-78"/>
                <a:cs typeface="Adobe Arabic" pitchFamily="18" charset="-78"/>
              </a:rPr>
              <a:t>VectorBase</a:t>
            </a:r>
            <a:r>
              <a:rPr lang="en-US" sz="2400" dirty="0" smtClean="0">
                <a:latin typeface="Adobe Arabic" pitchFamily="18" charset="-78"/>
                <a:cs typeface="Adobe Arabic" pitchFamily="18" charset="-78"/>
              </a:rPr>
              <a:t>, </a:t>
            </a:r>
            <a:r>
              <a:rPr lang="en-US" sz="2400" dirty="0" err="1" smtClean="0">
                <a:latin typeface="Adobe Arabic" pitchFamily="18" charset="-78"/>
                <a:cs typeface="Adobe Arabic" pitchFamily="18" charset="-78"/>
              </a:rPr>
              <a:t>InsectBase</a:t>
            </a:r>
            <a:r>
              <a:rPr lang="en-US" sz="2400" dirty="0" smtClean="0">
                <a:latin typeface="Adobe Arabic" pitchFamily="18" charset="-78"/>
                <a:cs typeface="Adobe Arabic" pitchFamily="18" charset="-78"/>
              </a:rPr>
              <a:t>, </a:t>
            </a:r>
            <a:r>
              <a:rPr lang="en-US" sz="2400" dirty="0" err="1" smtClean="0">
                <a:latin typeface="Adobe Arabic" pitchFamily="18" charset="-78"/>
                <a:cs typeface="Adobe Arabic" pitchFamily="18" charset="-78"/>
              </a:rPr>
              <a:t>SuperFly</a:t>
            </a:r>
            <a:r>
              <a:rPr lang="en-US" sz="2400" dirty="0" smtClean="0">
                <a:latin typeface="Adobe Arabic" pitchFamily="18" charset="-78"/>
                <a:cs typeface="Adobe Arabic" pitchFamily="18" charset="-78"/>
              </a:rPr>
              <a:t>, </a:t>
            </a:r>
            <a:r>
              <a:rPr lang="en-US" sz="2400" dirty="0" err="1" smtClean="0">
                <a:latin typeface="Adobe Arabic" pitchFamily="18" charset="-78"/>
                <a:cs typeface="Adobe Arabic" pitchFamily="18" charset="-78"/>
              </a:rPr>
              <a:t>MonarchBase</a:t>
            </a:r>
            <a:r>
              <a:rPr lang="en-US" sz="2400" dirty="0" smtClean="0">
                <a:latin typeface="Adobe Arabic" pitchFamily="18" charset="-78"/>
                <a:cs typeface="Adobe Arabic" pitchFamily="18" charset="-78"/>
              </a:rPr>
              <a:t>, </a:t>
            </a:r>
            <a:r>
              <a:rPr lang="en-US" sz="2400" dirty="0" err="1" smtClean="0">
                <a:latin typeface="Adobe Arabic" pitchFamily="18" charset="-78"/>
                <a:cs typeface="Adobe Arabic" pitchFamily="18" charset="-78"/>
              </a:rPr>
              <a:t>FlyBase</a:t>
            </a:r>
            <a:r>
              <a:rPr lang="en-US" sz="2400" dirty="0" smtClean="0">
                <a:latin typeface="Adobe Arabic" pitchFamily="18" charset="-78"/>
                <a:cs typeface="Adobe Arabic" pitchFamily="18" charset="-78"/>
              </a:rPr>
              <a:t>, </a:t>
            </a:r>
            <a:r>
              <a:rPr lang="en-US" sz="2400" dirty="0" err="1" smtClean="0">
                <a:latin typeface="Adobe Arabic" pitchFamily="18" charset="-78"/>
                <a:cs typeface="Adobe Arabic" pitchFamily="18" charset="-78"/>
              </a:rPr>
              <a:t>iBeetleBase</a:t>
            </a:r>
            <a:r>
              <a:rPr lang="en-US" sz="2400" dirty="0" smtClean="0">
                <a:latin typeface="Adobe Arabic" pitchFamily="18" charset="-78"/>
                <a:cs typeface="Adobe Arabic" pitchFamily="18" charset="-78"/>
              </a:rPr>
              <a:t>, </a:t>
            </a:r>
            <a:r>
              <a:rPr lang="en-US" sz="2400" dirty="0" err="1" smtClean="0">
                <a:latin typeface="Adobe Arabic" pitchFamily="18" charset="-78"/>
                <a:cs typeface="Adobe Arabic" pitchFamily="18" charset="-78"/>
              </a:rPr>
              <a:t>MitoDrome</a:t>
            </a:r>
            <a:r>
              <a:rPr lang="en-US" sz="2400" dirty="0" smtClean="0">
                <a:latin typeface="Adobe Arabic" pitchFamily="18" charset="-78"/>
                <a:cs typeface="Adobe Arabic" pitchFamily="18" charset="-78"/>
              </a:rPr>
              <a:t>, HGD, </a:t>
            </a:r>
            <a:r>
              <a:rPr lang="en-US" sz="2400" dirty="0" err="1" smtClean="0">
                <a:latin typeface="Adobe Arabic" pitchFamily="18" charset="-78"/>
                <a:cs typeface="Adobe Arabic" pitchFamily="18" charset="-78"/>
              </a:rPr>
              <a:t>InSatDb</a:t>
            </a:r>
            <a:r>
              <a:rPr lang="en-US" sz="2400" dirty="0" smtClean="0">
                <a:latin typeface="Adobe Arabic" pitchFamily="18" charset="-78"/>
                <a:cs typeface="Adobe Arabic" pitchFamily="18" charset="-78"/>
              </a:rPr>
              <a:t> </a:t>
            </a:r>
            <a:r>
              <a:rPr lang="en-US" sz="2400" dirty="0" err="1" smtClean="0">
                <a:latin typeface="Adobe Arabic" pitchFamily="18" charset="-78"/>
                <a:cs typeface="Adobe Arabic" pitchFamily="18" charset="-78"/>
              </a:rPr>
              <a:t>etc</a:t>
            </a:r>
            <a:endParaRPr lang="en-US" sz="2400" dirty="0">
              <a:latin typeface="Adobe Arabic" pitchFamily="18" charset="-78"/>
              <a:cs typeface="Adobe Arabic" pitchFamily="18" charset="-78"/>
            </a:endParaRPr>
          </a:p>
        </p:txBody>
      </p:sp>
      <p:sp>
        <p:nvSpPr>
          <p:cNvPr id="26" name="TextBox 25"/>
          <p:cNvSpPr txBox="1"/>
          <p:nvPr/>
        </p:nvSpPr>
        <p:spPr>
          <a:xfrm>
            <a:off x="3657600" y="0"/>
            <a:ext cx="1752600" cy="523220"/>
          </a:xfrm>
          <a:prstGeom prst="rect">
            <a:avLst/>
          </a:prstGeom>
          <a:noFill/>
        </p:spPr>
        <p:txBody>
          <a:bodyPr wrap="square" rtlCol="0">
            <a:spAutoFit/>
          </a:bodyPr>
          <a:lstStyle/>
          <a:p>
            <a:pPr algn="ctr"/>
            <a:r>
              <a:rPr lang="en-US" sz="2800" b="1" dirty="0" smtClean="0">
                <a:latin typeface="Adobe Arabic" pitchFamily="18" charset="-78"/>
                <a:cs typeface="Adobe Arabic" pitchFamily="18" charset="-78"/>
              </a:rPr>
              <a:t>RESULTS</a:t>
            </a:r>
            <a:endParaRPr lang="en-US" sz="2800" b="1" dirty="0">
              <a:latin typeface="Adobe Arabic" pitchFamily="18" charset="-78"/>
              <a:cs typeface="Adobe Arabic" pitchFamily="18" charset="-78"/>
            </a:endParaRPr>
          </a:p>
        </p:txBody>
      </p:sp>
      <p:pic>
        <p:nvPicPr>
          <p:cNvPr id="27" name="Picture 2" descr="C:\Users\giwa\Desktop\MS Words\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giwa\Desktop\bee_chart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1515" t="41150" r="30758" b="28507"/>
          <a:stretch/>
        </p:blipFill>
        <p:spPr bwMode="auto">
          <a:xfrm flipH="1">
            <a:off x="7782791" y="0"/>
            <a:ext cx="1350818" cy="716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40111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00200"/>
            <a:ext cx="8763000" cy="5059363"/>
          </a:xfrm>
        </p:spPr>
        <p:txBody>
          <a:bodyPr>
            <a:normAutofit/>
          </a:bodyPr>
          <a:lstStyle/>
          <a:p>
            <a:r>
              <a:rPr lang="en-US" sz="2800" dirty="0" smtClean="0">
                <a:latin typeface="Adobe Arabic" pitchFamily="18" charset="-78"/>
                <a:cs typeface="Adobe Arabic" pitchFamily="18" charset="-78"/>
                <a:hlinkClick r:id="rId2"/>
              </a:rPr>
              <a:t>https://vectorbase.org</a:t>
            </a:r>
            <a:endParaRPr lang="en-US" sz="2800" dirty="0" smtClean="0">
              <a:latin typeface="Adobe Arabic" pitchFamily="18" charset="-78"/>
              <a:cs typeface="Adobe Arabic" pitchFamily="18" charset="-78"/>
            </a:endParaRPr>
          </a:p>
          <a:p>
            <a:r>
              <a:rPr lang="en-US" sz="2800" dirty="0" smtClean="0">
                <a:latin typeface="Adobe Arabic" pitchFamily="18" charset="-78"/>
                <a:cs typeface="Adobe Arabic" pitchFamily="18" charset="-78"/>
              </a:rPr>
              <a:t>Data types</a:t>
            </a:r>
            <a:endParaRPr lang="en-US" sz="2800" dirty="0">
              <a:latin typeface="Adobe Arabic" pitchFamily="18" charset="-78"/>
              <a:cs typeface="Adobe Arabic" pitchFamily="18" charset="-78"/>
            </a:endParaRPr>
          </a:p>
          <a:p>
            <a:endParaRPr lang="en-US" sz="2800" dirty="0" smtClean="0">
              <a:latin typeface="Adobe Arabic" pitchFamily="18" charset="-78"/>
              <a:cs typeface="Adobe Arabic" pitchFamily="18" charset="-78"/>
            </a:endParaRPr>
          </a:p>
          <a:p>
            <a:endParaRPr lang="en-US" sz="2800" dirty="0">
              <a:latin typeface="Adobe Arabic" pitchFamily="18" charset="-78"/>
              <a:cs typeface="Adobe Arabic" pitchFamily="18" charset="-78"/>
            </a:endParaRPr>
          </a:p>
          <a:p>
            <a:endParaRPr lang="en-US" sz="2800" dirty="0" smtClean="0">
              <a:latin typeface="Adobe Arabic" pitchFamily="18" charset="-78"/>
              <a:cs typeface="Adobe Arabic" pitchFamily="18" charset="-78"/>
            </a:endParaRPr>
          </a:p>
          <a:p>
            <a:r>
              <a:rPr lang="en-US" sz="2800" dirty="0" smtClean="0">
                <a:latin typeface="Adobe Arabic" pitchFamily="18" charset="-78"/>
                <a:cs typeface="Adobe Arabic" pitchFamily="18" charset="-78"/>
              </a:rPr>
              <a:t>Tools: </a:t>
            </a:r>
            <a:r>
              <a:rPr lang="en-US" sz="2800" dirty="0" err="1" smtClean="0">
                <a:latin typeface="Adobe Arabic" pitchFamily="18" charset="-78"/>
                <a:cs typeface="Adobe Arabic" pitchFamily="18" charset="-78"/>
              </a:rPr>
              <a:t>Biomart</a:t>
            </a:r>
            <a:r>
              <a:rPr lang="en-US" sz="2800" dirty="0" smtClean="0">
                <a:latin typeface="Adobe Arabic" pitchFamily="18" charset="-78"/>
                <a:cs typeface="Adobe Arabic" pitchFamily="18" charset="-78"/>
              </a:rPr>
              <a:t>, Galaxy, BLAST, </a:t>
            </a:r>
            <a:r>
              <a:rPr lang="en-US" sz="2800" dirty="0" err="1" smtClean="0">
                <a:latin typeface="Adobe Arabic" pitchFamily="18" charset="-78"/>
                <a:cs typeface="Adobe Arabic" pitchFamily="18" charset="-78"/>
              </a:rPr>
              <a:t>PopBio</a:t>
            </a:r>
            <a:r>
              <a:rPr lang="en-US" sz="2800" dirty="0" smtClean="0">
                <a:latin typeface="Adobe Arabic" pitchFamily="18" charset="-78"/>
                <a:cs typeface="Adobe Arabic" pitchFamily="18" charset="-78"/>
              </a:rPr>
              <a:t>, Web Apollo, Genome Browser, Expression Browser &amp; Map </a:t>
            </a:r>
            <a:r>
              <a:rPr lang="en-US" sz="2800" dirty="0" err="1" smtClean="0">
                <a:latin typeface="Adobe Arabic" pitchFamily="18" charset="-78"/>
                <a:cs typeface="Adobe Arabic" pitchFamily="18" charset="-78"/>
              </a:rPr>
              <a:t>etc</a:t>
            </a:r>
            <a:r>
              <a:rPr lang="en-US" sz="2800" dirty="0" smtClean="0">
                <a:latin typeface="Adobe Arabic" pitchFamily="18" charset="-78"/>
                <a:cs typeface="Adobe Arabic" pitchFamily="18" charset="-78"/>
              </a:rPr>
              <a:t> </a:t>
            </a:r>
          </a:p>
          <a:p>
            <a:r>
              <a:rPr lang="en-US" sz="2800" dirty="0" smtClean="0">
                <a:latin typeface="Adobe Arabic" pitchFamily="18" charset="-78"/>
                <a:cs typeface="Adobe Arabic" pitchFamily="18" charset="-78"/>
              </a:rPr>
              <a:t>Organisms: </a:t>
            </a:r>
            <a:r>
              <a:rPr lang="en-US" sz="2800" dirty="0" smtClean="0">
                <a:latin typeface="Adobe Arabic" pitchFamily="18" charset="-78"/>
                <a:cs typeface="Adobe Arabic" pitchFamily="18" charset="-78"/>
              </a:rPr>
              <a:t>35 </a:t>
            </a:r>
            <a:r>
              <a:rPr lang="en-US" sz="2800" dirty="0" smtClean="0">
                <a:latin typeface="Adobe Arabic" pitchFamily="18" charset="-78"/>
                <a:cs typeface="Adobe Arabic" pitchFamily="18" charset="-78"/>
              </a:rPr>
              <a:t>(+2 ticks, +</a:t>
            </a:r>
            <a:r>
              <a:rPr lang="en-US" sz="2800" i="1" dirty="0" err="1" smtClean="0">
                <a:latin typeface="Adobe Arabic" pitchFamily="18" charset="-78"/>
                <a:cs typeface="Adobe Arabic" pitchFamily="18" charset="-78"/>
              </a:rPr>
              <a:t>Biomphalaria</a:t>
            </a:r>
            <a:r>
              <a:rPr lang="en-US" sz="2800" dirty="0" smtClean="0">
                <a:latin typeface="Adobe Arabic" pitchFamily="18" charset="-78"/>
                <a:cs typeface="Adobe Arabic" pitchFamily="18" charset="-78"/>
              </a:rPr>
              <a:t> </a:t>
            </a:r>
            <a:r>
              <a:rPr lang="en-US" sz="2800" i="1" dirty="0" err="1" smtClean="0">
                <a:latin typeface="Adobe Arabic" pitchFamily="18" charset="-78"/>
                <a:cs typeface="Adobe Arabic" pitchFamily="18" charset="-78"/>
              </a:rPr>
              <a:t>glabrata</a:t>
            </a:r>
            <a:r>
              <a:rPr lang="en-US" sz="2800" dirty="0" smtClean="0">
                <a:latin typeface="Adobe Arabic" pitchFamily="18" charset="-78"/>
                <a:cs typeface="Adobe Arabic" pitchFamily="18" charset="-78"/>
              </a:rPr>
              <a:t>)</a:t>
            </a:r>
            <a:endParaRPr lang="en-US" sz="2800" dirty="0">
              <a:latin typeface="Adobe Arabic" pitchFamily="18" charset="-78"/>
              <a:cs typeface="Adobe Arabic" pitchFamily="18" charset="-78"/>
            </a:endParaRPr>
          </a:p>
        </p:txBody>
      </p:sp>
      <p:pic>
        <p:nvPicPr>
          <p:cNvPr id="4" name="Shape 172" descr="dot_legend_short_trasparent.png"/>
          <p:cNvPicPr preferRelativeResize="0"/>
          <p:nvPr/>
        </p:nvPicPr>
        <p:blipFill>
          <a:blip r:embed="rId3">
            <a:alphaModFix/>
          </a:blip>
          <a:stretch>
            <a:fillRect/>
          </a:stretch>
        </p:blipFill>
        <p:spPr>
          <a:xfrm>
            <a:off x="2057400" y="187017"/>
            <a:ext cx="4800600" cy="1108383"/>
          </a:xfrm>
          <a:prstGeom prst="rect">
            <a:avLst/>
          </a:prstGeom>
          <a:noFill/>
          <a:ln>
            <a:noFill/>
          </a:ln>
        </p:spPr>
      </p:pic>
      <p:pic>
        <p:nvPicPr>
          <p:cNvPr id="5" name="Shape 142" descr="genomes_home.png"/>
          <p:cNvPicPr preferRelativeResize="0"/>
          <p:nvPr/>
        </p:nvPicPr>
        <p:blipFill>
          <a:blip r:embed="rId4">
            <a:alphaModFix/>
          </a:blip>
          <a:stretch>
            <a:fillRect/>
          </a:stretch>
        </p:blipFill>
        <p:spPr>
          <a:xfrm>
            <a:off x="533400" y="2590800"/>
            <a:ext cx="1326928" cy="1316077"/>
          </a:xfrm>
          <a:prstGeom prst="rect">
            <a:avLst/>
          </a:prstGeom>
          <a:noFill/>
          <a:ln>
            <a:noFill/>
          </a:ln>
        </p:spPr>
      </p:pic>
      <p:pic>
        <p:nvPicPr>
          <p:cNvPr id="6" name="Shape 143" descr="transcriptomes_home.png"/>
          <p:cNvPicPr preferRelativeResize="0"/>
          <p:nvPr/>
        </p:nvPicPr>
        <p:blipFill>
          <a:blip r:embed="rId5">
            <a:alphaModFix/>
          </a:blip>
          <a:stretch>
            <a:fillRect/>
          </a:stretch>
        </p:blipFill>
        <p:spPr>
          <a:xfrm>
            <a:off x="2133600" y="2590800"/>
            <a:ext cx="1326928" cy="1316077"/>
          </a:xfrm>
          <a:prstGeom prst="rect">
            <a:avLst/>
          </a:prstGeom>
          <a:noFill/>
          <a:ln>
            <a:noFill/>
          </a:ln>
        </p:spPr>
      </p:pic>
      <p:pic>
        <p:nvPicPr>
          <p:cNvPr id="7" name="Shape 144" descr="proteomes_home.png"/>
          <p:cNvPicPr preferRelativeResize="0"/>
          <p:nvPr/>
        </p:nvPicPr>
        <p:blipFill>
          <a:blip r:embed="rId6">
            <a:alphaModFix/>
          </a:blip>
          <a:stretch>
            <a:fillRect/>
          </a:stretch>
        </p:blipFill>
        <p:spPr>
          <a:xfrm>
            <a:off x="3657600" y="2590798"/>
            <a:ext cx="1326928" cy="1316077"/>
          </a:xfrm>
          <a:prstGeom prst="rect">
            <a:avLst/>
          </a:prstGeom>
          <a:noFill/>
          <a:ln>
            <a:noFill/>
          </a:ln>
        </p:spPr>
      </p:pic>
      <p:pic>
        <p:nvPicPr>
          <p:cNvPr id="8" name="Shape 145" descr="mito_seq_home.png"/>
          <p:cNvPicPr preferRelativeResize="0"/>
          <p:nvPr/>
        </p:nvPicPr>
        <p:blipFill>
          <a:blip r:embed="rId7">
            <a:alphaModFix/>
          </a:blip>
          <a:stretch>
            <a:fillRect/>
          </a:stretch>
        </p:blipFill>
        <p:spPr>
          <a:xfrm>
            <a:off x="5257800" y="2590800"/>
            <a:ext cx="1326928" cy="1316077"/>
          </a:xfrm>
          <a:prstGeom prst="rect">
            <a:avLst/>
          </a:prstGeom>
          <a:noFill/>
          <a:ln>
            <a:noFill/>
          </a:ln>
        </p:spPr>
      </p:pic>
      <p:pic>
        <p:nvPicPr>
          <p:cNvPr id="9" name="Shape 146" descr="popbio_home.png"/>
          <p:cNvPicPr preferRelativeResize="0"/>
          <p:nvPr/>
        </p:nvPicPr>
        <p:blipFill>
          <a:blip r:embed="rId8">
            <a:alphaModFix/>
          </a:blip>
          <a:stretch>
            <a:fillRect/>
          </a:stretch>
        </p:blipFill>
        <p:spPr>
          <a:xfrm>
            <a:off x="6814882" y="2590799"/>
            <a:ext cx="1326928" cy="1316077"/>
          </a:xfrm>
          <a:prstGeom prst="rect">
            <a:avLst/>
          </a:prstGeom>
          <a:noFill/>
          <a:ln>
            <a:noFill/>
          </a:ln>
        </p:spPr>
      </p:pic>
      <p:pic>
        <p:nvPicPr>
          <p:cNvPr id="10" name="Picture 2" descr="C:\Users\giwa\Desktop\MS Words\images.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C:\Users\giwa\Desktop\15309783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flipH="1">
            <a:off x="7822373" y="1"/>
            <a:ext cx="1292363" cy="741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75330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582" y="1981200"/>
            <a:ext cx="8534400" cy="3048000"/>
          </a:xfrm>
        </p:spPr>
        <p:txBody>
          <a:bodyPr>
            <a:normAutofit lnSpcReduction="10000"/>
          </a:bodyPr>
          <a:lstStyle/>
          <a:p>
            <a:r>
              <a:rPr lang="en-US" dirty="0" smtClean="0">
                <a:latin typeface="Adobe Arabic" pitchFamily="18" charset="-78"/>
                <a:cs typeface="Adobe Arabic" pitchFamily="18" charset="-78"/>
                <a:hlinkClick r:id="rId2"/>
              </a:rPr>
              <a:t>http://superfly.crg.eu</a:t>
            </a:r>
            <a:r>
              <a:rPr lang="en-US" dirty="0" smtClean="0">
                <a:latin typeface="Adobe Arabic" pitchFamily="18" charset="-78"/>
                <a:cs typeface="Adobe Arabic" pitchFamily="18" charset="-78"/>
              </a:rPr>
              <a:t> </a:t>
            </a:r>
          </a:p>
          <a:p>
            <a:pPr algn="just"/>
            <a:r>
              <a:rPr lang="en-US" dirty="0" smtClean="0">
                <a:latin typeface="Adobe Arabic" pitchFamily="18" charset="-78"/>
                <a:cs typeface="Adobe Arabic" pitchFamily="18" charset="-78"/>
              </a:rPr>
              <a:t>Expression data of segmentation genes (9) during early development (cleavage and </a:t>
            </a:r>
            <a:r>
              <a:rPr lang="en-US" dirty="0" err="1" smtClean="0">
                <a:latin typeface="Adobe Arabic" pitchFamily="18" charset="-78"/>
                <a:cs typeface="Adobe Arabic" pitchFamily="18" charset="-78"/>
              </a:rPr>
              <a:t>Blastoderm</a:t>
            </a:r>
            <a:r>
              <a:rPr lang="en-US" dirty="0" smtClean="0">
                <a:latin typeface="Adobe Arabic" pitchFamily="18" charset="-78"/>
                <a:cs typeface="Adobe Arabic" pitchFamily="18" charset="-78"/>
              </a:rPr>
              <a:t>)</a:t>
            </a:r>
          </a:p>
          <a:p>
            <a:pPr algn="just"/>
            <a:r>
              <a:rPr lang="en-US" dirty="0" smtClean="0">
                <a:latin typeface="Adobe Arabic" pitchFamily="18" charset="-78"/>
                <a:cs typeface="Adobe Arabic" pitchFamily="18" charset="-78"/>
              </a:rPr>
              <a:t>For fly development geneticists, evolutionary developmental biologists</a:t>
            </a:r>
          </a:p>
          <a:p>
            <a:pPr marL="0" indent="0" algn="r">
              <a:buNone/>
            </a:pPr>
            <a:r>
              <a:rPr lang="en-US" dirty="0" err="1" smtClean="0">
                <a:latin typeface="Adobe Arabic" pitchFamily="18" charset="-78"/>
                <a:cs typeface="Adobe Arabic" pitchFamily="18" charset="-78"/>
              </a:rPr>
              <a:t>Cicin-Sain</a:t>
            </a:r>
            <a:r>
              <a:rPr lang="en-US" dirty="0" smtClean="0">
                <a:latin typeface="Adobe Arabic" pitchFamily="18" charset="-78"/>
                <a:cs typeface="Adobe Arabic" pitchFamily="18" charset="-78"/>
              </a:rPr>
              <a:t> </a:t>
            </a:r>
            <a:r>
              <a:rPr lang="en-US" i="1" dirty="0" smtClean="0">
                <a:latin typeface="Adobe Arabic" pitchFamily="18" charset="-78"/>
                <a:cs typeface="Adobe Arabic" pitchFamily="18" charset="-78"/>
              </a:rPr>
              <a:t>et al</a:t>
            </a:r>
            <a:r>
              <a:rPr lang="en-US" dirty="0" smtClean="0">
                <a:latin typeface="Adobe Arabic" pitchFamily="18" charset="-78"/>
                <a:cs typeface="Adobe Arabic" pitchFamily="18" charset="-78"/>
              </a:rPr>
              <a:t>., 2015</a:t>
            </a:r>
            <a:endParaRPr lang="en-US" dirty="0">
              <a:latin typeface="Adobe Arabic" pitchFamily="18" charset="-78"/>
              <a:cs typeface="Adobe Arabic" pitchFamily="18" charset="-78"/>
            </a:endParaRPr>
          </a:p>
        </p:txBody>
      </p:sp>
      <p:pic>
        <p:nvPicPr>
          <p:cNvPr id="1026" name="Picture 2" descr="C:\Users\giwa\Desktop\superfly-logo-hom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8382" y="304800"/>
            <a:ext cx="1828800" cy="15049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giwa\Desktop\superfli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4572000"/>
            <a:ext cx="440055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giwa\Desktop\MS Words\imag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685800"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34382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err="1" smtClean="0">
                <a:latin typeface="Adobe Arabic" pitchFamily="18" charset="-78"/>
                <a:cs typeface="Adobe Arabic" pitchFamily="18" charset="-78"/>
              </a:rPr>
              <a:t>FlyBase</a:t>
            </a:r>
            <a:endParaRPr lang="en-US" dirty="0">
              <a:latin typeface="Adobe Arabic" pitchFamily="18" charset="-78"/>
              <a:cs typeface="Adobe Arabic" pitchFamily="18" charset="-78"/>
            </a:endParaRPr>
          </a:p>
        </p:txBody>
      </p:sp>
      <p:sp>
        <p:nvSpPr>
          <p:cNvPr id="3" name="Content Placeholder 2"/>
          <p:cNvSpPr>
            <a:spLocks noGrp="1"/>
          </p:cNvSpPr>
          <p:nvPr>
            <p:ph idx="1"/>
          </p:nvPr>
        </p:nvSpPr>
        <p:spPr>
          <a:xfrm>
            <a:off x="533400" y="914400"/>
            <a:ext cx="3962400" cy="5562600"/>
          </a:xfrm>
        </p:spPr>
        <p:txBody>
          <a:bodyPr/>
          <a:lstStyle/>
          <a:p>
            <a:pPr algn="just"/>
            <a:r>
              <a:rPr lang="en-US" sz="3000" dirty="0" smtClean="0">
                <a:latin typeface="Adobe Arabic" pitchFamily="18" charset="-78"/>
                <a:cs typeface="Adobe Arabic" pitchFamily="18" charset="-78"/>
                <a:hlinkClick r:id="rId2"/>
              </a:rPr>
              <a:t>http://flybase.org</a:t>
            </a:r>
            <a:endParaRPr lang="en-US" sz="3000" dirty="0" smtClean="0">
              <a:latin typeface="Adobe Arabic" pitchFamily="18" charset="-78"/>
              <a:cs typeface="Adobe Arabic" pitchFamily="18" charset="-78"/>
            </a:endParaRPr>
          </a:p>
          <a:p>
            <a:pPr algn="just"/>
            <a:r>
              <a:rPr lang="en-US" sz="3000" dirty="0" smtClean="0">
                <a:latin typeface="Adobe Arabic" pitchFamily="18" charset="-78"/>
                <a:cs typeface="Adobe Arabic" pitchFamily="18" charset="-78"/>
              </a:rPr>
              <a:t>Data; genes and mutations of Drosophila</a:t>
            </a:r>
          </a:p>
          <a:p>
            <a:pPr algn="just"/>
            <a:r>
              <a:rPr lang="en-US" sz="3000" dirty="0" smtClean="0">
                <a:latin typeface="Adobe Arabic" pitchFamily="18" charset="-78"/>
                <a:cs typeface="Adobe Arabic" pitchFamily="18" charset="-78"/>
              </a:rPr>
              <a:t>Primary database for Drosophila genomics and </a:t>
            </a:r>
            <a:r>
              <a:rPr lang="en-US" sz="3000" dirty="0" err="1" smtClean="0">
                <a:latin typeface="Adobe Arabic" pitchFamily="18" charset="-78"/>
                <a:cs typeface="Adobe Arabic" pitchFamily="18" charset="-78"/>
              </a:rPr>
              <a:t>transcriptomics</a:t>
            </a:r>
            <a:endParaRPr lang="en-US" sz="3000" dirty="0" smtClean="0">
              <a:latin typeface="Adobe Arabic" pitchFamily="18" charset="-78"/>
              <a:cs typeface="Adobe Arabic" pitchFamily="18" charset="-78"/>
            </a:endParaRPr>
          </a:p>
          <a:p>
            <a:pPr algn="just"/>
            <a:r>
              <a:rPr lang="en-US" sz="3000" dirty="0" smtClean="0">
                <a:latin typeface="Adobe Arabic" pitchFamily="18" charset="-78"/>
                <a:cs typeface="Adobe Arabic" pitchFamily="18" charset="-78"/>
              </a:rPr>
              <a:t>Directory of names, addresses of people in the Drosophila community</a:t>
            </a:r>
          </a:p>
          <a:p>
            <a:endParaRPr lang="en-US" dirty="0"/>
          </a:p>
        </p:txBody>
      </p:sp>
      <p:pic>
        <p:nvPicPr>
          <p:cNvPr id="4" name="Picture 3"/>
          <p:cNvPicPr/>
          <p:nvPr/>
        </p:nvPicPr>
        <p:blipFill rotWithShape="1">
          <a:blip r:embed="rId3"/>
          <a:srcRect l="20351" t="8552" r="21475" b="10490"/>
          <a:stretch/>
        </p:blipFill>
        <p:spPr bwMode="auto">
          <a:xfrm>
            <a:off x="4648200" y="1219200"/>
            <a:ext cx="4191000" cy="3920836"/>
          </a:xfrm>
          <a:prstGeom prst="rect">
            <a:avLst/>
          </a:prstGeom>
          <a:ln>
            <a:noFill/>
          </a:ln>
          <a:extLst>
            <a:ext uri="{53640926-AAD7-44D8-BBD7-CCE9431645EC}">
              <a14:shadowObscured xmlns:a14="http://schemas.microsoft.com/office/drawing/2010/main"/>
            </a:ext>
          </a:extLst>
        </p:spPr>
      </p:pic>
      <p:pic>
        <p:nvPicPr>
          <p:cNvPr id="5" name="Picture 2" descr="C:\Users\giwa\Desktop\MS Words\imag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C:\Users\giwa\Desktop\ground-beetles-aap-300x17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79352" y="1"/>
            <a:ext cx="1164648" cy="691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81942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7134</TotalTime>
  <Words>1297</Words>
  <Application>Microsoft Office PowerPoint</Application>
  <PresentationFormat>On-screen Show (4:3)</PresentationFormat>
  <Paragraphs>116</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INTRODUCTION</vt:lpstr>
      <vt:lpstr>INTRODUCTION</vt:lpstr>
      <vt:lpstr>AIM</vt:lpstr>
      <vt:lpstr>METHODS</vt:lpstr>
      <vt:lpstr>PowerPoint Presentation</vt:lpstr>
      <vt:lpstr>PowerPoint Presentation</vt:lpstr>
      <vt:lpstr>PowerPoint Presentation</vt:lpstr>
      <vt:lpstr>FlyBase</vt:lpstr>
      <vt:lpstr>InsectBase</vt:lpstr>
      <vt:lpstr>Hymenoptera Genome Database</vt:lpstr>
      <vt:lpstr>PowerPoint Presentation</vt:lpstr>
      <vt:lpstr>PowerPoint Presentation</vt:lpstr>
      <vt:lpstr>DISCUSSION</vt:lpstr>
      <vt:lpstr>CONCLUSION</vt:lpstr>
      <vt:lpstr>References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giwa</dc:creator>
  <cp:lastModifiedBy>giwa</cp:lastModifiedBy>
  <cp:revision>99</cp:revision>
  <dcterms:created xsi:type="dcterms:W3CDTF">2017-09-28T19:21:56Z</dcterms:created>
  <dcterms:modified xsi:type="dcterms:W3CDTF">2017-10-09T10:16:05Z</dcterms:modified>
</cp:coreProperties>
</file>