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86" r:id="rId4"/>
    <p:sldId id="296" r:id="rId5"/>
    <p:sldId id="287" r:id="rId6"/>
    <p:sldId id="259" r:id="rId7"/>
    <p:sldId id="316" r:id="rId8"/>
    <p:sldId id="310" r:id="rId9"/>
    <p:sldId id="294" r:id="rId10"/>
    <p:sldId id="319" r:id="rId11"/>
    <p:sldId id="317" r:id="rId12"/>
    <p:sldId id="318" r:id="rId13"/>
    <p:sldId id="301" r:id="rId14"/>
    <p:sldId id="302" r:id="rId15"/>
    <p:sldId id="303" r:id="rId16"/>
    <p:sldId id="304" r:id="rId17"/>
    <p:sldId id="314" r:id="rId18"/>
    <p:sldId id="284" r:id="rId19"/>
    <p:sldId id="315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luwaji Akinnuwesi" initials="BA" lastIdx="12" clrIdx="0">
    <p:extLst>
      <p:ext uri="{19B8F6BF-5375-455C-9EA6-DF929625EA0E}">
        <p15:presenceInfo xmlns:p15="http://schemas.microsoft.com/office/powerpoint/2012/main" xmlns="" userId="1a86a9a0556b8e9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>
        <p:scale>
          <a:sx n="68" d="100"/>
          <a:sy n="68" d="100"/>
        </p:scale>
        <p:origin x="-147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Indonesia</c:v>
                </c:pt>
                <c:pt idx="1">
                  <c:v>USA</c:v>
                </c:pt>
                <c:pt idx="2">
                  <c:v>India</c:v>
                </c:pt>
                <c:pt idx="3">
                  <c:v>Nigeria</c:v>
                </c:pt>
                <c:pt idx="4">
                  <c:v>Colombia</c:v>
                </c:pt>
                <c:pt idx="5">
                  <c:v>Brazil</c:v>
                </c:pt>
                <c:pt idx="6">
                  <c:v>United Kingdom</c:v>
                </c:pt>
                <c:pt idx="7">
                  <c:v>Turkey</c:v>
                </c:pt>
                <c:pt idx="8">
                  <c:v>China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11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Indonesia</c:v>
                </c:pt>
                <c:pt idx="1">
                  <c:v>USA</c:v>
                </c:pt>
                <c:pt idx="2">
                  <c:v>India</c:v>
                </c:pt>
                <c:pt idx="3">
                  <c:v>Nigeria</c:v>
                </c:pt>
                <c:pt idx="4">
                  <c:v>Colombia</c:v>
                </c:pt>
                <c:pt idx="5">
                  <c:v>Brazil</c:v>
                </c:pt>
                <c:pt idx="6">
                  <c:v>United Kingdom</c:v>
                </c:pt>
                <c:pt idx="7">
                  <c:v>Turkey</c:v>
                </c:pt>
                <c:pt idx="8">
                  <c:v>China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Indonesia</c:v>
                </c:pt>
                <c:pt idx="1">
                  <c:v>USA</c:v>
                </c:pt>
                <c:pt idx="2">
                  <c:v>India</c:v>
                </c:pt>
                <c:pt idx="3">
                  <c:v>Nigeria</c:v>
                </c:pt>
                <c:pt idx="4">
                  <c:v>Colombia</c:v>
                </c:pt>
                <c:pt idx="5">
                  <c:v>Brazil</c:v>
                </c:pt>
                <c:pt idx="6">
                  <c:v>United Kingdom</c:v>
                </c:pt>
                <c:pt idx="7">
                  <c:v>Turkey</c:v>
                </c:pt>
                <c:pt idx="8">
                  <c:v>China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184000"/>
        <c:axId val="33227520"/>
      </c:barChart>
      <c:catAx>
        <c:axId val="33184000"/>
        <c:scaling>
          <c:orientation val="minMax"/>
        </c:scaling>
        <c:delete val="0"/>
        <c:axPos val="b"/>
        <c:majorTickMark val="out"/>
        <c:minorTickMark val="none"/>
        <c:tickLblPos val="nextTo"/>
        <c:crossAx val="33227520"/>
        <c:crosses val="autoZero"/>
        <c:auto val="1"/>
        <c:lblAlgn val="ctr"/>
        <c:lblOffset val="100"/>
        <c:noMultiLvlLbl val="0"/>
      </c:catAx>
      <c:valAx>
        <c:axId val="33227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184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D1</c:v>
                </c:pt>
                <c:pt idx="1">
                  <c:v>D2</c:v>
                </c:pt>
                <c:pt idx="2">
                  <c:v>D3</c:v>
                </c:pt>
                <c:pt idx="3">
                  <c:v>D4</c:v>
                </c:pt>
                <c:pt idx="4">
                  <c:v>D5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32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D1</c:v>
                </c:pt>
                <c:pt idx="1">
                  <c:v>D2</c:v>
                </c:pt>
                <c:pt idx="2">
                  <c:v>D3</c:v>
                </c:pt>
                <c:pt idx="3">
                  <c:v>D4</c:v>
                </c:pt>
                <c:pt idx="4">
                  <c:v>D5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D1</c:v>
                </c:pt>
                <c:pt idx="1">
                  <c:v>D2</c:v>
                </c:pt>
                <c:pt idx="2">
                  <c:v>D3</c:v>
                </c:pt>
                <c:pt idx="3">
                  <c:v>D4</c:v>
                </c:pt>
                <c:pt idx="4">
                  <c:v>D5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390592"/>
        <c:axId val="35392128"/>
      </c:barChart>
      <c:catAx>
        <c:axId val="35390592"/>
        <c:scaling>
          <c:orientation val="minMax"/>
        </c:scaling>
        <c:delete val="0"/>
        <c:axPos val="b"/>
        <c:majorTickMark val="out"/>
        <c:minorTickMark val="none"/>
        <c:tickLblPos val="nextTo"/>
        <c:crossAx val="35392128"/>
        <c:crosses val="autoZero"/>
        <c:auto val="1"/>
        <c:lblAlgn val="ctr"/>
        <c:lblOffset val="100"/>
        <c:noMultiLvlLbl val="0"/>
      </c:catAx>
      <c:valAx>
        <c:axId val="35392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390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ACEAE-0848-4E02-907B-DB3C4F5BD4A9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97C04-BCB6-40BD-B2B0-A267A8507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85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97C04-BCB6-40BD-B2B0-A267A8507F7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5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B632F-6123-43C8-9C8D-51E87C20B4E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9034F-52D1-4E6A-AE5D-83AC97CD0B88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B632F-6123-43C8-9C8D-51E87C20B4E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9034F-52D1-4E6A-AE5D-83AC97CD0B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B632F-6123-43C8-9C8D-51E87C20B4E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9034F-52D1-4E6A-AE5D-83AC97CD0B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B632F-6123-43C8-9C8D-51E87C20B4E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9034F-52D1-4E6A-AE5D-83AC97CD0B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B632F-6123-43C8-9C8D-51E87C20B4E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9034F-52D1-4E6A-AE5D-83AC97CD0B8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B632F-6123-43C8-9C8D-51E87C20B4E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9034F-52D1-4E6A-AE5D-83AC97CD0B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B632F-6123-43C8-9C8D-51E87C20B4E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9034F-52D1-4E6A-AE5D-83AC97CD0B88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B632F-6123-43C8-9C8D-51E87C20B4E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9034F-52D1-4E6A-AE5D-83AC97CD0B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B632F-6123-43C8-9C8D-51E87C20B4E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9034F-52D1-4E6A-AE5D-83AC97CD0B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B632F-6123-43C8-9C8D-51E87C20B4E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9034F-52D1-4E6A-AE5D-83AC97CD0B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10B632F-6123-43C8-9C8D-51E87C20B4E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AF9034F-52D1-4E6A-AE5D-83AC97CD0B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10B632F-6123-43C8-9C8D-51E87C20B4E7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AF9034F-52D1-4E6A-AE5D-83AC97CD0B88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9816" y="188640"/>
            <a:ext cx="7772400" cy="244827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effectLst/>
                <a:latin typeface="Arial" pitchFamily="34" charset="0"/>
                <a:cs typeface="Arial" pitchFamily="34" charset="0"/>
              </a:rPr>
              <a:t>Computational Models </a:t>
            </a:r>
            <a:r>
              <a:rPr lang="en-GB" dirty="0">
                <a:effectLst/>
                <a:latin typeface="Arial" pitchFamily="34" charset="0"/>
                <a:cs typeface="Arial" pitchFamily="34" charset="0"/>
              </a:rPr>
              <a:t>for Diagnosing Tuberculosis: </a:t>
            </a:r>
            <a:r>
              <a:rPr lang="en-GB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effectLst/>
                <a:latin typeface="Arial" pitchFamily="34" charset="0"/>
                <a:cs typeface="Arial" pitchFamily="34" charset="0"/>
              </a:rPr>
              <a:t>A </a:t>
            </a:r>
            <a:r>
              <a:rPr lang="en-GB" dirty="0">
                <a:effectLst/>
                <a:latin typeface="Arial" pitchFamily="34" charset="0"/>
                <a:cs typeface="Arial" pitchFamily="34" charset="0"/>
              </a:rPr>
              <a:t>Systematic Review</a:t>
            </a:r>
            <a:br>
              <a:rPr lang="en-GB" dirty="0">
                <a:effectLst/>
                <a:latin typeface="Arial" pitchFamily="34" charset="0"/>
                <a:cs typeface="Arial" pitchFamily="34" charset="0"/>
              </a:rPr>
            </a:br>
            <a:r>
              <a:rPr lang="en-GB" sz="3100" dirty="0">
                <a:effectLst/>
              </a:rPr>
              <a:t/>
            </a:r>
            <a:br>
              <a:rPr lang="en-GB" sz="3100" dirty="0">
                <a:effectLst/>
              </a:rPr>
            </a:b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8064896" cy="309634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GB" sz="2400" dirty="0" smtClean="0">
                <a:latin typeface="Arial" pitchFamily="34" charset="0"/>
                <a:cs typeface="Arial" pitchFamily="34" charset="0"/>
              </a:rPr>
              <a:t>By</a:t>
            </a:r>
          </a:p>
          <a:p>
            <a:pPr algn="ctr"/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400" b="1" dirty="0" err="1" smtClean="0">
                <a:latin typeface="Arial" pitchFamily="34" charset="0"/>
                <a:cs typeface="Arial" pitchFamily="34" charset="0"/>
              </a:rPr>
              <a:t>Oluwatosin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 P. Ogunbodede</a:t>
            </a:r>
            <a:r>
              <a:rPr lang="en-GB" sz="2400" b="1" baseline="30000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pPr algn="ctr"/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400" u="sng" dirty="0" smtClean="0">
                <a:latin typeface="Arial" pitchFamily="34" charset="0"/>
                <a:cs typeface="Arial" pitchFamily="34" charset="0"/>
              </a:rPr>
              <a:t>Co-authors</a:t>
            </a:r>
            <a:endParaRPr lang="en-GB" sz="2400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Boluwaji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A. Akinnuwesi</a:t>
            </a:r>
            <a:r>
              <a:rPr lang="en-GB" sz="24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and Benjamin S. Aribisala</a:t>
            </a:r>
            <a:r>
              <a:rPr lang="en-GB" sz="2400" baseline="30000" dirty="0">
                <a:latin typeface="Arial" pitchFamily="34" charset="0"/>
                <a:cs typeface="Arial" pitchFamily="34" charset="0"/>
              </a:rPr>
              <a:t>2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Department of Computer Science and Information Technology, Bells University of Technology, Ota,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Ogun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State, Nigeria</a:t>
            </a:r>
          </a:p>
          <a:p>
            <a:pPr algn="ctr"/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Department of Computer Sciences, Lagos State University,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Ojo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Lagos State, Nigeria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04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424936" cy="914400"/>
          </a:xfrm>
        </p:spPr>
        <p:txBody>
          <a:bodyPr/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Country of publication of reviewed papers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076733"/>
              </p:ext>
            </p:extLst>
          </p:nvPr>
        </p:nvGraphicFramePr>
        <p:xfrm>
          <a:off x="1259632" y="198884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1916832"/>
            <a:ext cx="892552" cy="316849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sz="2800" b="1" dirty="0">
                <a:latin typeface="Arial" pitchFamily="34" charset="0"/>
                <a:cs typeface="Arial" pitchFamily="34" charset="0"/>
              </a:rPr>
              <a:t>Number of papers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973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640960" cy="620688"/>
          </a:xfrm>
        </p:spPr>
        <p:txBody>
          <a:bodyPr/>
          <a:lstStyle/>
          <a:p>
            <a:pPr algn="ctr"/>
            <a:r>
              <a:rPr lang="en-GB" sz="3600" dirty="0" smtClean="0">
                <a:latin typeface="Arial" pitchFamily="34" charset="0"/>
                <a:cs typeface="Arial" pitchFamily="34" charset="0"/>
              </a:rPr>
              <a:t>Results contd.: Study levels of evidence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64756"/>
              </p:ext>
            </p:extLst>
          </p:nvPr>
        </p:nvGraphicFramePr>
        <p:xfrm>
          <a:off x="1273312" y="1988840"/>
          <a:ext cx="761916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91680" y="764704"/>
            <a:ext cx="3863558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sz="1200" b="1" dirty="0">
                <a:latin typeface="Arial" pitchFamily="34" charset="0"/>
                <a:cs typeface="Arial" pitchFamily="34" charset="0"/>
              </a:rPr>
              <a:t>D1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- Paper 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validating group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studies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sz="1200" b="1" dirty="0">
                <a:latin typeface="Arial" pitchFamily="34" charset="0"/>
                <a:cs typeface="Arial" pitchFamily="34" charset="0"/>
              </a:rPr>
              <a:t>D2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- Exploratory 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group studies or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meta-analysis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sz="1200" b="1" dirty="0">
                <a:latin typeface="Arial" pitchFamily="34" charset="0"/>
                <a:cs typeface="Arial" pitchFamily="34" charset="0"/>
              </a:rPr>
              <a:t>D3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- Diagnostic 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case control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study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sz="1200" b="1" dirty="0">
                <a:latin typeface="Arial" pitchFamily="34" charset="0"/>
                <a:cs typeface="Arial" pitchFamily="34" charset="0"/>
              </a:rPr>
              <a:t>D4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- Study 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of diagnostic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result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sz="1200" b="1" dirty="0">
                <a:latin typeface="Arial" pitchFamily="34" charset="0"/>
                <a:cs typeface="Arial" pitchFamily="34" charset="0"/>
              </a:rPr>
              <a:t>D5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- Studies 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not directly related to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population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2348880"/>
            <a:ext cx="615553" cy="316849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Number of papers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58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438"/>
            <a:ext cx="8640960" cy="1040298"/>
          </a:xfrm>
        </p:spPr>
        <p:txBody>
          <a:bodyPr/>
          <a:lstStyle/>
          <a:p>
            <a:r>
              <a:rPr lang="en-GB" sz="3600" dirty="0">
                <a:latin typeface="Arial" pitchFamily="34" charset="0"/>
                <a:cs typeface="Arial" pitchFamily="34" charset="0"/>
              </a:rPr>
              <a:t>Taxonomy of TB Computational Diagnostic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5184576"/>
          </a:xfrm>
        </p:spPr>
        <p:txBody>
          <a:bodyPr>
            <a:normAutofit/>
          </a:bodyPr>
          <a:lstStyle/>
          <a:p>
            <a:pPr algn="just"/>
            <a:r>
              <a:rPr lang="en-GB" dirty="0">
                <a:latin typeface="Arial" pitchFamily="34" charset="0"/>
                <a:cs typeface="Arial" pitchFamily="34" charset="0"/>
              </a:rPr>
              <a:t>Artificial neural network</a:t>
            </a:r>
          </a:p>
          <a:p>
            <a:pPr algn="just"/>
            <a:r>
              <a:rPr lang="en-GB" sz="2800" dirty="0" smtClean="0">
                <a:latin typeface="Arial" pitchFamily="34" charset="0"/>
                <a:cs typeface="Arial" pitchFamily="34" charset="0"/>
              </a:rPr>
              <a:t>Strengths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Availability of multiple training algorithms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It detects complex non-linear relationships between dependent and independent variables.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800" dirty="0" smtClean="0">
                <a:latin typeface="Arial" pitchFamily="34" charset="0"/>
                <a:cs typeface="Arial" pitchFamily="34" charset="0"/>
              </a:rPr>
              <a:t>Weakness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Training is based on reasonable amount of previous data [</a:t>
            </a:r>
            <a:r>
              <a:rPr lang="en-GB" sz="24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]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It depends on input of experts which might be emotional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Solution interpretation could be vague and can only be used to induce physician’s final decision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GB" sz="2400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GB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24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].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lvl="1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5877272"/>
            <a:ext cx="8568952" cy="980728"/>
          </a:xfrm>
        </p:spPr>
        <p:txBody>
          <a:bodyPr/>
          <a:lstStyle/>
          <a:p>
            <a:pPr marL="0" lvl="1" algn="just"/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GB" sz="1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Nauck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D. 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et al. </a:t>
            </a:r>
            <a:r>
              <a:rPr lang="en-GB" sz="1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fuzzy neural network learning fuzzy control rules and membership functions by fuzzy error </a:t>
            </a:r>
            <a:r>
              <a:rPr lang="en-GB" sz="1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back propagation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GB" sz="1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1993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sz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lvl="1" algn="just"/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en-GB" sz="1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O. et al. </a:t>
            </a:r>
            <a:r>
              <a:rPr lang="en-GB" sz="1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Tuberculosis </a:t>
            </a:r>
            <a:r>
              <a:rPr lang="en-GB" sz="1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disease diagnosis using artificial neural networks.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2010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sz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lvl="1" algn="just"/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Amato, F., et al., </a:t>
            </a:r>
            <a:r>
              <a:rPr lang="en-GB" sz="1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Artificial neural networks in medical diagnosis.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2013.</a:t>
            </a:r>
            <a:endParaRPr lang="en-GB" sz="1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052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692696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Fuzzy logic/Hybrid based models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640960" cy="6048672"/>
          </a:xfrm>
        </p:spPr>
        <p:txBody>
          <a:bodyPr>
            <a:noAutofit/>
          </a:bodyPr>
          <a:lstStyle/>
          <a:p>
            <a:pPr algn="just"/>
            <a:r>
              <a:rPr lang="en-GB" sz="2800" dirty="0">
                <a:latin typeface="Arial" pitchFamily="34" charset="0"/>
                <a:cs typeface="Arial" pitchFamily="34" charset="0"/>
              </a:rPr>
              <a:t>Strength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It has ability to deal with non-linear entities and uncertainties.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800" dirty="0" smtClean="0">
                <a:latin typeface="Arial" pitchFamily="34" charset="0"/>
                <a:cs typeface="Arial" pitchFamily="34" charset="0"/>
              </a:rPr>
              <a:t>Weakness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They work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only if the knowledge about the solution is known and it is expressed using rule based format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GB" sz="24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GB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24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]. 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derivation of membership functions (MF) for the fuzzy sets is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complex.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I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dentification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of the most suitable </a:t>
            </a:r>
            <a:r>
              <a:rPr lang="en-GB" sz="2400" dirty="0" err="1">
                <a:latin typeface="Arial" pitchFamily="34" charset="0"/>
                <a:cs typeface="Arial" pitchFamily="34" charset="0"/>
              </a:rPr>
              <a:t>defuzzification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process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GB" sz="24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]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U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of linguistic variables only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GB" sz="24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]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etc. 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5877272"/>
            <a:ext cx="8568952" cy="980728"/>
          </a:xfrm>
        </p:spPr>
        <p:txBody>
          <a:bodyPr/>
          <a:lstStyle/>
          <a:p>
            <a:pPr marL="0" lvl="1" algn="just"/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en-GB" sz="1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Kumari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N. 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et al, </a:t>
            </a:r>
            <a:r>
              <a:rPr lang="en-GB" sz="1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Comparison of ANNs, Fuzzy Logic and Neuro-Fuzzy Integrated Approach for Diagnosis of Coronary Heart Disease: 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2013. </a:t>
            </a:r>
          </a:p>
          <a:p>
            <a:pPr marL="0" lvl="1" algn="just"/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GB" sz="1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Godil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S., et al., </a:t>
            </a:r>
            <a:r>
              <a:rPr lang="en-GB" sz="1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Fuzzy logic: A" simple" solution for complexities in </a:t>
            </a:r>
            <a:r>
              <a:rPr lang="en-GB" sz="1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neurosciences,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2011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1" algn="just"/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10. </a:t>
            </a:r>
            <a:r>
              <a:rPr lang="en-GB" sz="1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Amini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A. 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et al. </a:t>
            </a:r>
            <a:r>
              <a:rPr lang="en-GB" sz="1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Proposing Two </a:t>
            </a:r>
            <a:r>
              <a:rPr lang="en-GB" sz="1200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GB" sz="12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efuzzification</a:t>
            </a:r>
            <a:r>
              <a:rPr lang="en-GB" sz="1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Methods based on Output Fuzzy Set Weights.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2016</a:t>
            </a:r>
          </a:p>
          <a:p>
            <a:pPr marL="0" lvl="1" algn="just"/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en-GB" sz="1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Sikchi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S.S., S. </a:t>
            </a:r>
            <a:r>
              <a:rPr lang="en-GB" sz="1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Sikchi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and M. Ali, </a:t>
            </a:r>
            <a:r>
              <a:rPr lang="en-GB" sz="1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Fuzzy expert systems (FES) for medical diagnosis</a:t>
            </a:r>
            <a:r>
              <a:rPr lang="en-GB" sz="1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2013</a:t>
            </a:r>
            <a:endParaRPr lang="en-GB" sz="1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46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640960" cy="764704"/>
          </a:xfrm>
        </p:spPr>
        <p:txBody>
          <a:bodyPr/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Bayesian/data mining based models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>
                <a:latin typeface="Times New Roman" pitchFamily="18" charset="0"/>
                <a:cs typeface="Times New Roman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496944" cy="5040560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>
                <a:latin typeface="Arial" pitchFamily="34" charset="0"/>
                <a:cs typeface="Arial" pitchFamily="34" charset="0"/>
              </a:rPr>
              <a:t>Strength</a:t>
            </a:r>
          </a:p>
          <a:p>
            <a:pPr marL="667512" lvl="2" indent="-342900" algn="just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§"/>
            </a:pPr>
            <a:r>
              <a:rPr lang="en-GB" dirty="0">
                <a:latin typeface="Arial" pitchFamily="34" charset="0"/>
                <a:cs typeface="Arial" pitchFamily="34" charset="0"/>
              </a:rPr>
              <a:t>It allows us use priors in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regularization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800" dirty="0" smtClean="0">
                <a:latin typeface="Arial" pitchFamily="34" charset="0"/>
                <a:cs typeface="Arial" pitchFamily="34" charset="0"/>
              </a:rPr>
              <a:t>Weakness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Works based on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probability theory and hence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gives approximate results.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Both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the BN and DM models were limited by test data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GB" sz="24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24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13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],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thus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result precision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is not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a certainty.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5877272"/>
            <a:ext cx="8568952" cy="980728"/>
          </a:xfrm>
        </p:spPr>
        <p:txBody>
          <a:bodyPr/>
          <a:lstStyle/>
          <a:p>
            <a:pPr marL="0" lvl="1" algn="just"/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12. </a:t>
            </a:r>
            <a:r>
              <a:rPr lang="en-GB" sz="1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Saputra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R.A., </a:t>
            </a:r>
            <a:r>
              <a:rPr lang="en-GB" sz="1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PENERAPAN ALGORITMA NAÏVE BAYES UNTUK PREDIKSI PENYAKIT TUBERCULOSIS (TB).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2016</a:t>
            </a:r>
          </a:p>
          <a:p>
            <a:pPr marL="0" lvl="1" algn="just"/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13. </a:t>
            </a:r>
            <a:r>
              <a:rPr lang="en-GB" sz="1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Uçar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T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et al </a:t>
            </a:r>
            <a:r>
              <a:rPr lang="en-GB" sz="1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Predicting the existence of mycobacterium tuberculosis infection by Bayesian Networks and Rough Sets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2010</a:t>
            </a:r>
          </a:p>
        </p:txBody>
      </p:sp>
    </p:spTree>
    <p:extLst>
      <p:ext uri="{BB962C8B-B14F-4D97-AF65-F5344CB8AC3E}">
        <p14:creationId xmlns:p14="http://schemas.microsoft.com/office/powerpoint/2010/main" val="344656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640960" cy="692696"/>
          </a:xfrm>
        </p:spPr>
        <p:txBody>
          <a:bodyPr/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Genetic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Algorithm/Hybrid based models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/>
              <a:t/>
            </a:r>
            <a:br>
              <a:rPr lang="en-GB" dirty="0"/>
            </a:b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640960" cy="5976664"/>
          </a:xfrm>
        </p:spPr>
        <p:txBody>
          <a:bodyPr>
            <a:noAutofit/>
          </a:bodyPr>
          <a:lstStyle/>
          <a:p>
            <a:pPr algn="just"/>
            <a:r>
              <a:rPr lang="en-GB" sz="2800" dirty="0">
                <a:latin typeface="Arial" pitchFamily="34" charset="0"/>
                <a:cs typeface="Arial" pitchFamily="34" charset="0"/>
              </a:rPr>
              <a:t>Strength</a:t>
            </a:r>
          </a:p>
          <a:p>
            <a:pPr marL="667512" lvl="2" indent="-342900" algn="just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§"/>
            </a:pPr>
            <a:r>
              <a:rPr lang="en-GB" dirty="0">
                <a:latin typeface="Arial" pitchFamily="34" charset="0"/>
                <a:cs typeface="Arial" pitchFamily="34" charset="0"/>
              </a:rPr>
              <a:t>It allows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dirty="0">
                <a:latin typeface="Arial" pitchFamily="34" charset="0"/>
                <a:cs typeface="Arial" pitchFamily="34" charset="0"/>
              </a:rPr>
              <a:t>use priors in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regularization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Weaknesses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They work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based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internal rules, and therefore,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can not be used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in loosely defined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problems.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It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follows the Darwinian principles of the survival of the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fittest -complex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, non-linear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model.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Accuracy is an issue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of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concern. [</a:t>
            </a:r>
            <a:r>
              <a:rPr lang="en-GB" sz="24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]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generated 61% accuracy on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completion and few data sets used [</a:t>
            </a:r>
            <a:r>
              <a:rPr lang="en-GB" sz="24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en-GB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GB" sz="24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GB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24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16</a:t>
            </a:r>
            <a:r>
              <a:rPr lang="en-GB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24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17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].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5661248"/>
            <a:ext cx="8568952" cy="1196752"/>
          </a:xfrm>
        </p:spPr>
        <p:txBody>
          <a:bodyPr/>
          <a:lstStyle/>
          <a:p>
            <a:pPr marL="0" lvl="1" algn="just"/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14. </a:t>
            </a:r>
            <a:r>
              <a:rPr lang="en-GB" sz="1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Omisore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M.O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et al. </a:t>
            </a:r>
            <a:r>
              <a:rPr lang="en-GB" sz="1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Genetic-Neuro-Fuzzy inferential model for diagnosis of tuberculosis.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2015</a:t>
            </a:r>
          </a:p>
          <a:p>
            <a:pPr marL="0" lvl="1" algn="just"/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15. </a:t>
            </a:r>
            <a:r>
              <a:rPr lang="en-GB" sz="1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Asha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T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., et al. </a:t>
            </a:r>
            <a:r>
              <a:rPr lang="en-GB" sz="1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Optimization </a:t>
            </a:r>
            <a:r>
              <a:rPr lang="en-GB" sz="1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of association rules for tuberculosis using genetic algorithm.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2014.</a:t>
            </a:r>
          </a:p>
          <a:p>
            <a:pPr marL="0" lvl="1" algn="just"/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16. </a:t>
            </a:r>
            <a:r>
              <a:rPr lang="en-GB" sz="1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Walia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N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et al. </a:t>
            </a:r>
            <a:r>
              <a:rPr lang="en-GB" sz="1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Design and identification of tuberculosis using fuzzy based decision support system</a:t>
            </a:r>
            <a:r>
              <a:rPr lang="en-GB" sz="1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GB" sz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lvl="1" algn="just"/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17. </a:t>
            </a:r>
            <a:r>
              <a:rPr lang="en-GB" sz="1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Elveren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et al. </a:t>
            </a:r>
            <a:r>
              <a:rPr lang="en-GB" sz="1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Tuberculosis disease diagnosis using artificial neural network trained with genetic algorithm.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2011</a:t>
            </a:r>
          </a:p>
        </p:txBody>
      </p:sp>
    </p:spTree>
    <p:extLst>
      <p:ext uri="{BB962C8B-B14F-4D97-AF65-F5344CB8AC3E}">
        <p14:creationId xmlns:p14="http://schemas.microsoft.com/office/powerpoint/2010/main" val="127467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51"/>
            <a:ext cx="8640960" cy="681045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Expert system based model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640960" cy="5976664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>
                <a:latin typeface="Arial" pitchFamily="34" charset="0"/>
                <a:cs typeface="Arial" pitchFamily="34" charset="0"/>
              </a:rPr>
              <a:t>Strengths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667512" lvl="2" indent="-342900" algn="just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Flexible knowledge base- extendable and updatable</a:t>
            </a:r>
          </a:p>
          <a:p>
            <a:pPr marL="667512" lvl="2" indent="-342900" algn="just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They can contain a very large amount of data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800" dirty="0" smtClean="0">
                <a:latin typeface="Arial" pitchFamily="34" charset="0"/>
                <a:cs typeface="Arial" pitchFamily="34" charset="0"/>
              </a:rPr>
              <a:t>Weaknesses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Limited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to information supplied by experts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- might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be vague and inconclusive. 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Inferences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by experts might be emotionally induced or subject to correction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GB" sz="24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18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]. 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Limited test data - might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not generate the best return on output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GB" sz="24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18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24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19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].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093296"/>
            <a:ext cx="8568952" cy="764704"/>
          </a:xfrm>
        </p:spPr>
        <p:txBody>
          <a:bodyPr/>
          <a:lstStyle/>
          <a:p>
            <a:pPr marL="0" lvl="1" algn="just"/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18. </a:t>
            </a:r>
            <a:r>
              <a:rPr lang="en-GB" sz="1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Hossain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et al. </a:t>
            </a:r>
            <a:r>
              <a:rPr lang="en-GB" sz="1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sz="1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Belief Rule Based Expert System to Assess Tuberculosis under Uncertainty.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2017</a:t>
            </a:r>
          </a:p>
          <a:p>
            <a:pPr marL="0" lvl="1" algn="just"/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19. </a:t>
            </a:r>
            <a:r>
              <a:rPr lang="en-GB" sz="1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Osamor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V.C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et al. </a:t>
            </a:r>
            <a:r>
              <a:rPr lang="en-GB" sz="1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Tuberculosis–Diagnostic Expert System: An architecture for translating patients information from the web for use in tuberculosis diagnosis.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88672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729"/>
            <a:ext cx="8568952" cy="954000"/>
          </a:xfrm>
        </p:spPr>
        <p:txBody>
          <a:bodyPr/>
          <a:lstStyle/>
          <a:p>
            <a:pPr algn="ctr"/>
            <a:r>
              <a:rPr lang="en-GB" sz="3200" dirty="0" smtClean="0">
                <a:latin typeface="Arial" pitchFamily="34" charset="0"/>
                <a:cs typeface="Arial" pitchFamily="34" charset="0"/>
              </a:rPr>
              <a:t>Areas of weaknesses in existing computational models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052736"/>
            <a:ext cx="8568952" cy="5688632"/>
          </a:xfrm>
        </p:spPr>
        <p:txBody>
          <a:bodyPr/>
          <a:lstStyle/>
          <a:p>
            <a:pPr algn="just"/>
            <a:r>
              <a:rPr lang="en-GB" sz="2800" dirty="0" smtClean="0">
                <a:latin typeface="Arial" pitchFamily="34" charset="0"/>
                <a:cs typeface="Arial" pitchFamily="34" charset="0"/>
              </a:rPr>
              <a:t>Accuracy, speed and worker safety precede over other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weaknesses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identified in existing computational models</a:t>
            </a: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367076"/>
              </p:ext>
            </p:extLst>
          </p:nvPr>
        </p:nvGraphicFramePr>
        <p:xfrm>
          <a:off x="467544" y="2564904"/>
          <a:ext cx="8496944" cy="4104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1878"/>
                <a:gridCol w="3266789"/>
                <a:gridCol w="2099962"/>
                <a:gridCol w="2098315"/>
              </a:tblGrid>
              <a:tr h="912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S/N</a:t>
                      </a:r>
                      <a:endParaRPr lang="en-GB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Weaknesses</a:t>
                      </a:r>
                      <a:endParaRPr lang="en-GB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Arial" pitchFamily="34" charset="0"/>
                          <a:cs typeface="Arial" pitchFamily="34" charset="0"/>
                        </a:rPr>
                        <a:t>Frequency</a:t>
                      </a:r>
                      <a:endParaRPr lang="en-GB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Arial" pitchFamily="34" charset="0"/>
                          <a:cs typeface="Arial" pitchFamily="34" charset="0"/>
                        </a:rPr>
                        <a:t>Percentage</a:t>
                      </a:r>
                      <a:endParaRPr lang="en-GB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6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Accuracy</a:t>
                      </a:r>
                      <a:endParaRPr lang="en-GB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GB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Arial" pitchFamily="34" charset="0"/>
                          <a:cs typeface="Arial" pitchFamily="34" charset="0"/>
                        </a:rPr>
                        <a:t>28.6</a:t>
                      </a:r>
                      <a:endParaRPr lang="en-GB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6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Speed</a:t>
                      </a:r>
                      <a:endParaRPr lang="en-GB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Arial" pitchFamily="34" charset="0"/>
                          <a:cs typeface="Arial" pitchFamily="34" charset="0"/>
                        </a:rPr>
                        <a:t>19.0</a:t>
                      </a:r>
                      <a:endParaRPr lang="en-GB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6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Worker Safety</a:t>
                      </a:r>
                      <a:endParaRPr lang="en-GB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GB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Arial" pitchFamily="34" charset="0"/>
                          <a:cs typeface="Arial" pitchFamily="34" charset="0"/>
                        </a:rPr>
                        <a:t>33.3</a:t>
                      </a:r>
                      <a:endParaRPr lang="en-GB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6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Arial" pitchFamily="34" charset="0"/>
                          <a:cs typeface="Arial" pitchFamily="34" charset="0"/>
                        </a:rPr>
                        <a:t>Flexibility</a:t>
                      </a:r>
                      <a:endParaRPr lang="en-GB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Arial" pitchFamily="34" charset="0"/>
                          <a:cs typeface="Arial" pitchFamily="34" charset="0"/>
                        </a:rPr>
                        <a:t>4.8</a:t>
                      </a:r>
                      <a:endParaRPr lang="en-GB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6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Ease of use</a:t>
                      </a:r>
                      <a:endParaRPr lang="en-GB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7.1</a:t>
                      </a:r>
                      <a:endParaRPr lang="en-GB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6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Arial" pitchFamily="34" charset="0"/>
                          <a:cs typeface="Arial" pitchFamily="34" charset="0"/>
                        </a:rPr>
                        <a:t>Specificity analysis</a:t>
                      </a:r>
                      <a:endParaRPr lang="en-GB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6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Arial" pitchFamily="34" charset="0"/>
                          <a:cs typeface="Arial" pitchFamily="34" charset="0"/>
                        </a:rPr>
                        <a:t>Sensitivity analysis</a:t>
                      </a:r>
                      <a:endParaRPr lang="en-GB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4.8</a:t>
                      </a:r>
                      <a:endParaRPr lang="en-GB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11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Limitation, conclusion and future direction</a:t>
            </a:r>
            <a:r>
              <a:rPr lang="en-GB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42" y="692696"/>
            <a:ext cx="8580254" cy="604867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GB" sz="2800" b="1" u="sng" dirty="0" smtClean="0">
                <a:latin typeface="Arial" pitchFamily="34" charset="0"/>
                <a:cs typeface="Arial" pitchFamily="34" charset="0"/>
              </a:rPr>
              <a:t>Conclusion</a:t>
            </a:r>
          </a:p>
          <a:p>
            <a:pPr marL="667512" lvl="2" indent="-342900" algn="just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§"/>
            </a:pPr>
            <a:r>
              <a:rPr lang="en-GB" dirty="0">
                <a:latin typeface="Arial" pitchFamily="34" charset="0"/>
                <a:cs typeface="Arial" pitchFamily="34" charset="0"/>
              </a:rPr>
              <a:t>Accuracy and speed need to be improved and further quantitative analysis might be required. Also, there is the need for a more robust computational system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  <a:endParaRPr lang="en-GB" b="1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GB" sz="2800" b="1" u="sng" dirty="0" smtClean="0">
                <a:latin typeface="Arial" pitchFamily="34" charset="0"/>
                <a:cs typeface="Arial" pitchFamily="34" charset="0"/>
              </a:rPr>
              <a:t>Future work</a:t>
            </a:r>
            <a:endParaRPr lang="en-GB" sz="2800" b="1" u="sng" dirty="0"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Future works will include Quantitative analysis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to substantiate and prove the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quantity values of the speed and accuracy of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the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research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D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evelopment of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a comparative study of the computational and conventional TB diagnosis techniques.</a:t>
            </a:r>
          </a:p>
          <a:p>
            <a:pPr algn="just">
              <a:buFont typeface="Wingdings" pitchFamily="2" charset="2"/>
              <a:buChar char="§"/>
            </a:pPr>
            <a:endParaRPr lang="en-GB" sz="4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0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9600" dirty="0" smtClean="0">
                <a:latin typeface="Arial" pitchFamily="34" charset="0"/>
                <a:cs typeface="Arial" pitchFamily="34" charset="0"/>
              </a:rPr>
              <a:t>THANK YOU</a:t>
            </a:r>
            <a:endParaRPr lang="en-GB" sz="9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8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GB" sz="3900" b="1" dirty="0" smtClean="0">
                <a:latin typeface="Arial" pitchFamily="34" charset="0"/>
                <a:cs typeface="Arial" pitchFamily="34" charset="0"/>
              </a:rPr>
              <a:t>OUTLINES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Problem statement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Aim and Objectives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Research Methodology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Results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800" dirty="0">
                <a:latin typeface="Arial" pitchFamily="34" charset="0"/>
                <a:cs typeface="Arial" pitchFamily="34" charset="0"/>
              </a:rPr>
              <a:t>Taxonomy of TB Computational Diagnostic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Model</a:t>
            </a:r>
          </a:p>
          <a:p>
            <a:pPr algn="just"/>
            <a:r>
              <a:rPr lang="en-GB" sz="2800" dirty="0" smtClean="0">
                <a:latin typeface="Arial" pitchFamily="34" charset="0"/>
                <a:cs typeface="Arial" pitchFamily="34" charset="0"/>
              </a:rPr>
              <a:t>Areas of weaknesses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r>
              <a:rPr lang="en-GB" sz="2800" dirty="0">
                <a:latin typeface="Arial" pitchFamily="34" charset="0"/>
                <a:cs typeface="Arial" pitchFamily="34" charset="0"/>
              </a:rPr>
              <a:t>C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onclusion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and future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work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46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7772400" cy="620688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Introduction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20688"/>
            <a:ext cx="8424936" cy="5544616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>
                <a:latin typeface="Arial" pitchFamily="34" charset="0"/>
                <a:cs typeface="Arial" pitchFamily="34" charset="0"/>
              </a:rPr>
              <a:t>Tuberculosis </a:t>
            </a:r>
            <a:r>
              <a:rPr lang="en-GB" dirty="0">
                <a:latin typeface="Arial" pitchFamily="34" charset="0"/>
                <a:cs typeface="Arial" pitchFamily="34" charset="0"/>
              </a:rPr>
              <a:t>(TB) is an infectious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disease-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Pathogen Mycobacterium </a:t>
            </a:r>
            <a:r>
              <a:rPr lang="en-GB" dirty="0">
                <a:latin typeface="Arial" pitchFamily="34" charset="0"/>
                <a:cs typeface="Arial" pitchFamily="34" charset="0"/>
              </a:rPr>
              <a:t>tuberculosis.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dirty="0" smtClean="0">
                <a:latin typeface="Arial" pitchFamily="34" charset="0"/>
                <a:cs typeface="Arial" pitchFamily="34" charset="0"/>
              </a:rPr>
              <a:t>TB infection Mortality rates - around 1.5 </a:t>
            </a:r>
            <a:r>
              <a:rPr lang="en-GB" dirty="0">
                <a:latin typeface="Arial" pitchFamily="34" charset="0"/>
                <a:cs typeface="Arial" pitchFamily="34" charset="0"/>
              </a:rPr>
              <a:t>million people/year [</a:t>
            </a:r>
            <a:r>
              <a:rPr lang="en-GB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GB" dirty="0">
                <a:latin typeface="Arial" pitchFamily="34" charset="0"/>
                <a:cs typeface="Arial" pitchFamily="34" charset="0"/>
              </a:rPr>
              <a:t>].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dirty="0">
                <a:latin typeface="Arial" pitchFamily="34" charset="0"/>
                <a:cs typeface="Arial" pitchFamily="34" charset="0"/>
              </a:rPr>
              <a:t>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bout </a:t>
            </a:r>
            <a:r>
              <a:rPr lang="en-GB" dirty="0">
                <a:latin typeface="Arial" pitchFamily="34" charset="0"/>
                <a:cs typeface="Arial" pitchFamily="34" charset="0"/>
              </a:rPr>
              <a:t>95% of its victims are from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Africa [</a:t>
            </a:r>
            <a:r>
              <a:rPr lang="en-GB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]. </a:t>
            </a:r>
          </a:p>
          <a:p>
            <a:pPr algn="just"/>
            <a:r>
              <a:rPr lang="en-GB" dirty="0">
                <a:latin typeface="Arial" pitchFamily="34" charset="0"/>
                <a:cs typeface="Arial" pitchFamily="34" charset="0"/>
              </a:rPr>
              <a:t>TB disease is categorized in 3 ways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Immune system (latent or active TB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) [</a:t>
            </a:r>
            <a:r>
              <a:rPr lang="en-GB" sz="2800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]. 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Body 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part infected (pulmonary-lungs 	and extra-pulmonary TB-spine, kidney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etc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.) 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Impact area (TB meningitis, TB lymphadenitis,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MDR-TB 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and TB gastrointestinal)</a:t>
            </a:r>
          </a:p>
          <a:p>
            <a:pPr lvl="1" algn="just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68580" indent="0" algn="just">
              <a:buNone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165305"/>
            <a:ext cx="8424936" cy="616496"/>
          </a:xfrm>
        </p:spPr>
        <p:txBody>
          <a:bodyPr/>
          <a:lstStyle/>
          <a:p>
            <a:pPr algn="just"/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GB" sz="1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WHO, Global tuberculosis report </a:t>
            </a:r>
            <a:r>
              <a:rPr lang="en-GB" sz="1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2013</a:t>
            </a:r>
          </a:p>
          <a:p>
            <a:pPr algn="just"/>
            <a:r>
              <a:rPr lang="en-GB" sz="1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 Voskuil et al. M, </a:t>
            </a:r>
            <a:r>
              <a:rPr lang="en-GB" sz="1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Mycobacterium tuberculosis gene expression during adaptation to stationary phase and low-oxygen </a:t>
            </a:r>
            <a:r>
              <a:rPr lang="en-GB" sz="1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dormancy. 2004</a:t>
            </a:r>
            <a:endParaRPr lang="en-GB" sz="1200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5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352928" cy="692696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Risk factors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92696"/>
            <a:ext cx="7772400" cy="5688632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>Internal risk factors 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People who 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have been previously infected with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TB 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HIV/AIDS –Weak immune 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system [</a:t>
            </a:r>
            <a:r>
              <a:rPr lang="en-GB" sz="28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]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Those 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who are lower than five (5) years old [</a:t>
            </a:r>
            <a:r>
              <a:rPr lang="en-GB" sz="28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]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Diabetes (Common comorbidity with TB) worsens glycaemic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control</a:t>
            </a:r>
          </a:p>
          <a:p>
            <a:pPr algn="just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>External </a:t>
            </a:r>
            <a:r>
              <a:rPr lang="en-GB" sz="3200" b="1" dirty="0">
                <a:latin typeface="Arial" pitchFamily="34" charset="0"/>
                <a:cs typeface="Arial" pitchFamily="34" charset="0"/>
              </a:rPr>
              <a:t>risk factors 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Poor 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nutrition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Tobacco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smoking and alcohol abuse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Sharing utensils with sufferers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09319"/>
            <a:ext cx="8424936" cy="472481"/>
          </a:xfrm>
        </p:spPr>
        <p:txBody>
          <a:bodyPr/>
          <a:lstStyle/>
          <a:p>
            <a:pPr algn="just"/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Control, </a:t>
            </a:r>
            <a:r>
              <a:rPr lang="en-GB" sz="1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C.f.D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and Prevention, </a:t>
            </a:r>
            <a:r>
              <a:rPr lang="en-GB" sz="1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National </a:t>
            </a:r>
            <a:r>
              <a:rPr lang="en-GB" sz="1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centre for  </a:t>
            </a:r>
            <a:r>
              <a:rPr lang="en-GB" sz="1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TB </a:t>
            </a:r>
            <a:r>
              <a:rPr lang="en-GB" sz="1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prevention. 2009</a:t>
            </a:r>
            <a:endParaRPr lang="en-GB" sz="1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64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Problem Statement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8280920" cy="5400600"/>
          </a:xfrm>
        </p:spPr>
        <p:txBody>
          <a:bodyPr/>
          <a:lstStyle/>
          <a:p>
            <a:pPr algn="just"/>
            <a:r>
              <a:rPr lang="en-GB" dirty="0">
                <a:latin typeface="Arial" pitchFamily="34" charset="0"/>
                <a:cs typeface="Arial" pitchFamily="34" charset="0"/>
              </a:rPr>
              <a:t>Difficulty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GB" dirty="0">
                <a:latin typeface="Arial" pitchFamily="34" charset="0"/>
                <a:cs typeface="Arial" pitchFamily="34" charset="0"/>
              </a:rPr>
              <a:t>diagnosis - either asymptomatic or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latent</a:t>
            </a:r>
          </a:p>
          <a:p>
            <a:pPr algn="just"/>
            <a:r>
              <a:rPr lang="en-GB" dirty="0" smtClean="0">
                <a:latin typeface="Arial" pitchFamily="34" charset="0"/>
                <a:cs typeface="Arial" pitchFamily="34" charset="0"/>
              </a:rPr>
              <a:t>TB Negligence in Nigeria and Sub-Saharan Africa. 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dirty="0" smtClean="0">
                <a:latin typeface="Arial" pitchFamily="34" charset="0"/>
                <a:cs typeface="Arial" pitchFamily="34" charset="0"/>
              </a:rPr>
              <a:t>Need for a more robust computational system for TB diagnosis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as a result of slow speed and accuracy of current ones.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08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0"/>
            <a:ext cx="7772400" cy="914400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Aim and Objectives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92696"/>
            <a:ext cx="8352928" cy="6048672"/>
          </a:xfrm>
        </p:spPr>
        <p:txBody>
          <a:bodyPr>
            <a:normAutofit/>
          </a:bodyPr>
          <a:lstStyle/>
          <a:p>
            <a:pPr lvl="0" algn="just"/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Aim</a:t>
            </a:r>
          </a:p>
          <a:p>
            <a:pPr lvl="1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This research focused on systematic review and analysis of computational models for diagnosis of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TB. </a:t>
            </a:r>
          </a:p>
          <a:p>
            <a:pPr lvl="0" algn="just"/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Objectives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Analysis of the strengths and weaknesses of existing computational TB diagnostic models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3200" b="1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3200" b="1" u="sng" dirty="0">
                <a:latin typeface="Arial" pitchFamily="34" charset="0"/>
                <a:cs typeface="Arial" pitchFamily="34" charset="0"/>
              </a:rPr>
              <a:t>Overall </a:t>
            </a:r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goal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	To develop a more accurate computational 	system for TB diagnosis</a:t>
            </a:r>
          </a:p>
          <a:p>
            <a:pPr lvl="0" algn="just"/>
            <a:endParaRPr lang="en-GB" sz="3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27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8175"/>
            <a:ext cx="7772400" cy="448345"/>
          </a:xfrm>
        </p:spPr>
        <p:txBody>
          <a:bodyPr/>
          <a:lstStyle/>
          <a:p>
            <a:pPr algn="ctr"/>
            <a:r>
              <a:rPr lang="en-GB" sz="3200" dirty="0" smtClean="0">
                <a:latin typeface="Arial" pitchFamily="34" charset="0"/>
                <a:cs typeface="Arial" pitchFamily="34" charset="0"/>
              </a:rPr>
              <a:t>Methodology flow diagram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666869" y="620688"/>
            <a:ext cx="194421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Search strategy start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91356" y="1268608"/>
            <a:ext cx="0" cy="428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03103" y="2999816"/>
            <a:ext cx="1836204" cy="936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Determine synonyms for major keywords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85363" y="1686144"/>
            <a:ext cx="1836204" cy="936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Identify keywords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6758" y="1634716"/>
            <a:ext cx="1836204" cy="936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itchFamily="34" charset="0"/>
                <a:cs typeface="Arial" pitchFamily="34" charset="0"/>
              </a:rPr>
              <a:t>Computational, Diagnosis, Tuberculosis.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6201044" y="2989146"/>
            <a:ext cx="1836204" cy="936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Arial" pitchFamily="34" charset="0"/>
                <a:cs typeface="Arial" pitchFamily="34" charset="0"/>
              </a:rPr>
              <a:t>Computational, Soft computing, Fuzzy Logic, et al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7704" y="4386714"/>
            <a:ext cx="1836204" cy="936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Establish exclusion criteria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99374" y="4420751"/>
            <a:ext cx="1836204" cy="936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Arial" pitchFamily="34" charset="0"/>
                <a:cs typeface="Arial" pitchFamily="34" charset="0"/>
              </a:rPr>
              <a:t>Drug, Animal, Imaging, MRI, "X ray",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Radiography</a:t>
            </a:r>
            <a:endParaRPr lang="en-GB" sz="1600" dirty="0"/>
          </a:p>
        </p:txBody>
      </p:sp>
      <p:sp>
        <p:nvSpPr>
          <p:cNvPr id="13" name="Rectangle 12"/>
          <p:cNvSpPr/>
          <p:nvPr/>
        </p:nvSpPr>
        <p:spPr>
          <a:xfrm>
            <a:off x="6012160" y="5785850"/>
            <a:ext cx="2160240" cy="107214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Diagnosis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intitle:Tuberculosis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Fuzzy logic" | "Neural Network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" -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Animal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-imaging 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54785" y="5751814"/>
            <a:ext cx="1836204" cy="936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Apply </a:t>
            </a:r>
            <a:r>
              <a:rPr lang="en-GB" dirty="0">
                <a:latin typeface="Arial" pitchFamily="34" charset="0"/>
                <a:cs typeface="Arial" pitchFamily="34" charset="0"/>
              </a:rPr>
              <a:t>B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oolean operators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703465" y="2642143"/>
            <a:ext cx="0" cy="3576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727345" y="3936369"/>
            <a:ext cx="0" cy="428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794651" y="5322818"/>
            <a:ext cx="0" cy="428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117476" y="2570820"/>
            <a:ext cx="0" cy="428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119146" y="3957718"/>
            <a:ext cx="0" cy="428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117476" y="5356855"/>
            <a:ext cx="0" cy="428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4" idx="3"/>
            <a:endCxn id="9" idx="1"/>
          </p:cNvCxnSpPr>
          <p:nvPr/>
        </p:nvCxnSpPr>
        <p:spPr>
          <a:xfrm flipV="1">
            <a:off x="3790989" y="2102768"/>
            <a:ext cx="2395769" cy="411709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57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299"/>
            <a:ext cx="7772400" cy="839011"/>
          </a:xfrm>
        </p:spPr>
        <p:txBody>
          <a:bodyPr/>
          <a:lstStyle/>
          <a:p>
            <a:pPr algn="ctr"/>
            <a:r>
              <a:rPr lang="en-GB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Preferred Reporting Items for Systematic Reviews and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Meta-Analysis (PRISMA) diagram [</a:t>
            </a:r>
            <a:r>
              <a:rPr lang="en-GB" sz="2400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]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0774" y="836712"/>
            <a:ext cx="946802" cy="14331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Identification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23728" y="961802"/>
            <a:ext cx="2627319" cy="10363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dirty="0" smtClean="0">
                <a:latin typeface="Arial" pitchFamily="34" charset="0"/>
                <a:cs typeface="Arial" pitchFamily="34" charset="0"/>
              </a:rPr>
              <a:t>Records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identified through database searching 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Google scholar)   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n = 303)</a:t>
            </a:r>
          </a:p>
          <a:p>
            <a:pPr algn="ctr"/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00591" y="961802"/>
            <a:ext cx="2520280" cy="10363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dirty="0" smtClean="0">
                <a:latin typeface="Arial" pitchFamily="34" charset="0"/>
                <a:cs typeface="Arial" pitchFamily="34" charset="0"/>
              </a:rPr>
              <a:t>Additional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records identified through other sources</a:t>
            </a:r>
          </a:p>
          <a:p>
            <a:pPr algn="ctr"/>
            <a:r>
              <a:rPr lang="en-GB" sz="1600" dirty="0">
                <a:latin typeface="Arial" pitchFamily="34" charset="0"/>
                <a:cs typeface="Arial" pitchFamily="34" charset="0"/>
              </a:rPr>
              <a:t>(n = 0)</a:t>
            </a:r>
          </a:p>
          <a:p>
            <a:pPr algn="ctr"/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0775" y="2537570"/>
            <a:ext cx="946801" cy="11468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Screening</a:t>
            </a: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0775" y="3960676"/>
            <a:ext cx="946802" cy="11688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Eligibility</a:t>
            </a:r>
            <a:endParaRPr lang="en-GB" sz="16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00591" y="2564991"/>
            <a:ext cx="2520279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Arial" pitchFamily="34" charset="0"/>
                <a:cs typeface="Arial" pitchFamily="34" charset="0"/>
              </a:rPr>
              <a:t>Records excluded</a:t>
            </a:r>
          </a:p>
          <a:p>
            <a:pPr algn="ctr"/>
            <a:r>
              <a:rPr lang="en-GB" sz="1600" dirty="0">
                <a:latin typeface="Arial" pitchFamily="34" charset="0"/>
                <a:cs typeface="Arial" pitchFamily="34" charset="0"/>
              </a:rPr>
              <a:t>        (n = 183)</a:t>
            </a:r>
          </a:p>
          <a:p>
            <a:pPr algn="ctr"/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3846" y="2544049"/>
            <a:ext cx="2520280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dirty="0" smtClean="0">
                <a:latin typeface="Arial" pitchFamily="34" charset="0"/>
                <a:cs typeface="Arial" pitchFamily="34" charset="0"/>
              </a:rPr>
              <a:t>Records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screened after duplicates removed </a:t>
            </a:r>
          </a:p>
          <a:p>
            <a:pPr algn="ctr"/>
            <a:r>
              <a:rPr lang="en-GB" sz="1600" dirty="0" smtClean="0">
                <a:latin typeface="Arial" pitchFamily="34" charset="0"/>
                <a:cs typeface="Arial" pitchFamily="34" charset="0"/>
              </a:rPr>
              <a:t>  (n = 256)</a:t>
            </a:r>
          </a:p>
          <a:p>
            <a:pPr algn="ctr"/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93669" y="4809827"/>
            <a:ext cx="2527201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dirty="0" smtClean="0">
                <a:latin typeface="Arial" pitchFamily="34" charset="0"/>
                <a:cs typeface="Arial" pitchFamily="34" charset="0"/>
              </a:rPr>
              <a:t>Excluded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papers (n = 31)</a:t>
            </a:r>
          </a:p>
          <a:p>
            <a:pPr algn="ctr"/>
            <a:r>
              <a:rPr lang="en-GB" sz="1600" dirty="0">
                <a:latin typeface="Arial" pitchFamily="34" charset="0"/>
                <a:cs typeface="Arial" pitchFamily="34" charset="0"/>
              </a:rPr>
              <a:t>No information on outcomes of interest = 18</a:t>
            </a:r>
          </a:p>
          <a:p>
            <a:pPr algn="ctr"/>
            <a:r>
              <a:rPr lang="en-GB" sz="1600" dirty="0">
                <a:latin typeface="Arial" pitchFamily="34" charset="0"/>
                <a:cs typeface="Arial" pitchFamily="34" charset="0"/>
              </a:rPr>
              <a:t>Empirical data only = 13</a:t>
            </a:r>
          </a:p>
          <a:p>
            <a:pPr algn="ctr"/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30767" y="3960676"/>
            <a:ext cx="2513359" cy="9667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dirty="0" smtClean="0">
                <a:latin typeface="Arial" pitchFamily="34" charset="0"/>
                <a:cs typeface="Arial" pitchFamily="34" charset="0"/>
              </a:rPr>
              <a:t>Full-text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articles accessed for eligibility</a:t>
            </a:r>
          </a:p>
          <a:p>
            <a:pPr algn="ctr"/>
            <a:r>
              <a:rPr lang="en-GB" sz="1600" dirty="0">
                <a:latin typeface="Arial" pitchFamily="34" charset="0"/>
                <a:cs typeface="Arial" pitchFamily="34" charset="0"/>
              </a:rPr>
              <a:t>(n = 73)</a:t>
            </a:r>
          </a:p>
          <a:p>
            <a:pPr algn="ctr"/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0775" y="5522510"/>
            <a:ext cx="946801" cy="10240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Included</a:t>
            </a:r>
            <a:endParaRPr lang="en-GB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30766" y="5661248"/>
            <a:ext cx="2513359" cy="8852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dirty="0" smtClean="0">
                <a:latin typeface="Arial" pitchFamily="34" charset="0"/>
                <a:cs typeface="Arial" pitchFamily="34" charset="0"/>
              </a:rPr>
              <a:t>Studies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included in qualitative synthesis</a:t>
            </a:r>
          </a:p>
          <a:p>
            <a:pPr algn="ctr"/>
            <a:r>
              <a:rPr lang="en-GB" sz="1600" dirty="0">
                <a:latin typeface="Arial" pitchFamily="34" charset="0"/>
                <a:cs typeface="Arial" pitchFamily="34" charset="0"/>
              </a:rPr>
              <a:t>(n = 42)</a:t>
            </a:r>
          </a:p>
          <a:p>
            <a:pPr algn="ctr"/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22"/>
          <p:cNvCxnSpPr>
            <a:stCxn id="19" idx="2"/>
            <a:endCxn id="21" idx="0"/>
          </p:cNvCxnSpPr>
          <p:nvPr/>
        </p:nvCxnSpPr>
        <p:spPr>
          <a:xfrm flipH="1">
            <a:off x="3487446" y="4927384"/>
            <a:ext cx="1" cy="733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495657" y="5284045"/>
            <a:ext cx="23920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495657" y="3408145"/>
            <a:ext cx="0" cy="5525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751047" y="1268760"/>
            <a:ext cx="11495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751047" y="1544448"/>
            <a:ext cx="117956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2"/>
          </p:cNvCxnSpPr>
          <p:nvPr/>
        </p:nvCxnSpPr>
        <p:spPr>
          <a:xfrm>
            <a:off x="3437388" y="1998198"/>
            <a:ext cx="53519" cy="545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744126" y="2976097"/>
            <a:ext cx="11495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546526"/>
            <a:ext cx="8424936" cy="311474"/>
          </a:xfrm>
        </p:spPr>
        <p:txBody>
          <a:bodyPr/>
          <a:lstStyle/>
          <a:p>
            <a:pPr algn="just"/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GB" sz="1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Moher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D., et al., </a:t>
            </a:r>
            <a:r>
              <a:rPr lang="en-GB" sz="12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Preferred reporting items for systematic reviews and meta-analyses: the PRISMA statement.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2009</a:t>
            </a:r>
            <a:r>
              <a:rPr lang="en-GB" sz="1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6180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8175"/>
            <a:ext cx="8748464" cy="664522"/>
          </a:xfrm>
        </p:spPr>
        <p:txBody>
          <a:bodyPr/>
          <a:lstStyle/>
          <a:p>
            <a:r>
              <a:rPr lang="en-GB" sz="3800" dirty="0" smtClean="0">
                <a:latin typeface="Arial" pitchFamily="34" charset="0"/>
                <a:cs typeface="Arial" pitchFamily="34" charset="0"/>
              </a:rPr>
              <a:t>Results: Categorization of the 42 studies</a:t>
            </a:r>
            <a:endParaRPr lang="en-GB" sz="3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8147248" cy="5832648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 pitchFamily="34" charset="0"/>
                <a:cs typeface="Arial" pitchFamily="34" charset="0"/>
              </a:rPr>
              <a:t>Initial search 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- 303 </a:t>
            </a:r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Only 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42 studies 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met 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inclusion 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criteria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. </a:t>
            </a:r>
            <a:endParaRPr lang="en-GB" sz="36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Artificial Neural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network or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neuro-fuzzy – 19 studies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Expert System – 2 studies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F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uzzy logic/hybrids – 7 studies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Bayesian/data mining – 7 studies</a:t>
            </a: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Genetic Algorithm/Hybrid – 5 studies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O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ther methods – 2 studies</a:t>
            </a:r>
            <a:endParaRPr lang="en-GB" sz="3200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62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32996</TotalTime>
  <Words>1420</Words>
  <Application>Microsoft Office PowerPoint</Application>
  <PresentationFormat>On-screen Show (4:3)</PresentationFormat>
  <Paragraphs>206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Metro</vt:lpstr>
      <vt:lpstr>Computational Models for Diagnosing Tuberculosis:  A Systematic Review      </vt:lpstr>
      <vt:lpstr>PowerPoint Presentation</vt:lpstr>
      <vt:lpstr>Introduction</vt:lpstr>
      <vt:lpstr>Risk factors</vt:lpstr>
      <vt:lpstr>Problem Statement</vt:lpstr>
      <vt:lpstr>Aim and Objectives</vt:lpstr>
      <vt:lpstr>Methodology flow diagram</vt:lpstr>
      <vt:lpstr> Preferred Reporting Items for Systematic Reviews and Meta-Analysis (PRISMA) diagram [4]</vt:lpstr>
      <vt:lpstr>Results: Categorization of the 42 studies</vt:lpstr>
      <vt:lpstr>Country of publication of reviewed papers</vt:lpstr>
      <vt:lpstr>Results contd.: Study levels of evidence</vt:lpstr>
      <vt:lpstr>Taxonomy of TB Computational Diagnostic Models</vt:lpstr>
      <vt:lpstr>Fuzzy logic/Hybrid based models</vt:lpstr>
      <vt:lpstr>Bayesian/data mining based models </vt:lpstr>
      <vt:lpstr>Genetic Algorithm/Hybrid based models  </vt:lpstr>
      <vt:lpstr>Expert system based model</vt:lpstr>
      <vt:lpstr>Areas of weaknesses in existing computational models</vt:lpstr>
      <vt:lpstr>Limitation, conclusion and future direction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Systematic Review of Medical Diagnostic Models Developed and Applied within a Decade   2006-2016</dc:title>
  <dc:creator>Dammplatt</dc:creator>
  <cp:lastModifiedBy>Dammplatt</cp:lastModifiedBy>
  <cp:revision>193</cp:revision>
  <cp:lastPrinted>2017-02-07T13:07:51Z</cp:lastPrinted>
  <dcterms:created xsi:type="dcterms:W3CDTF">2016-12-08T21:37:06Z</dcterms:created>
  <dcterms:modified xsi:type="dcterms:W3CDTF">2017-10-10T21:36:36Z</dcterms:modified>
</cp:coreProperties>
</file>