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9" r:id="rId3"/>
    <p:sldId id="286" r:id="rId4"/>
    <p:sldId id="285" r:id="rId5"/>
    <p:sldId id="260" r:id="rId6"/>
    <p:sldId id="261" r:id="rId7"/>
    <p:sldId id="282" r:id="rId8"/>
    <p:sldId id="262" r:id="rId9"/>
    <p:sldId id="264" r:id="rId10"/>
    <p:sldId id="265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3" r:id="rId22"/>
    <p:sldId id="284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UWAGBENGA DADA" initials="OD" lastIdx="5" clrIdx="0">
    <p:extLst>
      <p:ext uri="{19B8F6BF-5375-455C-9EA6-DF929625EA0E}">
        <p15:presenceInfo xmlns:p15="http://schemas.microsoft.com/office/powerpoint/2012/main" userId="f36049c2b6cbeb6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8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4F360-4241-4D39-83BF-AC776E570CE8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D54C9-9780-4590-B3E0-6DD03B400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61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D54C9-9780-4590-B3E0-6DD03B4001A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41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AFF0-D48D-4CAF-8561-3A5F3DC8B51F}" type="datetime1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021-4833-4A4F-A69B-C6BC031D6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1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8F37-4869-47B9-B784-2BD0756DBD07}" type="datetime1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021-4833-4A4F-A69B-C6BC031D6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7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44945-607E-4F68-BBF1-47A559E792FE}" type="datetime1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021-4833-4A4F-A69B-C6BC031D6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1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83F3-1E25-4ADE-850F-778A5AF0995B}" type="datetime1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021-4833-4A4F-A69B-C6BC031D6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4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FCE5-2F64-494C-A8E3-243E43EB7D73}" type="datetime1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021-4833-4A4F-A69B-C6BC031D6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1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5D48-CEAD-4BFD-AD74-5982CB564437}" type="datetime1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021-4833-4A4F-A69B-C6BC031D6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1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284B-CDD8-4A3D-81D1-15547954AE8E}" type="datetime1">
              <a:rPr lang="en-US" smtClean="0"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021-4833-4A4F-A69B-C6BC031D6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0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E216-2DF2-4B10-AAAE-30FA0DC5F43E}" type="datetime1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021-4833-4A4F-A69B-C6BC031D6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3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37D0-A0CE-4111-994B-8190D952BE87}" type="datetime1">
              <a:rPr lang="en-US" smtClean="0"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021-4833-4A4F-A69B-C6BC031D6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8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9905-7A27-4482-96EB-9D60B1B05858}" type="datetime1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021-4833-4A4F-A69B-C6BC031D6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3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0365-D542-414D-B7F3-2CD18B3D7949}" type="datetime1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021-4833-4A4F-A69B-C6BC031D6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0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E4DB2-7EFF-4D69-B450-4EECCE2DA8AA}" type="datetime1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47021-4833-4A4F-A69B-C6BC031D6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2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07"/>
          <a:stretch/>
        </p:blipFill>
        <p:spPr>
          <a:xfrm>
            <a:off x="0" y="12879"/>
            <a:ext cx="1828800" cy="1600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12879"/>
            <a:ext cx="1036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Inhibitory effect of aqueous leaf extract of Annona Muricata on testosterone-induced benign prostatic Hyperplasia </a:t>
            </a:r>
            <a:r>
              <a:rPr lang="en-US" sz="3600" b="1" i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in male </a:t>
            </a:r>
            <a:r>
              <a:rPr lang="en-US" sz="3600" b="1" i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Wistar </a:t>
            </a:r>
            <a:r>
              <a:rPr lang="en-US" sz="3600" b="1" i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rats.</a:t>
            </a:r>
            <a:endParaRPr lang="en-US" sz="3600" b="1" i="1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613080"/>
            <a:ext cx="12192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AT: 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baseline="30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FACULTY OF SCIENCE CONFERENCE</a:t>
            </a:r>
            <a:endParaRPr lang="en-US" sz="2400" i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OF SCIENCE</a:t>
            </a:r>
            <a:endParaRPr lang="en-US" sz="24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LAGOS STATE UNIVERSITY, </a:t>
            </a:r>
            <a:endParaRPr lang="en-US" sz="24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OJO, LAGOS</a:t>
            </a:r>
            <a:endParaRPr lang="en-US" sz="24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BY: </a:t>
            </a:r>
          </a:p>
          <a:p>
            <a:pPr algn="ctr"/>
            <a:endParaRPr lang="en-US" sz="2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TOLULOPE, AJAYI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ON: </a:t>
            </a:r>
          </a:p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OCTOBER,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D8D0-2BD1-4B40-85E4-3EACB3A48C7D}" type="datetime1">
              <a:rPr lang="en-US" smtClean="0"/>
              <a:t>10/10/2017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021-4833-4A4F-A69B-C6BC031D63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9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62886"/>
            <a:ext cx="12191999" cy="5995114"/>
          </a:xfrm>
        </p:spPr>
        <p:txBody>
          <a:bodyPr>
            <a:normAutofit/>
          </a:bodyPr>
          <a:lstStyle/>
          <a:p>
            <a:pPr algn="just"/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Animals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euthanized by cervical dislocation and samples were collected for analysis. The investigation conforms to the Guide for the Care and Use of Laboratory Animals (NIH Publication, revised 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1996).</a:t>
            </a:r>
          </a:p>
          <a:p>
            <a:pPr algn="just"/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endParaRPr lang="en-US" b="1" i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are presented as mean ± standard deviation (SD). Statistical significance was calculated using one-way analysis of variance (ANOVA) with SPSS 23.0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graphs were done using graph pad prism 6.0. Significant mean differences were considered significant at p&lt; 0.05, p&lt;0.01 &amp; p&lt;0.001.</a:t>
            </a:r>
          </a:p>
          <a:p>
            <a:pPr algn="just"/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8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862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               MATERIALS &amp; METHODS                           4/4</a:t>
            </a:r>
            <a:endParaRPr lang="en-US" sz="3600" b="1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A130-3034-428E-AB91-F720F15D13C4}" type="datetime1">
              <a:rPr lang="en-US" smtClean="0"/>
              <a:t>10/10/2017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021-4833-4A4F-A69B-C6BC031D63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7467" y="8268237"/>
            <a:ext cx="5151548" cy="695654"/>
          </a:xfrm>
        </p:spPr>
        <p:txBody>
          <a:bodyPr/>
          <a:lstStyle/>
          <a:p>
            <a:pPr algn="just"/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 flipV="1">
            <a:off x="5950040" y="2021981"/>
            <a:ext cx="53182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588564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as mean ± S.E.M; n=5, </a:t>
            </a:r>
            <a:r>
              <a:rPr lang="en-US" sz="20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p&lt;0.05, </a:t>
            </a:r>
            <a:r>
              <a:rPr lang="en-US" sz="20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p&lt;0.01 or </a:t>
            </a:r>
            <a:r>
              <a:rPr lang="en-US" sz="20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p&lt;0.001 when compared with CON, </a:t>
            </a:r>
            <a:r>
              <a:rPr lang="en-US" sz="20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p&lt;0.05, </a:t>
            </a:r>
            <a:r>
              <a:rPr lang="en-US" sz="20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p&lt;0.01 or </a:t>
            </a:r>
            <a:r>
              <a:rPr lang="en-US" sz="20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p&lt;0.001 different from BPH</a:t>
            </a:r>
          </a:p>
          <a:p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30" t="6127" r="3915" b="4290"/>
          <a:stretch/>
        </p:blipFill>
        <p:spPr>
          <a:xfrm>
            <a:off x="6110513" y="1306285"/>
            <a:ext cx="6081487" cy="4608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655" t="6669" r="3655"/>
          <a:stretch/>
        </p:blipFill>
        <p:spPr>
          <a:xfrm>
            <a:off x="0" y="1277257"/>
            <a:ext cx="5950040" cy="460838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1467" y="725714"/>
            <a:ext cx="12192000" cy="55154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AMAE on Prostate weight and Prostatic Index    </a:t>
            </a:r>
            <a:r>
              <a:rPr lang="en-US" sz="3600" b="1" i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                               </a:t>
            </a:r>
            <a:endParaRPr lang="en-US" sz="3600" b="1" i="1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-19010"/>
            <a:ext cx="12213467" cy="7229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                                                RESULTS                                            1/9</a:t>
            </a:r>
            <a:endParaRPr lang="en-US" sz="3600" b="1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CA19-043A-44F9-B60A-802112ADC9F2}" type="datetime1">
              <a:rPr lang="en-US" smtClean="0"/>
              <a:t>10/10/2017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021-4833-4A4F-A69B-C6BC031D63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1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66" y="5718219"/>
            <a:ext cx="12170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4</a:t>
            </a: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as mean ± S.E.M; </a:t>
            </a: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n=5. 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8" y="1277255"/>
            <a:ext cx="12170532" cy="444096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-19010"/>
            <a:ext cx="12213467" cy="7229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                                                RESULTS                                            2/9</a:t>
            </a:r>
            <a:endParaRPr lang="en-US" sz="3600" b="1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67" y="725714"/>
            <a:ext cx="12192000" cy="55154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AMAE on Prostate Testicular Index    </a:t>
            </a:r>
            <a:r>
              <a:rPr lang="en-US" sz="3600" b="1" i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                               </a:t>
            </a:r>
            <a:endParaRPr lang="en-US" sz="3600" b="1" i="1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E43E-69CF-4C03-9910-066CC32293E8}" type="datetime1">
              <a:rPr lang="en-US" smtClean="0"/>
              <a:t>10/10/2017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021-4833-4A4F-A69B-C6BC031D63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1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67" y="6094329"/>
            <a:ext cx="121705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5: Data as mean ± S.E.M; n=5, </a:t>
            </a:r>
            <a:r>
              <a:rPr lang="en-US" sz="2000" b="1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p&lt;0.05, </a:t>
            </a:r>
            <a:r>
              <a:rPr lang="en-US" sz="2000" b="1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p&lt;0.01 or </a:t>
            </a:r>
            <a:r>
              <a:rPr lang="en-US" sz="2000" b="1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p&lt;0.001 when compared with CON, </a:t>
            </a:r>
            <a:r>
              <a:rPr lang="en-US" sz="2000" b="1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p&lt;0.05, </a:t>
            </a:r>
            <a:r>
              <a:rPr lang="en-US" sz="2000" b="1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p&lt;0.01 or </a:t>
            </a:r>
            <a:r>
              <a:rPr lang="en-US" sz="2000" b="1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p&lt;0.001 different from BPH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6915"/>
            <a:ext cx="6194122" cy="44977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010" y="1299028"/>
            <a:ext cx="5723990" cy="482008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1467" y="725714"/>
            <a:ext cx="12192000" cy="55154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AMAE on Liver Biomarkers    </a:t>
            </a:r>
            <a:r>
              <a:rPr lang="en-US" sz="3600" b="1" i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                               </a:t>
            </a:r>
            <a:endParaRPr lang="en-US" sz="3600" b="1" i="1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9010"/>
            <a:ext cx="12213467" cy="7229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                                                RESULTS                                            3/9</a:t>
            </a:r>
            <a:endParaRPr lang="en-US" sz="3600" b="1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0417-98CC-45CB-8130-34A15DC74D39}" type="datetime1">
              <a:rPr lang="en-US" smtClean="0"/>
              <a:t>10/10/2017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021-4833-4A4F-A69B-C6BC031D63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1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67" y="6013821"/>
            <a:ext cx="12170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Data as mean ± S.E.M; n=5, </a:t>
            </a:r>
            <a:r>
              <a:rPr lang="en-US" sz="2000" b="1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p&lt;0.05, </a:t>
            </a:r>
            <a:r>
              <a:rPr lang="en-US" sz="2000" b="1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p&lt;0.01 or </a:t>
            </a:r>
            <a:r>
              <a:rPr lang="en-US" sz="2000" b="1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p&lt;0.001 when compared with CON, </a:t>
            </a:r>
            <a:r>
              <a:rPr lang="en-US" sz="2000" b="1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p&lt;0.05, </a:t>
            </a:r>
            <a:r>
              <a:rPr lang="en-US" sz="2000" b="1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p&lt;0.01 or </a:t>
            </a:r>
            <a:r>
              <a:rPr lang="en-US" sz="2000" b="1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p&lt;0.001 different from BPH.</a:t>
            </a:r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7" y="1326320"/>
            <a:ext cx="12170533" cy="447939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-19010"/>
            <a:ext cx="12213467" cy="7229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                                                RESULTS                                            4/9</a:t>
            </a:r>
            <a:endParaRPr lang="en-US" sz="3600" b="1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467" y="725714"/>
            <a:ext cx="12192000" cy="55154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AMAE on Liver Biomarkers    </a:t>
            </a:r>
            <a:r>
              <a:rPr lang="en-US" sz="3600" b="1" i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                               </a:t>
            </a:r>
            <a:endParaRPr lang="en-US" sz="3600" b="1" i="1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E1ED-B6D9-4AF5-BE2A-064473959C64}" type="datetime1">
              <a:rPr lang="en-US" smtClean="0"/>
              <a:t>10/10/2017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021-4833-4A4F-A69B-C6BC031D63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1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0" y="1274170"/>
            <a:ext cx="12191999" cy="42599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467" y="5596343"/>
            <a:ext cx="1221346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7: Photomicrographs of LIVER tissue show (a) CON: No significant lesion (b) BPH: Focal area of granulation tissue and mild microvascular steatosis (c) FINA: Mild periportal inflammation (d) AMAE: Normal portal triads. NR: Normal</a:t>
            </a:r>
          </a:p>
          <a:p>
            <a:pPr algn="just">
              <a:lnSpc>
                <a:spcPct val="115000"/>
              </a:lnSpc>
            </a:pPr>
            <a:r>
              <a:rPr lang="en-US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/>
          <p:cNvSpPr>
            <a:spLocks noChangeArrowheads="1"/>
          </p:cNvSpPr>
          <p:nvPr/>
        </p:nvSpPr>
        <p:spPr bwMode="auto">
          <a:xfrm>
            <a:off x="5042338" y="2850989"/>
            <a:ext cx="752542" cy="383204"/>
          </a:xfrm>
          <a:prstGeom prst="leftArrow">
            <a:avLst>
              <a:gd name="adj1" fmla="val 50000"/>
              <a:gd name="adj2" fmla="val 181993"/>
            </a:avLst>
          </a:prstGeom>
          <a:gradFill rotWithShape="0">
            <a:gsLst>
              <a:gs pos="0">
                <a:srgbClr val="666666"/>
              </a:gs>
              <a:gs pos="50000">
                <a:srgbClr val="000000"/>
              </a:gs>
              <a:gs pos="100000">
                <a:srgbClr val="666666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298" y="2748876"/>
            <a:ext cx="804742" cy="43285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1467" y="725714"/>
            <a:ext cx="12192000" cy="55154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AMAE on Liver tissue   </a:t>
            </a:r>
            <a:r>
              <a:rPr lang="en-US" sz="3600" b="1" i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                               </a:t>
            </a:r>
            <a:endParaRPr lang="en-US" sz="3600" b="1" i="1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9010"/>
            <a:ext cx="12213467" cy="7229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                                                RESULTS                                            5/9</a:t>
            </a:r>
            <a:endParaRPr lang="en-US" sz="3600" b="1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555" y="3461129"/>
            <a:ext cx="804742" cy="4328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4171" y="1415142"/>
            <a:ext cx="609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A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84893" y="1247979"/>
            <a:ext cx="609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26363" y="1274170"/>
            <a:ext cx="609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55628" y="1299027"/>
            <a:ext cx="609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3BE1-CBCF-459F-9FAE-5A0F34EBD9FF}" type="datetime1">
              <a:rPr lang="en-US" smtClean="0"/>
              <a:t>10/10/2017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021-4833-4A4F-A69B-C6BC031D631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7" y="1422399"/>
            <a:ext cx="12192000" cy="44664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888851"/>
            <a:ext cx="1217053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8: Photomicrographs of TESTES tissue show (a) CON: NR (b) BPH: Mild congestion of blood vessels (c) FINA: NR (d) AMAE: Focal area of maturation arrest</a:t>
            </a:r>
            <a:endParaRPr lang="en-US" sz="2000" b="1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310" y="2986852"/>
            <a:ext cx="804742" cy="43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7340" y="3769166"/>
            <a:ext cx="804742" cy="43285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19010"/>
            <a:ext cx="12213467" cy="7229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                                                RESULTS                                            6/9</a:t>
            </a:r>
            <a:endParaRPr lang="en-US" sz="3600" b="1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467" y="725714"/>
            <a:ext cx="12192000" cy="55154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AMAE on Testes tissue   </a:t>
            </a:r>
            <a:r>
              <a:rPr lang="en-US" sz="3600" b="1" i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                               </a:t>
            </a:r>
            <a:endParaRPr lang="en-US" sz="3600" b="1" i="1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171" y="1415142"/>
            <a:ext cx="609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A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19828" y="1476374"/>
            <a:ext cx="609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B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85266" y="1407884"/>
            <a:ext cx="609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44566" y="1422399"/>
            <a:ext cx="609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E619-E745-4237-88FB-5C31E03AFA35}" type="datetime1">
              <a:rPr lang="en-US" smtClean="0"/>
              <a:t>10/10/2017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021-4833-4A4F-A69B-C6BC031D631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21467" y="4839065"/>
            <a:ext cx="12177985" cy="1167808"/>
            <a:chOff x="503" y="3089"/>
            <a:chExt cx="6368" cy="918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503" y="3089"/>
              <a:ext cx="6368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03" y="3356"/>
              <a:ext cx="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381" y="335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503" y="3560"/>
              <a:ext cx="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075" y="3560"/>
              <a:ext cx="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106" y="3560"/>
              <a:ext cx="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503" y="3765"/>
              <a:ext cx="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411" y="3765"/>
              <a:ext cx="6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2718" y="3765"/>
              <a:ext cx="102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0" y="-19010"/>
            <a:ext cx="12213467" cy="7229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                                                RESULTS                                            7/9</a:t>
            </a:r>
            <a:endParaRPr lang="en-US" sz="3600" b="1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1467" y="725714"/>
            <a:ext cx="12192000" cy="55154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AMAE on Prostate tissue   </a:t>
            </a:r>
            <a:r>
              <a:rPr lang="en-US" sz="3600" b="1" i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                               </a:t>
            </a:r>
            <a:endParaRPr lang="en-US" sz="3600" b="1" i="1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03201" y="1277256"/>
            <a:ext cx="11855946" cy="3686477"/>
            <a:chOff x="8835158" y="1264669"/>
            <a:chExt cx="3238502" cy="1081028"/>
          </a:xfrm>
        </p:grpSpPr>
        <p:pic>
          <p:nvPicPr>
            <p:cNvPr id="21" name="Picture 1" descr="Description: C:\Users\AKINJIDE\Pictures\1 IMMUNO  N HE\IMG_788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5158" y="1278897"/>
              <a:ext cx="800100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6" descr="Description: C:\Users\AKINJIDE\Pictures\1 IMMUNO  N HE\IMG_791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4824" y="1290672"/>
              <a:ext cx="804142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4" descr="Description: C:\Users\AKINJIDE\Pictures\1 LIVER, KID N, PRO N BRAIN\IMG_783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7854" y="1274201"/>
              <a:ext cx="902854" cy="1057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7" descr="Description: C:\Users\AKINJIDE\Pictures\1 LIVER, KID N, PRO N BRAIN\IMG_782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9392" y="1264669"/>
              <a:ext cx="774268" cy="1057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9339" y="3079994"/>
            <a:ext cx="804742" cy="4328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649" y="3167913"/>
            <a:ext cx="804742" cy="43285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8840" y="3660144"/>
            <a:ext cx="804742" cy="43285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4455" y="3067120"/>
            <a:ext cx="804742" cy="43285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-1" y="4996214"/>
            <a:ext cx="12192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 </a:t>
            </a:r>
            <a:r>
              <a:rPr lang="en-US" alt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Photomicrographs of prostatic  tissue show (a) CON: Normal secretion of EC (b) BPH: Proliferation of </a:t>
            </a:r>
            <a:r>
              <a:rPr lang="en-US" alt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gradular</a:t>
            </a:r>
            <a:r>
              <a:rPr lang="en-US" alt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EC (c) FINA: Many secretions (d) AMAE: Normal tall </a:t>
            </a:r>
            <a:r>
              <a:rPr lang="en-US" alt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columnar </a:t>
            </a:r>
            <a:r>
              <a:rPr lang="en-US" alt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secretory </a:t>
            </a:r>
            <a:r>
              <a:rPr lang="en-US" alt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cells. EC</a:t>
            </a:r>
            <a:r>
              <a:rPr lang="en-US" alt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Epithelia </a:t>
            </a:r>
            <a:r>
              <a:rPr lang="en-US" alt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en-US" altLang="en-US" sz="2000" dirty="0" smtClean="0">
                <a:latin typeface="Arial" panose="020B0604020202020204" pitchFamily="34" charset="0"/>
              </a:rPr>
              <a:t>.</a:t>
            </a:r>
            <a:endParaRPr lang="en-US" altLang="en-US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68B1-377A-4887-9A1B-CC92FACFE8F5}" type="datetime1">
              <a:rPr lang="en-US" smtClean="0"/>
              <a:t>10/10/2017</a:t>
            </a:fld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021-4833-4A4F-A69B-C6BC031D63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0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863" y="1378858"/>
            <a:ext cx="6550136" cy="44157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997806"/>
            <a:ext cx="1219199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10: Data as mean ± S.E.M; n=5, </a:t>
            </a:r>
            <a:r>
              <a:rPr lang="en-US" sz="2000" b="1" baseline="300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p&lt;0.05, </a:t>
            </a:r>
            <a:r>
              <a:rPr lang="en-US" sz="2000" b="1" baseline="300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</a:t>
            </a:r>
            <a:r>
              <a:rPr lang="en-US" sz="2000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p&lt;0.01 or </a:t>
            </a:r>
            <a:r>
              <a:rPr lang="en-US" sz="2000" b="1" baseline="300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p&lt;0.001 when compared with CON, </a:t>
            </a:r>
            <a:r>
              <a:rPr lang="en-US" sz="2000" b="1" baseline="300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 </a:t>
            </a:r>
            <a:r>
              <a:rPr lang="en-US" sz="2000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p&lt;0.05, </a:t>
            </a:r>
            <a:r>
              <a:rPr lang="en-US" sz="2000" b="1" baseline="300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 </a:t>
            </a:r>
            <a:r>
              <a:rPr lang="en-US" sz="2000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p&lt;0.01 or </a:t>
            </a:r>
            <a:r>
              <a:rPr lang="en-US" sz="2000" b="1" baseline="300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2000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p&lt;0.001 different from BPH</a:t>
            </a:r>
          </a:p>
          <a:p>
            <a:pPr algn="just">
              <a:lnSpc>
                <a:spcPct val="115000"/>
              </a:lnSpc>
            </a:pPr>
            <a:r>
              <a:rPr lang="en-U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9010"/>
            <a:ext cx="12213467" cy="7229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                                                RESULTS                                            8/9</a:t>
            </a:r>
            <a:endParaRPr lang="en-US" sz="3600" b="1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467" y="725714"/>
            <a:ext cx="12192000" cy="55154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AMAE on 5 </a:t>
            </a:r>
            <a:r>
              <a:rPr lang="el-GR" sz="3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-reductase and P21 mRNA expression  </a:t>
            </a:r>
            <a:r>
              <a:rPr lang="en-US" sz="3600" b="1" i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                               </a:t>
            </a:r>
            <a:endParaRPr lang="en-US" sz="3600" b="1" i="1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648023"/>
              </p:ext>
            </p:extLst>
          </p:nvPr>
        </p:nvGraphicFramePr>
        <p:xfrm>
          <a:off x="0" y="1480458"/>
          <a:ext cx="5334303" cy="4415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rism 6" r:id="rId4" imgW="3622245" imgH="2506672" progId="Prism6.Document">
                  <p:embed/>
                </p:oleObj>
              </mc:Choice>
              <mc:Fallback>
                <p:oleObj name="Prism 6" r:id="rId4" imgW="3622245" imgH="2506672" progId="Prism6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532" r="7890" b="4796"/>
                      <a:stretch>
                        <a:fillRect/>
                      </a:stretch>
                    </p:blipFill>
                    <p:spPr bwMode="auto">
                      <a:xfrm>
                        <a:off x="0" y="1480458"/>
                        <a:ext cx="5334303" cy="44157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0B01-BE0D-4F88-9624-71BC78B29BB4}" type="datetime1">
              <a:rPr lang="en-US" smtClean="0"/>
              <a:t>10/10/2017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021-4833-4A4F-A69B-C6BC031D63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935" y="5810021"/>
            <a:ext cx="1217053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11: Data as mean ± S.E.M; n=5, </a:t>
            </a:r>
            <a:r>
              <a:rPr lang="en-US" sz="2000" b="1" baseline="300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p&lt;0.05, </a:t>
            </a:r>
            <a:r>
              <a:rPr lang="en-US" sz="2000" b="1" baseline="300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</a:t>
            </a:r>
            <a:r>
              <a:rPr lang="en-US" sz="2000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p&lt;0.01 or </a:t>
            </a:r>
            <a:r>
              <a:rPr lang="en-US" sz="2000" b="1" baseline="300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p&lt;0.001 when compared with CON, </a:t>
            </a:r>
            <a:r>
              <a:rPr lang="en-US" sz="2000" b="1" baseline="300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 </a:t>
            </a:r>
            <a:r>
              <a:rPr lang="en-US" sz="2000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p&lt;0.05, </a:t>
            </a:r>
            <a:r>
              <a:rPr lang="en-US" sz="2000" b="1" baseline="300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 </a:t>
            </a:r>
            <a:r>
              <a:rPr lang="en-US" sz="2000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p&lt;0.01 or </a:t>
            </a:r>
            <a:r>
              <a:rPr lang="en-US" sz="2000" b="1" baseline="300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2000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p&lt;0.001 different from BPH</a:t>
            </a:r>
          </a:p>
          <a:p>
            <a:pPr algn="just">
              <a:lnSpc>
                <a:spcPct val="115000"/>
              </a:lnSpc>
            </a:pPr>
            <a:r>
              <a:rPr lang="en-US" sz="2000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000" b="1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467" y="725714"/>
            <a:ext cx="12192000" cy="55154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AMAE on Bcl-2 mRNA expression  </a:t>
            </a:r>
            <a:r>
              <a:rPr lang="en-US" sz="3600" b="1" i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                               </a:t>
            </a:r>
            <a:endParaRPr lang="en-US" sz="3600" b="1" i="1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Picture 4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" t="9520" r="684" b="2673"/>
          <a:stretch>
            <a:fillRect/>
          </a:stretch>
        </p:blipFill>
        <p:spPr bwMode="auto">
          <a:xfrm>
            <a:off x="42935" y="1299027"/>
            <a:ext cx="12149065" cy="451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19010"/>
            <a:ext cx="12213467" cy="7229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                                                RESULTS                                            9/9</a:t>
            </a:r>
            <a:endParaRPr lang="en-US" sz="3600" b="1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F514-5F89-41E1-BA69-F2B931A1B0E7}" type="datetime1">
              <a:rPr lang="en-US" smtClean="0"/>
              <a:t>10/10/2017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021-4833-4A4F-A69B-C6BC031D63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540912"/>
          </a:xfrm>
        </p:spPr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                                 </a:t>
            </a:r>
            <a:r>
              <a:rPr lang="en-US" sz="4000" b="1" i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INTRODUCTION        </a:t>
            </a:r>
            <a:r>
              <a:rPr lang="en-US" sz="4000" b="1" i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                          1/3</a:t>
            </a:r>
            <a:endParaRPr lang="en-US" sz="4000" b="1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912"/>
            <a:ext cx="12192000" cy="63170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0912"/>
            <a:ext cx="12191999" cy="6317087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Benign Prostatic Hyperplasia (BPH) is an increasing hormonal age-related disease of men shown by variances in the prostate (Wei </a:t>
            </a:r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2005). </a:t>
            </a:r>
          </a:p>
          <a:p>
            <a:pPr algn="just"/>
            <a:endParaRPr lang="en-US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disease is receiving attention due to the increase in its activity and support to a number of deaths which is a huge public health concern. (</a:t>
            </a:r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 et al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2005]. </a:t>
            </a:r>
          </a:p>
          <a:p>
            <a:pPr algn="just"/>
            <a:endParaRPr lang="en-US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commonest therapeutic drug prescribed for the treatment of BPH is Finasteride, which is a Type </a:t>
            </a:r>
            <a:r>
              <a:rPr lang="az-Cyrl-AZ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ІІ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5-</a:t>
            </a:r>
            <a:r>
              <a:rPr lang="el-G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reductase inhibitor, exhibits severe side effect due to its similar structure to steroidal hormones. (McConnell </a:t>
            </a:r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1998., Foley &amp; Kirby, 2003) </a:t>
            </a:r>
          </a:p>
          <a:p>
            <a:pPr algn="just"/>
            <a:endParaRPr lang="en-US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aspects of the </a:t>
            </a:r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muricata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tree, same as other </a:t>
            </a:r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Annona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species, including </a:t>
            </a:r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squamosa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reticulata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used as ancient medicines against a number of human sicknesses and diseases, especially cancer.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B6E6-E7B5-41D2-BD0F-625177119C56}" type="datetime1">
              <a:rPr lang="en-US" smtClean="0"/>
              <a:t>10/10/2017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021-4833-4A4F-A69B-C6BC031D63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03943"/>
            <a:ext cx="12192000" cy="6154057"/>
          </a:xfrm>
        </p:spPr>
        <p:txBody>
          <a:bodyPr>
            <a:normAutofit fontScale="775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3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in prostate weight and prostatic index are important bio- indicators of BPH development as shown by Adeteye </a:t>
            </a:r>
            <a:r>
              <a:rPr lang="en-US" sz="31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3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2011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31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3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Although, there was no significant difference, the prostatic index (0.41 ± 0.17) for the AMAE group was lower than that of the BPH only group (0.51 ± 0.1). This indicates that the aqueous extract was able to reduce the prostatic index of the BPH + AMAE group. These findings agree with that of Ghlissi </a:t>
            </a:r>
            <a:r>
              <a:rPr lang="en-US" sz="31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3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2012. </a:t>
            </a:r>
          </a:p>
          <a:p>
            <a:pPr algn="just"/>
            <a:endParaRPr lang="en-US" sz="31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3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en-US" sz="3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AMAE had lower values of ALT, AST and ALP  levels compared to BPH group ALT, AST and ALP at P&lt;0.05, P&lt;0.01 and P&lt;0.001 respectively. This indicates that AMAE was able to reduce liver enzymes activity in sera. These findings are supported by Offor </a:t>
            </a:r>
            <a:r>
              <a:rPr lang="en-US" sz="31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31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2014. </a:t>
            </a:r>
          </a:p>
          <a:p>
            <a:pPr algn="just"/>
            <a:endParaRPr lang="en-US" sz="31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3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quantitation (RQ) of 5- α reductase (0.45387 ± 0.4225) for AMAE group was significantly lower than the BPH only group (1.2437 ± 0.2041) at P&lt;0.05, P&lt;0.01 and P&lt;0.001 respectively. AMAE group (-6.5667 ± 1.8502) had higher P21 expression compared to the BPH only group (-9.06 ± 11.4798). This means that the extract promoted the activity of the P21 protein, which leads to apoptosis. </a:t>
            </a:r>
            <a:endParaRPr lang="en-US" sz="31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9010"/>
            <a:ext cx="12213467" cy="7229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                                                DISSCUSSION                                         1/2</a:t>
            </a:r>
            <a:endParaRPr lang="en-US" sz="3600" b="1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69C7-1D08-4E3D-8515-B60D7EBAB68D}" type="datetime1">
              <a:rPr lang="en-US" smtClean="0"/>
              <a:t>10/10/2017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021-4833-4A4F-A69B-C6BC031D63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2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03943"/>
            <a:ext cx="12192000" cy="6154057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results are in accord with that done by Astirin </a:t>
            </a:r>
            <a:r>
              <a:rPr lang="en-US" sz="3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2013.</a:t>
            </a:r>
          </a:p>
          <a:p>
            <a:pPr algn="just"/>
            <a:endParaRPr lang="en-US" sz="32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Also, the mean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dCt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value for Bcl-2 (-22.0333 ± 16.3968) of AMAE group was significantly lower than the BPH only group (-4.2400 ± 1.3088) at P&lt;0.05. </a:t>
            </a:r>
            <a:endParaRPr lang="en-US" sz="32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32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 that the aqueous extract significantly inhibited the expression the Bcl-2 protein, thereby promoting apoptosis. This result is in agreement with those recorded by Moghadamtousi </a:t>
            </a:r>
            <a:r>
              <a:rPr lang="en-US" sz="3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9010"/>
            <a:ext cx="12213467" cy="7229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                                                DISSCUSSION                                         2/2</a:t>
            </a:r>
            <a:endParaRPr lang="en-US" sz="3600" b="1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7D38-61B3-4B59-90D3-CDA382B9974B}" type="datetime1">
              <a:rPr lang="en-US" smtClean="0"/>
              <a:t>10/10/2017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021-4833-4A4F-A69B-C6BC031D631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03943"/>
            <a:ext cx="12192000" cy="6154057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32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data demonstrates the apoptotic, anti-cancer and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hepatoprotective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properties of </a:t>
            </a:r>
            <a:r>
              <a:rPr lang="en-US" sz="3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Annona </a:t>
            </a:r>
            <a:r>
              <a:rPr lang="en-US" sz="32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muricata</a:t>
            </a:r>
            <a:r>
              <a:rPr lang="en-US" sz="3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leaf extract.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9010"/>
            <a:ext cx="12213467" cy="7229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 CONCLUSION                                        </a:t>
            </a:r>
            <a:endParaRPr lang="en-US" sz="3600" b="1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BAAA-750B-438D-BC24-4585C26713B3}" type="datetime1">
              <a:rPr lang="en-US" smtClean="0"/>
              <a:t>10/10/2017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021-4833-4A4F-A69B-C6BC031D631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12191999" cy="63862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638629"/>
            <a:ext cx="12192000" cy="621937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(1) Wei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J. T., Calhoun, E. &amp; Jacobsen, S. J. (2005). Urologic diseases in America project: Benign prostatic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hyperplasia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Journal of Urology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173: 1256-1261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2) McConnell, J. D., Bruskewitz, R., Walsh, P., Andriole, G. &amp; Lieber, M. (1998). The effect of finasteride on the risk of acute urinary retention and the need for surgical treatment among men with benign prostatic hyperplasia. National English Journal of Medicine.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338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557-563.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(3) Foley, C.L. &amp; Kirby, R. S. (2003). 5 Alpha-reductase inhibitors: What's new?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Current Opinions in Urology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13: 31-37.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(4) Awoyinka, O.A. &amp; Dada, O.O. (2011). Partial Purification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Characterization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lectin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seed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Cissus populnea. European Journal Of Medicinal Plants,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(4):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130-139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Kim, S., Seok, H., Park, H., Jeon, H., Kang, S., Lee, B………….Chung, J. (2015). Inhibitory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effect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curcumin on testosterone induced benign prostatic hyperplasia rat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model.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BioMed Central,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380.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(6) Asare, A. G., Afriyie, D., Robert, A., Abutiate, N. H., Doku, D., Mahmood, S. A. &amp; Rahman, H. (2014). Anti-proliferative Activity of Aqueous Leaf Extract of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Annona muricata L.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the Prostate, BPH-1 Cells, and Some Target Genes.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Integrative Cancer Therapies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1–10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(7)</a:t>
            </a:r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Adeteye, O. V., Yama, O. E., Gbotolorun, S. C. (2011). Third degree burns in female Wister rats: the corollary on estrous cycle and ovarian histo-architectural organization.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International Journal of Medical Science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256–61.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7525-702C-4448-A0BC-A5FBCFAF2EB4}" type="datetime1">
              <a:rPr lang="en-US" smtClean="0"/>
              <a:t>10/10/2017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021-4833-4A4F-A69B-C6BC031D631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6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12191998" cy="667656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latin typeface="+mn-lt"/>
                <a:cs typeface="Arial" panose="020B0604020202020204" pitchFamily="34" charset="0"/>
              </a:rPr>
              <a:t>REFERENCES</a:t>
            </a:r>
            <a:endParaRPr lang="en-US" sz="36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12191999" cy="594359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(8)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Ghlissi, Z., Hamden, K., Saoudi, M., Sahnoun, Z., Zeghal, K. M., Feki, A. E. &amp; Hakim, A. (2012), Effect of Nigella sativa seeds on reproductive system of male diabetic rats. 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African Journal of Pharmacology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(20): 1444–1450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(9)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Offor, C. E. &amp; Aja, P. M. (2014). Effects of ethanol leaf-extract of 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Vernonia amygdalina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Azadirachta indica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on liver enzymes in albino rats. 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Middle-East Journal of Scientific Research, 21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(6): 920. </a:t>
            </a:r>
            <a:endParaRPr lang="en-US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(10) Astirin, O. P., Artanti, A. N., Fitria, M. S., Perwitasari, E. A. &amp; Prayitno, A. (2013). 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Annona muricata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Linn leaf induce apoptosis in cancer cause virus. 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Journal of Cancer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: 1244-1250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(11) Moghadamtousi, S. Z., Karimian, H., Rouhollahi, E., Paydar, M., Fadaeinasab, M. &amp; Kadir, H. A. (2014). 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Annona muricata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leaves induce g1 cell cycle arrest and apoptosis through mitochondria-mediated pathway in human HCT-116 and HT-29 colon cancer cells. 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Journal of Ethnopharmacology. 156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: 277–289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1A31-D814-4CBC-B695-DC98798232BC}" type="datetime1">
              <a:rPr lang="en-US" smtClean="0"/>
              <a:t>10/10/2017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021-4833-4A4F-A69B-C6BC031D631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7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155621">
            <a:off x="765441" y="2607039"/>
            <a:ext cx="972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LISTENING</a:t>
            </a:r>
            <a:endParaRPr lang="en-US" sz="4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7052-4552-4247-9BF7-7F42B9EA7C7D}" type="datetime1">
              <a:rPr lang="en-US" smtClean="0"/>
              <a:t>10/10/2017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021-4833-4A4F-A69B-C6BC031D6314}" type="slidenum">
              <a:rPr lang="en-US" b="1" smtClean="0"/>
              <a:t>25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48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37D0-A0CE-4111-994B-8190D952BE87}" type="datetime1">
              <a:rPr lang="en-US" smtClean="0"/>
              <a:t>10/10/2017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021-4833-4A4F-A69B-C6BC031D6314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58" y="746975"/>
            <a:ext cx="9040969" cy="4997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21980" y="39089"/>
            <a:ext cx="926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>2/3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3936" y="6077247"/>
            <a:ext cx="894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1: Mechanism of action of Finasteride. (Roehrborn, 2007)</a:t>
            </a:r>
            <a:endParaRPr lang="en-US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6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37D0-A0CE-4111-994B-8190D952BE87}" type="datetime1">
              <a:rPr lang="en-US" smtClean="0"/>
              <a:t>10/10/2017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021-4833-4A4F-A69B-C6BC031D6314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60" y="526473"/>
            <a:ext cx="7753081" cy="4849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4868" y="5635124"/>
            <a:ext cx="10148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 </a:t>
            </a:r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2: </a:t>
            </a:r>
            <a:r>
              <a:rPr lang="en-US" sz="24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Annona </a:t>
            </a:r>
            <a:r>
              <a:rPr lang="en-US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Muricata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plant taken in Babcock University (30/1/2017)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62953" y="0"/>
            <a:ext cx="1262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3/3</a:t>
            </a:r>
            <a:endParaRPr lang="en-US" sz="40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069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6511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JUSTIFICATION</a:t>
            </a:r>
            <a:endParaRPr lang="en-US" sz="3600" b="1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2618"/>
            <a:ext cx="12192000" cy="6241766"/>
          </a:xfrm>
        </p:spPr>
        <p:txBody>
          <a:bodyPr/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Despite 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vitro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cytotoxic effects of </a:t>
            </a:r>
            <a:r>
              <a:rPr lang="en-US" sz="4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Annona muricata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prostate </a:t>
            </a: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gland, little research has been done on the  </a:t>
            </a:r>
            <a:r>
              <a:rPr lang="en-US" sz="4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vivo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 of this plant.</a:t>
            </a:r>
          </a:p>
          <a:p>
            <a:pPr algn="just"/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Also, the commonly used drug is known to have adverse side effects. Hence the need to search for an alternative treatment which is better and with lesser adverse side effects.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B500E-E883-4216-B938-C4EE9F8557D9}" type="datetime1">
              <a:rPr lang="en-US" smtClean="0"/>
              <a:t>10/10/2017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021-4833-4A4F-A69B-C6BC031D63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1999" cy="789708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+mn-lt"/>
              </a:rPr>
              <a:t>AIM</a:t>
            </a:r>
            <a:endParaRPr lang="en-US" sz="36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00545"/>
            <a:ext cx="12191999" cy="5957455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study aimed at investigating the inhibitory effects of </a:t>
            </a:r>
            <a:r>
              <a:rPr lang="en-US" sz="4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Annona muricata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aqueous </a:t>
            </a: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 (AMAE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on testosterone-induced BPH in </a:t>
            </a:r>
            <a:r>
              <a:rPr lang="en-US" sz="40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Wistar</a:t>
            </a: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male rats.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8413-6EC7-446B-952E-A7EE08C644C2}" type="datetime1">
              <a:rPr lang="en-US" smtClean="0"/>
              <a:t>10/10/2017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021-4833-4A4F-A69B-C6BC031D63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6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62886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                                  MATERIALS &amp; METHODS                           1/4</a:t>
            </a:r>
            <a:endParaRPr lang="en-US" sz="3600" b="1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62886"/>
            <a:ext cx="12192000" cy="5995113"/>
          </a:xfrm>
        </p:spPr>
        <p:txBody>
          <a:bodyPr/>
          <a:lstStyle/>
          <a:p>
            <a:pPr algn="just"/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Drugs and chemicals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 was purchased from Laborate pharmaceuticals India Ltd. (Panipat, India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Finasteride,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type II 5-reductase inhibitor, was obtained from Teva pharmaceuticals Industries Ltd (UK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5α-reductase 2, P21 and β-actin oligonucleotide primers were purchased from Invitrogen (Camarillo, CA, USA) and SYBR Premix Ex Taq was purchased from Life Technologies (Grand Island, NY, USA). </a:t>
            </a:r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RNA isolation kit (Easy-Blue Reagent) was obtained from iNtRON Biotechnology, Inc., (Gyeonggi-do, Korea), High-capacity cDNA synthesis kit (Bioline, SensiFAST).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5606-A281-4A1F-A94A-E25DA2122A6A}" type="datetime1">
              <a:rPr lang="en-US" smtClean="0"/>
              <a:t>10/10/2017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021-4833-4A4F-A69B-C6BC031D63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6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62886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                                  MATERIALS &amp; METHODS                           2/4</a:t>
            </a:r>
            <a:endParaRPr lang="en-US" sz="3600" b="1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62886"/>
            <a:ext cx="12192000" cy="5995113"/>
          </a:xfrm>
        </p:spPr>
        <p:txBody>
          <a:bodyPr/>
          <a:lstStyle/>
          <a:p>
            <a:pPr algn="just"/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Annona muricata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leaves were obtained freshly from the horticultural garden of Babcock University and were identified at Botany Department, University of Ibadan, with voucher number, UIH-22561. </a:t>
            </a:r>
          </a:p>
          <a:p>
            <a:pPr algn="just"/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Extraction was carried out according to the method described by Awoyinka &amp; 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Dada, 2011.</a:t>
            </a:r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Animals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rats (130g ± 20) were randomly divided into four groups (n=5). </a:t>
            </a:r>
          </a:p>
          <a:p>
            <a:pPr algn="just"/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BPH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induced by subcutaneous injection of TP (20mg/kg) at the inguinal region for 18 days following the methods of Kim </a:t>
            </a: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al.,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slight modifications.</a:t>
            </a:r>
          </a:p>
          <a:p>
            <a:pPr algn="just"/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i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2F25-B162-4CD3-BB18-DA6702F43B9B}" type="datetime1">
              <a:rPr lang="en-US" smtClean="0"/>
              <a:t>10/10/2017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021-4833-4A4F-A69B-C6BC031D63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4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53037"/>
            <a:ext cx="12191999" cy="5904963"/>
          </a:xfrm>
        </p:spPr>
        <p:txBody>
          <a:bodyPr>
            <a:normAutofit/>
          </a:bodyPr>
          <a:lstStyle/>
          <a:p>
            <a:pPr algn="just"/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experimental groups include: </a:t>
            </a:r>
            <a:endParaRPr lang="en-US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arenBoth"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CON)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given vehicle corn oil (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c.o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(200µl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/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BPH group that received TP with 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c.o.</a:t>
            </a:r>
          </a:p>
          <a:p>
            <a:pPr algn="just"/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Finasteride (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FINA)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that treated 5mg/kg, administered orally for 18 days as a positive anti-BPH drug; </a:t>
            </a:r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Annona </a:t>
            </a:r>
            <a:r>
              <a:rPr lang="en-US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muricata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aqueous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 (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AMAE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group that treated 300mg/kg, administered orally for 18 days. The dosage of 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AMAE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(300mg/kg) referred to previous 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(Asare </a:t>
            </a:r>
            <a:r>
              <a:rPr lang="en-US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2014). </a:t>
            </a:r>
          </a:p>
          <a:p>
            <a:pPr algn="just"/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were administered to animals once daily for 18 days and body weight was measured weekly.</a:t>
            </a:r>
          </a:p>
          <a:p>
            <a:pPr algn="just"/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62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               MATERIALS &amp; METHODS                           3/4</a:t>
            </a:r>
            <a:endParaRPr lang="en-US" sz="3600" b="1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3432-0C06-4B32-B543-B7650E3B504C}" type="datetime1">
              <a:rPr lang="en-US" smtClean="0"/>
              <a:t>10/10/2017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021-4833-4A4F-A69B-C6BC031D63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1799</Words>
  <Application>Microsoft Office PowerPoint</Application>
  <PresentationFormat>Widescreen</PresentationFormat>
  <Paragraphs>200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Office Theme</vt:lpstr>
      <vt:lpstr>Prism 6</vt:lpstr>
      <vt:lpstr>PowerPoint Presentation</vt:lpstr>
      <vt:lpstr>                                  INTRODUCTION                                   1/3</vt:lpstr>
      <vt:lpstr>PowerPoint Presentation</vt:lpstr>
      <vt:lpstr>PowerPoint Presentation</vt:lpstr>
      <vt:lpstr>JUSTIFICATION</vt:lpstr>
      <vt:lpstr>AIM</vt:lpstr>
      <vt:lpstr>                                   MATERIALS &amp; METHODS                           1/4</vt:lpstr>
      <vt:lpstr>                                   MATERIALS &amp; METHODS                           2/4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Oluwaseun Ajayi</dc:creator>
  <cp:lastModifiedBy>Oluwaseun Ajayi</cp:lastModifiedBy>
  <cp:revision>55</cp:revision>
  <dcterms:created xsi:type="dcterms:W3CDTF">2017-08-11T06:05:59Z</dcterms:created>
  <dcterms:modified xsi:type="dcterms:W3CDTF">2017-10-10T09:35:30Z</dcterms:modified>
</cp:coreProperties>
</file>