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2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8" r:id="rId8"/>
    <p:sldId id="269" r:id="rId9"/>
    <p:sldId id="270" r:id="rId10"/>
    <p:sldId id="264" r:id="rId11"/>
    <p:sldId id="267" r:id="rId12"/>
    <p:sldId id="271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0F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rive\olasobomi\Book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rive\olasobomi\Book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rive\olasobomi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trendline>
            <c:trendlineType val="linear"/>
            <c:dispRSqr val="1"/>
            <c:dispEq val="1"/>
            <c:trendlineLbl>
              <c:layout>
                <c:manualLayout>
                  <c:x val="-0.34874908136482941"/>
                  <c:y val="-6.5051777618706758E-2"/>
                </c:manualLayout>
              </c:layout>
              <c:tx>
                <c:rich>
                  <a:bodyPr/>
                  <a:lstStyle/>
                  <a:p>
                    <a:pPr>
                      <a:defRPr sz="2000" b="1" i="0" baseline="0"/>
                    </a:pPr>
                    <a:r>
                      <a:rPr lang="en-US" sz="2000" b="1" i="0" baseline="0" dirty="0">
                        <a:latin typeface="Times New Roman" panose="02020603050405020304" pitchFamily="18" charset="0"/>
                      </a:rPr>
                      <a:t>y = 52.902x - 1189.6
R² = 0.7056</a:t>
                    </a:r>
                  </a:p>
                </c:rich>
              </c:tx>
              <c:numFmt formatCode="General" sourceLinked="0"/>
            </c:trendlineLbl>
          </c:trendline>
          <c:xVal>
            <c:numRef>
              <c:f>Sheet2!$A$7:$A$23</c:f>
              <c:numCache>
                <c:formatCode>General</c:formatCode>
                <c:ptCount val="17"/>
                <c:pt idx="0">
                  <c:v>67.5</c:v>
                </c:pt>
                <c:pt idx="1">
                  <c:v>46</c:v>
                </c:pt>
                <c:pt idx="2">
                  <c:v>23.5</c:v>
                </c:pt>
                <c:pt idx="3">
                  <c:v>60</c:v>
                </c:pt>
                <c:pt idx="4">
                  <c:v>44</c:v>
                </c:pt>
                <c:pt idx="5">
                  <c:v>16.5</c:v>
                </c:pt>
                <c:pt idx="6">
                  <c:v>40</c:v>
                </c:pt>
                <c:pt idx="7">
                  <c:v>33</c:v>
                </c:pt>
                <c:pt idx="8">
                  <c:v>26.5</c:v>
                </c:pt>
                <c:pt idx="9">
                  <c:v>29</c:v>
                </c:pt>
                <c:pt idx="10">
                  <c:v>59.5</c:v>
                </c:pt>
                <c:pt idx="11">
                  <c:v>36</c:v>
                </c:pt>
                <c:pt idx="12">
                  <c:v>51</c:v>
                </c:pt>
                <c:pt idx="13">
                  <c:v>31</c:v>
                </c:pt>
                <c:pt idx="14">
                  <c:v>19</c:v>
                </c:pt>
                <c:pt idx="15">
                  <c:v>23.5</c:v>
                </c:pt>
                <c:pt idx="16">
                  <c:v>33</c:v>
                </c:pt>
              </c:numCache>
            </c:numRef>
          </c:xVal>
          <c:yVal>
            <c:numRef>
              <c:f>Sheet2!$B$7:$B$23</c:f>
              <c:numCache>
                <c:formatCode>General</c:formatCode>
                <c:ptCount val="17"/>
                <c:pt idx="0">
                  <c:v>2600</c:v>
                </c:pt>
                <c:pt idx="1">
                  <c:v>400</c:v>
                </c:pt>
                <c:pt idx="2">
                  <c:v>136</c:v>
                </c:pt>
                <c:pt idx="3">
                  <c:v>2200</c:v>
                </c:pt>
                <c:pt idx="4">
                  <c:v>1600</c:v>
                </c:pt>
                <c:pt idx="5">
                  <c:v>268</c:v>
                </c:pt>
                <c:pt idx="6">
                  <c:v>522</c:v>
                </c:pt>
                <c:pt idx="7">
                  <c:v>264</c:v>
                </c:pt>
                <c:pt idx="8">
                  <c:v>131</c:v>
                </c:pt>
                <c:pt idx="9">
                  <c:v>169</c:v>
                </c:pt>
                <c:pt idx="10">
                  <c:v>1342</c:v>
                </c:pt>
                <c:pt idx="11">
                  <c:v>416</c:v>
                </c:pt>
                <c:pt idx="12">
                  <c:v>2900</c:v>
                </c:pt>
                <c:pt idx="13">
                  <c:v>214</c:v>
                </c:pt>
                <c:pt idx="14">
                  <c:v>56</c:v>
                </c:pt>
                <c:pt idx="15">
                  <c:v>93</c:v>
                </c:pt>
                <c:pt idx="16">
                  <c:v>270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2455168"/>
        <c:axId val="82477440"/>
      </c:scatterChart>
      <c:valAx>
        <c:axId val="82455168"/>
        <c:scaling>
          <c:orientation val="minMax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 sz="1200" baseline="0">
                    <a:latin typeface="Times New Roman" panose="02020603050405020304" pitchFamily="18" charset="0"/>
                  </a:defRPr>
                </a:pPr>
                <a:r>
                  <a:rPr lang="en-US" sz="1200" baseline="0">
                    <a:latin typeface="Times New Roman" panose="02020603050405020304" pitchFamily="18" charset="0"/>
                  </a:rPr>
                  <a:t>Length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en-US"/>
          </a:p>
        </c:txPr>
        <c:crossAx val="82477440"/>
        <c:crosses val="autoZero"/>
        <c:crossBetween val="midCat"/>
      </c:valAx>
      <c:valAx>
        <c:axId val="82477440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 sz="1200" baseline="0">
                    <a:latin typeface="Times New Roman" panose="02020603050405020304" pitchFamily="18" charset="0"/>
                  </a:defRPr>
                </a:pPr>
                <a:r>
                  <a:rPr lang="en-US" sz="1200" baseline="0" dirty="0" smtClean="0">
                    <a:latin typeface="Times New Roman" panose="02020603050405020304" pitchFamily="18" charset="0"/>
                  </a:rPr>
                  <a:t>Weight</a:t>
                </a:r>
                <a:endParaRPr lang="en-US" sz="1200" baseline="0" dirty="0">
                  <a:latin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0.02"/>
              <c:y val="0.4161780004772130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 i="0" baseline="0">
                <a:latin typeface="Times New Roman" panose="02020603050405020304" pitchFamily="18" charset="0"/>
              </a:defRPr>
            </a:pPr>
            <a:endParaRPr lang="en-US"/>
          </a:p>
        </c:txPr>
        <c:crossAx val="8245516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trendline>
            <c:trendlineType val="linear"/>
            <c:dispRSqr val="1"/>
            <c:dispEq val="1"/>
            <c:trendlineLbl>
              <c:layout>
                <c:manualLayout>
                  <c:x val="-0.39799623531906997"/>
                  <c:y val="9.3628728227153429E-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2000" b="1" i="0" baseline="0">
                      <a:latin typeface="Times New Roman" panose="02020603050405020304" pitchFamily="18" charset="0"/>
                    </a:defRPr>
                  </a:pPr>
                  <a:endParaRPr lang="en-US"/>
                </a:p>
              </c:txPr>
            </c:trendlineLbl>
          </c:trendline>
          <c:xVal>
            <c:numRef>
              <c:f>Sheet2!$K$5:$K$33</c:f>
              <c:numCache>
                <c:formatCode>General</c:formatCode>
                <c:ptCount val="29"/>
                <c:pt idx="0">
                  <c:v>37</c:v>
                </c:pt>
                <c:pt idx="1">
                  <c:v>38.5</c:v>
                </c:pt>
                <c:pt idx="2">
                  <c:v>39</c:v>
                </c:pt>
                <c:pt idx="3">
                  <c:v>43</c:v>
                </c:pt>
                <c:pt idx="4">
                  <c:v>32</c:v>
                </c:pt>
                <c:pt idx="5">
                  <c:v>32.5</c:v>
                </c:pt>
                <c:pt idx="6">
                  <c:v>32</c:v>
                </c:pt>
                <c:pt idx="7">
                  <c:v>32</c:v>
                </c:pt>
                <c:pt idx="8">
                  <c:v>31</c:v>
                </c:pt>
                <c:pt idx="9">
                  <c:v>32</c:v>
                </c:pt>
                <c:pt idx="10">
                  <c:v>32</c:v>
                </c:pt>
                <c:pt idx="11">
                  <c:v>36</c:v>
                </c:pt>
                <c:pt idx="12">
                  <c:v>33</c:v>
                </c:pt>
                <c:pt idx="13">
                  <c:v>43</c:v>
                </c:pt>
                <c:pt idx="14">
                  <c:v>44</c:v>
                </c:pt>
                <c:pt idx="15">
                  <c:v>29</c:v>
                </c:pt>
                <c:pt idx="16">
                  <c:v>126</c:v>
                </c:pt>
                <c:pt idx="17">
                  <c:v>48</c:v>
                </c:pt>
                <c:pt idx="18">
                  <c:v>51</c:v>
                </c:pt>
                <c:pt idx="19">
                  <c:v>87</c:v>
                </c:pt>
                <c:pt idx="20">
                  <c:v>22</c:v>
                </c:pt>
                <c:pt idx="21">
                  <c:v>21</c:v>
                </c:pt>
                <c:pt idx="22">
                  <c:v>20.5</c:v>
                </c:pt>
                <c:pt idx="23">
                  <c:v>25</c:v>
                </c:pt>
                <c:pt idx="24">
                  <c:v>24.5</c:v>
                </c:pt>
                <c:pt idx="25">
                  <c:v>21.5</c:v>
                </c:pt>
                <c:pt idx="26">
                  <c:v>22</c:v>
                </c:pt>
                <c:pt idx="27">
                  <c:v>20</c:v>
                </c:pt>
                <c:pt idx="28">
                  <c:v>20</c:v>
                </c:pt>
              </c:numCache>
            </c:numRef>
          </c:xVal>
          <c:yVal>
            <c:numRef>
              <c:f>Sheet2!$L$5:$L$33</c:f>
              <c:numCache>
                <c:formatCode>General</c:formatCode>
                <c:ptCount val="29"/>
                <c:pt idx="0">
                  <c:v>516</c:v>
                </c:pt>
                <c:pt idx="1">
                  <c:v>603</c:v>
                </c:pt>
                <c:pt idx="2">
                  <c:v>876</c:v>
                </c:pt>
                <c:pt idx="3">
                  <c:v>609</c:v>
                </c:pt>
                <c:pt idx="4">
                  <c:v>290</c:v>
                </c:pt>
                <c:pt idx="5">
                  <c:v>241</c:v>
                </c:pt>
                <c:pt idx="6">
                  <c:v>536</c:v>
                </c:pt>
                <c:pt idx="7">
                  <c:v>543</c:v>
                </c:pt>
                <c:pt idx="8">
                  <c:v>510</c:v>
                </c:pt>
                <c:pt idx="9">
                  <c:v>500</c:v>
                </c:pt>
                <c:pt idx="10">
                  <c:v>1700</c:v>
                </c:pt>
                <c:pt idx="11">
                  <c:v>371</c:v>
                </c:pt>
                <c:pt idx="12">
                  <c:v>189</c:v>
                </c:pt>
                <c:pt idx="13">
                  <c:v>454</c:v>
                </c:pt>
                <c:pt idx="14">
                  <c:v>621</c:v>
                </c:pt>
                <c:pt idx="15">
                  <c:v>171</c:v>
                </c:pt>
                <c:pt idx="16">
                  <c:v>7600</c:v>
                </c:pt>
                <c:pt idx="17">
                  <c:v>900</c:v>
                </c:pt>
                <c:pt idx="18">
                  <c:v>1000</c:v>
                </c:pt>
                <c:pt idx="19">
                  <c:v>5500</c:v>
                </c:pt>
                <c:pt idx="20">
                  <c:v>60</c:v>
                </c:pt>
                <c:pt idx="21">
                  <c:v>38</c:v>
                </c:pt>
                <c:pt idx="22">
                  <c:v>58</c:v>
                </c:pt>
                <c:pt idx="23">
                  <c:v>10</c:v>
                </c:pt>
                <c:pt idx="24">
                  <c:v>103</c:v>
                </c:pt>
                <c:pt idx="25">
                  <c:v>68</c:v>
                </c:pt>
                <c:pt idx="26">
                  <c:v>76</c:v>
                </c:pt>
                <c:pt idx="27">
                  <c:v>36</c:v>
                </c:pt>
                <c:pt idx="28">
                  <c:v>20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2564992"/>
        <c:axId val="82604416"/>
      </c:scatterChart>
      <c:valAx>
        <c:axId val="82564992"/>
        <c:scaling>
          <c:orientation val="minMax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 sz="1200" baseline="0">
                    <a:latin typeface="Times New Roman" panose="02020603050405020304" pitchFamily="18" charset="0"/>
                  </a:defRPr>
                </a:pPr>
                <a:r>
                  <a:rPr lang="en-US" sz="1200" baseline="0">
                    <a:latin typeface="Times New Roman" panose="02020603050405020304" pitchFamily="18" charset="0"/>
                  </a:rPr>
                  <a:t>Length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 i="0" baseline="0">
                <a:latin typeface="Times New Roman" panose="02020603050405020304" pitchFamily="18" charset="0"/>
              </a:defRPr>
            </a:pPr>
            <a:endParaRPr lang="en-US"/>
          </a:p>
        </c:txPr>
        <c:crossAx val="82604416"/>
        <c:crosses val="autoZero"/>
        <c:crossBetween val="midCat"/>
      </c:valAx>
      <c:valAx>
        <c:axId val="82604416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 sz="1200" baseline="0">
                    <a:latin typeface="Times New Roman" panose="02020603050405020304" pitchFamily="18" charset="0"/>
                  </a:defRPr>
                </a:pPr>
                <a:r>
                  <a:rPr lang="en-US" sz="1200" baseline="0" dirty="0" smtClean="0">
                    <a:latin typeface="Times New Roman" panose="02020603050405020304" pitchFamily="18" charset="0"/>
                  </a:rPr>
                  <a:t>Weight</a:t>
                </a:r>
                <a:endParaRPr lang="en-US" sz="1200" baseline="0" dirty="0">
                  <a:latin typeface="Times New Roman" panose="02020603050405020304" pitchFamily="18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en-US"/>
          </a:p>
        </c:txPr>
        <c:crossAx val="8256499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trendline>
            <c:trendlineType val="linear"/>
            <c:dispRSqr val="1"/>
            <c:dispEq val="1"/>
            <c:trendlineLbl>
              <c:layout>
                <c:manualLayout>
                  <c:x val="-0.39735865048118985"/>
                  <c:y val="-0.26123208156672723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2000" b="1" i="0" baseline="0">
                      <a:latin typeface="Times New Roman" panose="02020603050405020304" pitchFamily="18" charset="0"/>
                    </a:defRPr>
                  </a:pPr>
                  <a:endParaRPr lang="en-US"/>
                </a:p>
              </c:txPr>
            </c:trendlineLbl>
          </c:trendline>
          <c:xVal>
            <c:numRef>
              <c:f>Sheet2!$T$4:$T$26</c:f>
              <c:numCache>
                <c:formatCode>General</c:formatCode>
                <c:ptCount val="23"/>
                <c:pt idx="0">
                  <c:v>35</c:v>
                </c:pt>
                <c:pt idx="1">
                  <c:v>21</c:v>
                </c:pt>
                <c:pt idx="2">
                  <c:v>14</c:v>
                </c:pt>
                <c:pt idx="3">
                  <c:v>22</c:v>
                </c:pt>
                <c:pt idx="4">
                  <c:v>17.5</c:v>
                </c:pt>
                <c:pt idx="5">
                  <c:v>19</c:v>
                </c:pt>
                <c:pt idx="6">
                  <c:v>30</c:v>
                </c:pt>
                <c:pt idx="7">
                  <c:v>29</c:v>
                </c:pt>
                <c:pt idx="8">
                  <c:v>29.5</c:v>
                </c:pt>
                <c:pt idx="9">
                  <c:v>29</c:v>
                </c:pt>
                <c:pt idx="10">
                  <c:v>35</c:v>
                </c:pt>
                <c:pt idx="11">
                  <c:v>28</c:v>
                </c:pt>
                <c:pt idx="12">
                  <c:v>32</c:v>
                </c:pt>
                <c:pt idx="13">
                  <c:v>34</c:v>
                </c:pt>
                <c:pt idx="14">
                  <c:v>35</c:v>
                </c:pt>
                <c:pt idx="15">
                  <c:v>29</c:v>
                </c:pt>
                <c:pt idx="16">
                  <c:v>28</c:v>
                </c:pt>
                <c:pt idx="17">
                  <c:v>27.5</c:v>
                </c:pt>
                <c:pt idx="18">
                  <c:v>26</c:v>
                </c:pt>
                <c:pt idx="19">
                  <c:v>20</c:v>
                </c:pt>
                <c:pt idx="20">
                  <c:v>16</c:v>
                </c:pt>
                <c:pt idx="21">
                  <c:v>17</c:v>
                </c:pt>
                <c:pt idx="22">
                  <c:v>27</c:v>
                </c:pt>
              </c:numCache>
            </c:numRef>
          </c:xVal>
          <c:yVal>
            <c:numRef>
              <c:f>Sheet2!$U$4:$U$26</c:f>
              <c:numCache>
                <c:formatCode>General</c:formatCode>
                <c:ptCount val="23"/>
                <c:pt idx="0">
                  <c:v>530</c:v>
                </c:pt>
                <c:pt idx="1">
                  <c:v>141</c:v>
                </c:pt>
                <c:pt idx="2">
                  <c:v>37</c:v>
                </c:pt>
                <c:pt idx="3">
                  <c:v>203</c:v>
                </c:pt>
                <c:pt idx="4">
                  <c:v>99</c:v>
                </c:pt>
                <c:pt idx="5">
                  <c:v>127</c:v>
                </c:pt>
                <c:pt idx="6">
                  <c:v>1200</c:v>
                </c:pt>
                <c:pt idx="7">
                  <c:v>386</c:v>
                </c:pt>
                <c:pt idx="8">
                  <c:v>439</c:v>
                </c:pt>
                <c:pt idx="9">
                  <c:v>395</c:v>
                </c:pt>
                <c:pt idx="10">
                  <c:v>1900</c:v>
                </c:pt>
                <c:pt idx="11">
                  <c:v>467</c:v>
                </c:pt>
                <c:pt idx="12">
                  <c:v>343</c:v>
                </c:pt>
                <c:pt idx="13">
                  <c:v>627</c:v>
                </c:pt>
                <c:pt idx="14">
                  <c:v>745</c:v>
                </c:pt>
                <c:pt idx="15">
                  <c:v>370</c:v>
                </c:pt>
                <c:pt idx="16">
                  <c:v>286</c:v>
                </c:pt>
                <c:pt idx="17">
                  <c:v>343</c:v>
                </c:pt>
                <c:pt idx="18">
                  <c:v>319</c:v>
                </c:pt>
                <c:pt idx="19">
                  <c:v>129</c:v>
                </c:pt>
                <c:pt idx="20">
                  <c:v>62</c:v>
                </c:pt>
                <c:pt idx="21">
                  <c:v>56</c:v>
                </c:pt>
                <c:pt idx="22">
                  <c:v>311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6171648"/>
        <c:axId val="86175744"/>
      </c:scatterChart>
      <c:valAx>
        <c:axId val="86171648"/>
        <c:scaling>
          <c:orientation val="minMax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 sz="1200" baseline="0">
                    <a:latin typeface="Times New Roman" panose="02020603050405020304" pitchFamily="18" charset="0"/>
                  </a:defRPr>
                </a:pPr>
                <a:r>
                  <a:rPr lang="en-US" sz="1200" baseline="0">
                    <a:latin typeface="Times New Roman" panose="02020603050405020304" pitchFamily="18" charset="0"/>
                  </a:rPr>
                  <a:t>Length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 i="0" baseline="0">
                <a:latin typeface="Times New Roman" panose="02020603050405020304" pitchFamily="18" charset="0"/>
              </a:defRPr>
            </a:pPr>
            <a:endParaRPr lang="en-US"/>
          </a:p>
        </c:txPr>
        <c:crossAx val="86175744"/>
        <c:crosses val="autoZero"/>
        <c:crossBetween val="midCat"/>
      </c:valAx>
      <c:valAx>
        <c:axId val="86175744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 sz="1200" baseline="0">
                    <a:latin typeface="Times New Roman" panose="02020603050405020304" pitchFamily="18" charset="0"/>
                  </a:defRPr>
                </a:pPr>
                <a:r>
                  <a:rPr lang="en-US" sz="1200" baseline="0" dirty="0" smtClean="0">
                    <a:latin typeface="Times New Roman" panose="02020603050405020304" pitchFamily="18" charset="0"/>
                  </a:rPr>
                  <a:t>Weight</a:t>
                </a:r>
                <a:endParaRPr lang="en-US" sz="1200" baseline="0" dirty="0">
                  <a:latin typeface="Times New Roman" panose="02020603050405020304" pitchFamily="18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 i="0" baseline="0">
                <a:latin typeface="Times New Roman" panose="02020603050405020304" pitchFamily="18" charset="0"/>
              </a:defRPr>
            </a:pPr>
            <a:endParaRPr lang="en-US"/>
          </a:p>
        </c:txPr>
        <c:crossAx val="8617164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A6B4-14A9-4A9C-AAA4-1F518627ED10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5BAF-3373-41B0-A91B-29A623977E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A6B4-14A9-4A9C-AAA4-1F518627ED10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5BAF-3373-41B0-A91B-29A623977E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A6B4-14A9-4A9C-AAA4-1F518627ED10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5BAF-3373-41B0-A91B-29A623977E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A6B4-14A9-4A9C-AAA4-1F518627ED10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5BAF-3373-41B0-A91B-29A623977E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A6B4-14A9-4A9C-AAA4-1F518627ED10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5BAF-3373-41B0-A91B-29A623977E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A6B4-14A9-4A9C-AAA4-1F518627ED10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5BAF-3373-41B0-A91B-29A623977E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A6B4-14A9-4A9C-AAA4-1F518627ED10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5BAF-3373-41B0-A91B-29A623977E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A6B4-14A9-4A9C-AAA4-1F518627ED10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5BAF-3373-41B0-A91B-29A623977E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A6B4-14A9-4A9C-AAA4-1F518627ED10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5BAF-3373-41B0-A91B-29A623977E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A6B4-14A9-4A9C-AAA4-1F518627ED10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5BAF-3373-41B0-A91B-29A623977E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A6B4-14A9-4A9C-AAA4-1F518627ED10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CFE5BAF-3373-41B0-A91B-29A623977E0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32A6B4-14A9-4A9C-AAA4-1F518627ED10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FE5BAF-3373-41B0-A91B-29A623977E0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3" r:id="rId1"/>
    <p:sldLayoutId id="2147484334" r:id="rId2"/>
    <p:sldLayoutId id="2147484335" r:id="rId3"/>
    <p:sldLayoutId id="2147484336" r:id="rId4"/>
    <p:sldLayoutId id="2147484337" r:id="rId5"/>
    <p:sldLayoutId id="2147484338" r:id="rId6"/>
    <p:sldLayoutId id="2147484339" r:id="rId7"/>
    <p:sldLayoutId id="2147484340" r:id="rId8"/>
    <p:sldLayoutId id="2147484341" r:id="rId9"/>
    <p:sldLayoutId id="2147484342" r:id="rId10"/>
    <p:sldLayoutId id="21474843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981200"/>
            <a:ext cx="7772400" cy="1780108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F10F6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LENGTH-WEIGHT RELATIONSHIP, CONDITION FACTOR AND SPECIES ABUNDANCE OF SOME ECONOMIC IMPORTANT FISHES IN EPE LAGOON, EPE LAGOS.</a:t>
            </a:r>
            <a:r>
              <a:rPr lang="en-US" sz="3200" dirty="0" smtClean="0">
                <a:solidFill>
                  <a:srgbClr val="F10F65"/>
                </a:solidFill>
                <a:effectLst/>
              </a:rPr>
              <a:t/>
            </a:r>
            <a:br>
              <a:rPr lang="en-US" sz="3200" dirty="0" smtClean="0">
                <a:solidFill>
                  <a:srgbClr val="F10F65"/>
                </a:solidFill>
                <a:effectLst/>
              </a:rPr>
            </a:br>
            <a:endParaRPr lang="en-US" sz="3200" dirty="0">
              <a:solidFill>
                <a:srgbClr val="F10F65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9624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Taiwo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bdulkareem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Babatunde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Salaudeen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atimah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Modupeola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Human Kinetics, Sports and Health Education </a:t>
            </a:r>
          </a:p>
          <a:p>
            <a:pPr algn="ctr"/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Lagos State University </a:t>
            </a:r>
            <a:r>
              <a:rPr lang="en-US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Ojo</a:t>
            </a:r>
            <a:endParaRPr lang="en-US" sz="2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5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10F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endParaRPr lang="en-US" sz="4400" dirty="0">
              <a:solidFill>
                <a:srgbClr val="F10F6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Chrysichthys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nigrodigitatus</a:t>
            </a: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total length of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Chrysichthys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nigrodigitatus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ranged from 16.5cm to 67.5cm with mean of 37.6cm and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 ranged from 56g to 2900g with mean of 798.9.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 is 1.50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higher than the value (1.08)  reported by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Bolarinwa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2015 from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lagoon, although falls outside the range recommended range 2.4-4.8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 transformation, the overall length-weight was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represented by Log W=2.24-0.15 Log TL showing a negative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allometric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growth pattern.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result is in sync with the report of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Johnson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(2010),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reported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allometric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growth for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Chrysichthys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nigrodigitatus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Ologe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Lagoon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a positive correlation of +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0.71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is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exists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 the total length and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weight.</a:t>
            </a:r>
          </a:p>
          <a:p>
            <a:endParaRPr lang="en-US" b="1" i="1" dirty="0" smtClean="0"/>
          </a:p>
          <a:p>
            <a:endParaRPr lang="en-US" b="1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11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rgbClr val="F10F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DISCUSSION Cont.</a:t>
            </a:r>
            <a:endParaRPr lang="en-US" sz="4400" dirty="0">
              <a:solidFill>
                <a:srgbClr val="F10F6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876800"/>
          </a:xfrm>
        </p:spPr>
        <p:txBody>
          <a:bodyPr>
            <a:normAutofit/>
          </a:bodyPr>
          <a:lstStyle/>
          <a:p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Pseudotolithus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senegalensis</a:t>
            </a:r>
            <a:endParaRPr lang="en-US" sz="2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total length of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Pseudotolithus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senegalensis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ranged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20cm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126cm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mean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35.7cm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 ranged from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10g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7600g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mean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824.3.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ondition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 of 1.81 was recorded. This falls within the range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0.64 and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1.99 reported by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Fafioye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Oluajo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(2005)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five fish species at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Lagoon, Nigeria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 transformation, the overall length-weight was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represented by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 W = -2.32 + 3.09 Log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TL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showing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isometric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growth pattern.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Mogoriola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 al,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2011 recorded ‘b” value less than 3, showing negative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allometric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growth </a:t>
            </a:r>
            <a:endParaRPr lang="en-US" sz="2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a positive correlation of +0.71 which is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 exists between the total length and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13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F10F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DISCUSSION Cont.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Tilapia S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pecies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total length of Tilapia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species ranged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14cm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35cm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mean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25.02cm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 ranged from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37g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1900g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mean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396.5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condition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2.5. The ‘k’ value recorded is similar to what was recorded by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Bolarinwa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2015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Lagoon, it is also within the range recorded by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Mahomoud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(2011) but comparatively smaller than those obtained by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Anene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(2005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 transformation, the overall length-weight was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represented by </a:t>
            </a:r>
            <a:r>
              <a:rPr lang="en-US" sz="2200" dirty="0"/>
              <a:t>Log W = -1.89 + 3.06 Log </a:t>
            </a:r>
            <a:r>
              <a:rPr lang="en-US" sz="2200" dirty="0" smtClean="0"/>
              <a:t>TL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showing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positive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isometric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growth pattern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was a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weak positive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correlation of +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0.47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is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 exists between the total length and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48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67512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rgbClr val="F10F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4400" dirty="0">
              <a:solidFill>
                <a:srgbClr val="F10F6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5334000"/>
          </a:xfrm>
        </p:spPr>
        <p:txBody>
          <a:bodyPr>
            <a:norm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study revealed the growth pattern and condition factors of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Pseudotolithus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senegalensis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Chrysichthys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nigrodigitatus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Tilapia species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Lagoon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‘b’ values recorded show that most of the fishes collected were of positive isometric growth pattern except for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Chrysichthys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nigrodigitatus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which exhibit negative isometric growth pattern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results also reflect the level of wellbeing of these economic important fishes which are highly consumed by inhabitants of Lagos State.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Lagoon is still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favourable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fishes but there is a need for constant monitoring of the water.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there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 for more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in-depth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investigation that contain a larger volume of data of length and weight, the condition factors of other fish species and the physiochemical properties of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lagoon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24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rgbClr val="F10F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US" sz="4400" dirty="0">
              <a:solidFill>
                <a:srgbClr val="F10F6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953000"/>
          </a:xfrm>
        </p:spPr>
        <p:txBody>
          <a:bodyPr>
            <a:noAutofit/>
          </a:bodyPr>
          <a:lstStyle/>
          <a:p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Anene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A., (2005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Condition factors of four cichlid species of a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man-made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lake in Imo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state,Southeast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Nigeria.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Turk. J. Fish. 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Aquat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Sci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5: 43-47.</a:t>
            </a:r>
          </a:p>
          <a:p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Balogun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J.K., (1987). Studies on some aspects of the Biology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Pellonulaafzeliusi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Johnels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in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Lagoon, Nigeria.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Arch. 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Hydrobiol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109: 517-530</a:t>
            </a:r>
          </a:p>
          <a:p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Bolarinwa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J.B (2015): Length- Weight Relationships and Condition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Factors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Tilapia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zilli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Chrysichthys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nigrodigitatus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Lagoon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Nigeria. Science and Engineering Perspectives SEP.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Vol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10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Fafioye,O.O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Oluajo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O. A (2005). Length-weight Relationships 	of 5 species in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lagoon, Nigeria, 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African Journal of 	Biotechnology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4(7): 749-751.</a:t>
            </a: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32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rgbClr val="F10F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REFERNCES Cont.</a:t>
            </a:r>
            <a:endParaRPr lang="en-US" sz="4400" dirty="0">
              <a:solidFill>
                <a:srgbClr val="F10F6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876800"/>
          </a:xfrm>
        </p:spPr>
        <p:txBody>
          <a:bodyPr>
            <a:noAutofit/>
          </a:bodyPr>
          <a:lstStyle/>
          <a:p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Khallaf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E.,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Galal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Athuman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 (2003). The biology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Oreochromis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niloticus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polluted canal. Ecotoxicology.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12:405-416</a:t>
            </a:r>
          </a:p>
          <a:p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Kumolu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-Johnson, C. A and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Ndimele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P.E (2010). Length-Weight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relationships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condition factors of twenty-one fish species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in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Ologe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lagoon, Lagos, Nigeria,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Asian Journal of Agricultural 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Sciences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2(4):174-179.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ED. 1951. The length-weight relationship and seasonal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cycle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gonad weight and condition in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yhe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perch (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perce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fluviatilis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 anim. Ecol.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20:201-219.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45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10F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 Cont.</a:t>
            </a:r>
            <a:endParaRPr lang="en-US" sz="4400" dirty="0">
              <a:solidFill>
                <a:srgbClr val="F10F6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Mahomoud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W.F., Amin, A.M.M.,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Elboray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K.F., Ramadhan, A.M.,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El-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Halfawy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M.M.K.O (2011). Reproductive biology and some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observation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age, growth, and management of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Tilapia 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zilli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Gerv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1848 ) from Lake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Timsah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Egypt. International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Journal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3:15-25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Omogoriola.H.O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Solarin.B.B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Williams.A.B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Ayo-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Olalusi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C..,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Edah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Bernard (2011): Length- weight Relationships and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Relative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 Factor (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of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Sciaenids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Pseudotolithus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Senegalensis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Valenciennes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1833) and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Pteroscion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(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Bleek,1863), in Nigerian Coastal water. Internet Journal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Food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Safety, Vol.13, 2011, p.81-87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40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10F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4400" dirty="0">
              <a:solidFill>
                <a:srgbClr val="F10F6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4419600"/>
          </a:xfrm>
        </p:spPr>
        <p:txBody>
          <a:bodyPr>
            <a:normAutofit fontScale="32500" lnSpcReduction="20000"/>
          </a:bodyPr>
          <a:lstStyle/>
          <a:p>
            <a:endParaRPr lang="en-US" dirty="0"/>
          </a:p>
          <a:p>
            <a:r>
              <a:rPr lang="en-US" sz="6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Fish plays an important role in supply of dietary protein to Nigerians. It is one of the cheapest source of animal protein available to the teaming population of the country.</a:t>
            </a:r>
          </a:p>
          <a:p>
            <a:pPr marL="0" indent="0">
              <a:buNone/>
            </a:pPr>
            <a:endParaRPr lang="en-US" sz="6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Length-Weight relationship is an important fishery management parameter in assessing the relative well being of fish population. It </a:t>
            </a:r>
            <a:r>
              <a:rPr lang="en-US" sz="6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of great importance in fishery management</a:t>
            </a:r>
            <a:r>
              <a:rPr lang="en-US" sz="6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6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6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Length–Weight </a:t>
            </a:r>
            <a:r>
              <a:rPr lang="en-US" sz="6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</a:t>
            </a:r>
            <a:r>
              <a:rPr lang="en-US" sz="6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the </a:t>
            </a:r>
            <a:r>
              <a:rPr lang="en-US" sz="6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rate of weight gain relative to growth in length </a:t>
            </a:r>
            <a:r>
              <a:rPr lang="en-US" sz="6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lang="en-US" sz="6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rate </a:t>
            </a:r>
            <a:r>
              <a:rPr lang="en-US" sz="6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which weight increases for a given increase in </a:t>
            </a:r>
            <a:r>
              <a:rPr lang="en-US" sz="6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length</a:t>
            </a:r>
          </a:p>
          <a:p>
            <a:pPr marL="0" indent="0">
              <a:buNone/>
            </a:pPr>
            <a:endParaRPr lang="en-US" sz="6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 factor is the measurement of the general health condition of fish as calculated by the ratio of body weight to body </a:t>
            </a:r>
            <a:r>
              <a:rPr lang="en-US" sz="6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length</a:t>
            </a:r>
          </a:p>
        </p:txBody>
      </p:sp>
    </p:spTree>
    <p:extLst>
      <p:ext uri="{BB962C8B-B14F-4D97-AF65-F5344CB8AC3E}">
        <p14:creationId xmlns:p14="http://schemas.microsoft.com/office/powerpoint/2010/main" val="104357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334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rgbClr val="F10F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Cont.</a:t>
            </a:r>
            <a:endParaRPr lang="en-US" sz="4400" dirty="0">
              <a:solidFill>
                <a:srgbClr val="F10F6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 factor of fish can be affected by a number of factors such as stress, sex, season, availability of feeds, and other water quality parameters (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Khallaf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2003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Previous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works on the fish fauna in south-western Nigerian lagoons concentrated on aspects of the biology of some of the species and ecological conditions of the lagoons.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dearth of information of length-weight relationships and condition factors ‘K’ of most coastal/brackish water fishes that could form a good data base which could be assessed for estimation of biomass and population dynamics of Nigerian aquatic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ecosystems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Bolarinwa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2015)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10F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  <a:endParaRPr lang="en-US" sz="4400" dirty="0">
              <a:solidFill>
                <a:srgbClr val="F10F6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 OF STUDY AREA</a:t>
            </a:r>
          </a:p>
          <a:p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lagoon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lies between latitudes 03050’-04010’N and longitudes 005030’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005040’E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fed by River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Oshun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 has a surface area of more than 243 km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(about 225 km2) and a maximum depth of 6 m though a large area of the lagoon is relatively shallow with a minimum depth of 1 m, and the vegetation surrounding the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Lagoon is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mangrove swampy type (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Balogun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1987).</a:t>
            </a:r>
          </a:p>
          <a:p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COLLECTION OF FISH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532 samples of three fish species: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Pseudotolithus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senegalensis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Chrysichthys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nigrodigitatus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Tilapia species were collected fortnightly for three months from the local fisher folks at landing jetty in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1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Autofit/>
          </a:bodyPr>
          <a:lstStyle/>
          <a:p>
            <a:pPr algn="l"/>
            <a:r>
              <a:rPr lang="en-US" sz="4000" dirty="0">
                <a:solidFill>
                  <a:srgbClr val="F10F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</a:t>
            </a:r>
            <a:r>
              <a:rPr lang="en-US" sz="4000" dirty="0" smtClean="0">
                <a:solidFill>
                  <a:srgbClr val="F10F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 Cont.</a:t>
            </a:r>
            <a:endParaRPr lang="en-US" sz="4000" dirty="0">
              <a:solidFill>
                <a:srgbClr val="F10F6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307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ength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Weight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fishes were recorded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Length was measured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a measuring ruler to the nearest 0.01cm for each of the fish samples.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length was measured from the snout to the tip of the caudal fin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regression of weight against Total length was computed by the conventional formula described by Le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(1951). </a:t>
            </a:r>
          </a:p>
          <a:p>
            <a:pPr mar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W =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en-US" sz="2200" b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 (eqn. 1)</a:t>
            </a:r>
          </a:p>
          <a:p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/>
              <a:t>		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5912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610600" cy="780288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rgbClr val="F10F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 </a:t>
            </a:r>
            <a:r>
              <a:rPr lang="en-US" sz="4400" dirty="0" err="1">
                <a:solidFill>
                  <a:srgbClr val="F10F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endParaRPr lang="en-US" sz="4400" dirty="0">
              <a:solidFill>
                <a:srgbClr val="F10F6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628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Equation (1) was transformed to logarithms of the form</a:t>
            </a:r>
          </a:p>
          <a:p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W= Log a + b Log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=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Weight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grams (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g), L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 of the fish in centimeters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Regression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constant;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Regression coefficient</a:t>
            </a: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Condition Factor for each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fish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calculated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conventional formula described by Worthington and Richard (1930).</a:t>
            </a:r>
          </a:p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K = 100W/L</a:t>
            </a:r>
            <a:r>
              <a:rPr lang="en-US" sz="2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Where;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 = Condition factor,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Body weight in grams (g)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 in centimeters (cm)</a:t>
            </a: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43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10F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4400" dirty="0">
              <a:solidFill>
                <a:srgbClr val="F10F6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Chrysichthys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nigrodigitatus</a:t>
            </a:r>
            <a:endParaRPr lang="en-US" sz="2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1200" dirty="0" smtClean="0"/>
              <a:t>                          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600" dirty="0" smtClean="0"/>
              <a:t>                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Relationship between the length and weight of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Chrysichthys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nigrodigitatus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8307030"/>
              </p:ext>
            </p:extLst>
          </p:nvPr>
        </p:nvGraphicFramePr>
        <p:xfrm>
          <a:off x="685800" y="1828800"/>
          <a:ext cx="7620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711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10F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Cont.</a:t>
            </a:r>
            <a:endParaRPr lang="en-US" sz="4400" dirty="0">
              <a:solidFill>
                <a:srgbClr val="F10F6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Pseudotolithus</a:t>
            </a:r>
            <a:r>
              <a:rPr 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senegalensis</a:t>
            </a:r>
            <a:endParaRPr lang="en-US" sz="2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Fig 2: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between the length and weight of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Pseudotolithus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senegalensis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5101988"/>
              </p:ext>
            </p:extLst>
          </p:nvPr>
        </p:nvGraphicFramePr>
        <p:xfrm>
          <a:off x="838200" y="1981200"/>
          <a:ext cx="75438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008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rgbClr val="F10F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Cont.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696200" cy="5029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Tilapia species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Fig 3: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between the length and weight of Tilapia species 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932712"/>
              </p:ext>
            </p:extLst>
          </p:nvPr>
        </p:nvGraphicFramePr>
        <p:xfrm>
          <a:off x="990600" y="1981200"/>
          <a:ext cx="73152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021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5047</TotalTime>
  <Words>1196</Words>
  <Application>Microsoft Office PowerPoint</Application>
  <PresentationFormat>On-screen Show (4:3)</PresentationFormat>
  <Paragraphs>139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LENGTH-WEIGHT RELATIONSHIP, CONDITION FACTOR AND SPECIES ABUNDANCE OF SOME ECONOMIC IMPORTANT FISHES IN EPE LAGOON, EPE LAGOS. </vt:lpstr>
      <vt:lpstr>INTRODUCTION</vt:lpstr>
      <vt:lpstr>INTRODUCTION Cont.</vt:lpstr>
      <vt:lpstr>MATERIALS AND METHODS</vt:lpstr>
      <vt:lpstr>MATERIALS AND METHODS Cont.</vt:lpstr>
      <vt:lpstr>MATERIALS AND METHODS Cont</vt:lpstr>
      <vt:lpstr>RESULTS</vt:lpstr>
      <vt:lpstr>RESULTS Cont.</vt:lpstr>
      <vt:lpstr>RESULTS Cont.</vt:lpstr>
      <vt:lpstr>DISCUSSION</vt:lpstr>
      <vt:lpstr>DISCUSSION Cont.</vt:lpstr>
      <vt:lpstr>DISCUSSION Cont.</vt:lpstr>
      <vt:lpstr>CONCLUSION</vt:lpstr>
      <vt:lpstr>REFERENCES</vt:lpstr>
      <vt:lpstr>REFERNCES Cont.</vt:lpstr>
      <vt:lpstr>REFERENCES Cont.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Length-Weight Relationship, Condition Factor and species abundance of some Economic important fishes in Epe Lagoon, Epe Lagos</dc:title>
  <dc:creator>ERUDITE CONSULT</dc:creator>
  <cp:lastModifiedBy>ERUDITE CONSULT</cp:lastModifiedBy>
  <cp:revision>69</cp:revision>
  <dcterms:created xsi:type="dcterms:W3CDTF">2017-10-07T18:46:26Z</dcterms:created>
  <dcterms:modified xsi:type="dcterms:W3CDTF">2017-10-11T06:54:08Z</dcterms:modified>
</cp:coreProperties>
</file>