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27"/>
  </p:notesMasterIdLst>
  <p:sldIdLst>
    <p:sldId id="256" r:id="rId2"/>
    <p:sldId id="257" r:id="rId3"/>
    <p:sldId id="281" r:id="rId4"/>
    <p:sldId id="282" r:id="rId5"/>
    <p:sldId id="275" r:id="rId6"/>
    <p:sldId id="276" r:id="rId7"/>
    <p:sldId id="297" r:id="rId8"/>
    <p:sldId id="287" r:id="rId9"/>
    <p:sldId id="294" r:id="rId10"/>
    <p:sldId id="286" r:id="rId11"/>
    <p:sldId id="295" r:id="rId12"/>
    <p:sldId id="265" r:id="rId13"/>
    <p:sldId id="267" r:id="rId14"/>
    <p:sldId id="270" r:id="rId15"/>
    <p:sldId id="285" r:id="rId16"/>
    <p:sldId id="289" r:id="rId17"/>
    <p:sldId id="272" r:id="rId18"/>
    <p:sldId id="273" r:id="rId19"/>
    <p:sldId id="290" r:id="rId20"/>
    <p:sldId id="277" r:id="rId21"/>
    <p:sldId id="291" r:id="rId22"/>
    <p:sldId id="302" r:id="rId23"/>
    <p:sldId id="301" r:id="rId24"/>
    <p:sldId id="300" r:id="rId25"/>
    <p:sldId id="30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17" autoAdjust="0"/>
  </p:normalViewPr>
  <p:slideViewPr>
    <p:cSldViewPr snapToGrid="0">
      <p:cViewPr varScale="1">
        <p:scale>
          <a:sx n="58" d="100"/>
          <a:sy n="58" d="100"/>
        </p:scale>
        <p:origin x="115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BEC9A-50B6-4054-B7D7-2404DB6E040C}" type="datetimeFigureOut">
              <a:rPr lang="en-GB" smtClean="0"/>
              <a:t>10/10/2017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2AE21-792A-4C4A-BC3E-47CC31C6BE62}" type="slidenum">
              <a:rPr lang="en-GB" smtClean="0"/>
              <a:t>‹#›</a:t>
            </a:fld>
            <a:endParaRPr lang="en-GB"/>
          </a:p>
        </p:txBody>
      </p:sp>
    </p:spTree>
    <p:extLst>
      <p:ext uri="{BB962C8B-B14F-4D97-AF65-F5344CB8AC3E}">
        <p14:creationId xmlns:p14="http://schemas.microsoft.com/office/powerpoint/2010/main" val="3639940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F2AE21-792A-4C4A-BC3E-47CC31C6BE62}" type="slidenum">
              <a:rPr lang="en-GB" smtClean="0"/>
              <a:t>5</a:t>
            </a:fld>
            <a:endParaRPr lang="en-GB"/>
          </a:p>
        </p:txBody>
      </p:sp>
    </p:spTree>
    <p:extLst>
      <p:ext uri="{BB962C8B-B14F-4D97-AF65-F5344CB8AC3E}">
        <p14:creationId xmlns:p14="http://schemas.microsoft.com/office/powerpoint/2010/main" val="6681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F2AE21-792A-4C4A-BC3E-47CC31C6BE62}" type="slidenum">
              <a:rPr lang="en-GB" smtClean="0"/>
              <a:t>7</a:t>
            </a:fld>
            <a:endParaRPr lang="en-GB"/>
          </a:p>
        </p:txBody>
      </p:sp>
    </p:spTree>
    <p:extLst>
      <p:ext uri="{BB962C8B-B14F-4D97-AF65-F5344CB8AC3E}">
        <p14:creationId xmlns:p14="http://schemas.microsoft.com/office/powerpoint/2010/main" val="296138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F2AE21-792A-4C4A-BC3E-47CC31C6BE62}" type="slidenum">
              <a:rPr lang="en-GB" smtClean="0"/>
              <a:t>12</a:t>
            </a:fld>
            <a:endParaRPr lang="en-GB"/>
          </a:p>
        </p:txBody>
      </p:sp>
    </p:spTree>
    <p:extLst>
      <p:ext uri="{BB962C8B-B14F-4D97-AF65-F5344CB8AC3E}">
        <p14:creationId xmlns:p14="http://schemas.microsoft.com/office/powerpoint/2010/main" val="365592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F2AE21-792A-4C4A-BC3E-47CC31C6BE62}" type="slidenum">
              <a:rPr lang="en-GB" smtClean="0"/>
              <a:t>24</a:t>
            </a:fld>
            <a:endParaRPr lang="en-GB"/>
          </a:p>
        </p:txBody>
      </p:sp>
    </p:spTree>
    <p:extLst>
      <p:ext uri="{BB962C8B-B14F-4D97-AF65-F5344CB8AC3E}">
        <p14:creationId xmlns:p14="http://schemas.microsoft.com/office/powerpoint/2010/main" val="4232513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4CB0CF-3BC8-4F62-B351-858374F2B7E6}"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41053-4C00-4A9C-987C-B5E15EE07CC3}" type="slidenum">
              <a:rPr lang="en-GB" smtClean="0"/>
              <a:t>‹#›</a:t>
            </a:fld>
            <a:endParaRPr lang="en-GB"/>
          </a:p>
        </p:txBody>
      </p:sp>
    </p:spTree>
    <p:extLst>
      <p:ext uri="{BB962C8B-B14F-4D97-AF65-F5344CB8AC3E}">
        <p14:creationId xmlns:p14="http://schemas.microsoft.com/office/powerpoint/2010/main" val="16272956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4CB0CF-3BC8-4F62-B351-858374F2B7E6}"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41053-4C00-4A9C-987C-B5E15EE07CC3}" type="slidenum">
              <a:rPr lang="en-GB" smtClean="0"/>
              <a:t>‹#›</a:t>
            </a:fld>
            <a:endParaRPr lang="en-GB"/>
          </a:p>
        </p:txBody>
      </p:sp>
    </p:spTree>
    <p:extLst>
      <p:ext uri="{BB962C8B-B14F-4D97-AF65-F5344CB8AC3E}">
        <p14:creationId xmlns:p14="http://schemas.microsoft.com/office/powerpoint/2010/main" val="89168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4CB0CF-3BC8-4F62-B351-858374F2B7E6}"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41053-4C00-4A9C-987C-B5E15EE07CC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82029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4CB0CF-3BC8-4F62-B351-858374F2B7E6}"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41053-4C00-4A9C-987C-B5E15EE07CC3}" type="slidenum">
              <a:rPr lang="en-GB" smtClean="0"/>
              <a:t>‹#›</a:t>
            </a:fld>
            <a:endParaRPr lang="en-GB"/>
          </a:p>
        </p:txBody>
      </p:sp>
    </p:spTree>
    <p:extLst>
      <p:ext uri="{BB962C8B-B14F-4D97-AF65-F5344CB8AC3E}">
        <p14:creationId xmlns:p14="http://schemas.microsoft.com/office/powerpoint/2010/main" val="35249086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4CB0CF-3BC8-4F62-B351-858374F2B7E6}"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41053-4C00-4A9C-987C-B5E15EE07CC3}"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07654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4CB0CF-3BC8-4F62-B351-858374F2B7E6}"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41053-4C00-4A9C-987C-B5E15EE07CC3}" type="slidenum">
              <a:rPr lang="en-GB" smtClean="0"/>
              <a:t>‹#›</a:t>
            </a:fld>
            <a:endParaRPr lang="en-GB"/>
          </a:p>
        </p:txBody>
      </p:sp>
    </p:spTree>
    <p:extLst>
      <p:ext uri="{BB962C8B-B14F-4D97-AF65-F5344CB8AC3E}">
        <p14:creationId xmlns:p14="http://schemas.microsoft.com/office/powerpoint/2010/main" val="1381297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4CB0CF-3BC8-4F62-B351-858374F2B7E6}"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41053-4C00-4A9C-987C-B5E15EE07CC3}" type="slidenum">
              <a:rPr lang="en-GB" smtClean="0"/>
              <a:t>‹#›</a:t>
            </a:fld>
            <a:endParaRPr lang="en-GB"/>
          </a:p>
        </p:txBody>
      </p:sp>
    </p:spTree>
    <p:extLst>
      <p:ext uri="{BB962C8B-B14F-4D97-AF65-F5344CB8AC3E}">
        <p14:creationId xmlns:p14="http://schemas.microsoft.com/office/powerpoint/2010/main" val="3223658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4CB0CF-3BC8-4F62-B351-858374F2B7E6}"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41053-4C00-4A9C-987C-B5E15EE07CC3}" type="slidenum">
              <a:rPr lang="en-GB" smtClean="0"/>
              <a:t>‹#›</a:t>
            </a:fld>
            <a:endParaRPr lang="en-GB"/>
          </a:p>
        </p:txBody>
      </p:sp>
    </p:spTree>
    <p:extLst>
      <p:ext uri="{BB962C8B-B14F-4D97-AF65-F5344CB8AC3E}">
        <p14:creationId xmlns:p14="http://schemas.microsoft.com/office/powerpoint/2010/main" val="2187661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4CB0CF-3BC8-4F62-B351-858374F2B7E6}"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41053-4C00-4A9C-987C-B5E15EE07CC3}" type="slidenum">
              <a:rPr lang="en-GB" smtClean="0"/>
              <a:t>‹#›</a:t>
            </a:fld>
            <a:endParaRPr lang="en-GB"/>
          </a:p>
        </p:txBody>
      </p:sp>
    </p:spTree>
    <p:extLst>
      <p:ext uri="{BB962C8B-B14F-4D97-AF65-F5344CB8AC3E}">
        <p14:creationId xmlns:p14="http://schemas.microsoft.com/office/powerpoint/2010/main" val="3290100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4CB0CF-3BC8-4F62-B351-858374F2B7E6}" type="datetimeFigureOut">
              <a:rPr lang="en-GB" smtClean="0"/>
              <a:t>10/10/2017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641053-4C00-4A9C-987C-B5E15EE07CC3}" type="slidenum">
              <a:rPr lang="en-GB" smtClean="0"/>
              <a:t>‹#›</a:t>
            </a:fld>
            <a:endParaRPr lang="en-GB"/>
          </a:p>
        </p:txBody>
      </p:sp>
    </p:spTree>
    <p:extLst>
      <p:ext uri="{BB962C8B-B14F-4D97-AF65-F5344CB8AC3E}">
        <p14:creationId xmlns:p14="http://schemas.microsoft.com/office/powerpoint/2010/main" val="21881880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4CB0CF-3BC8-4F62-B351-858374F2B7E6}" type="datetimeFigureOut">
              <a:rPr lang="en-GB" smtClean="0"/>
              <a:t>10/10/2017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41053-4C00-4A9C-987C-B5E15EE07CC3}" type="slidenum">
              <a:rPr lang="en-GB" smtClean="0"/>
              <a:t>‹#›</a:t>
            </a:fld>
            <a:endParaRPr lang="en-GB"/>
          </a:p>
        </p:txBody>
      </p:sp>
    </p:spTree>
    <p:extLst>
      <p:ext uri="{BB962C8B-B14F-4D97-AF65-F5344CB8AC3E}">
        <p14:creationId xmlns:p14="http://schemas.microsoft.com/office/powerpoint/2010/main" val="179545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4CB0CF-3BC8-4F62-B351-858374F2B7E6}" type="datetimeFigureOut">
              <a:rPr lang="en-GB" smtClean="0"/>
              <a:t>10/10/2017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641053-4C00-4A9C-987C-B5E15EE07CC3}" type="slidenum">
              <a:rPr lang="en-GB" smtClean="0"/>
              <a:t>‹#›</a:t>
            </a:fld>
            <a:endParaRPr lang="en-GB"/>
          </a:p>
        </p:txBody>
      </p:sp>
    </p:spTree>
    <p:extLst>
      <p:ext uri="{BB962C8B-B14F-4D97-AF65-F5344CB8AC3E}">
        <p14:creationId xmlns:p14="http://schemas.microsoft.com/office/powerpoint/2010/main" val="3193740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4CB0CF-3BC8-4F62-B351-858374F2B7E6}" type="datetimeFigureOut">
              <a:rPr lang="en-GB" smtClean="0"/>
              <a:t>10/10/2017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641053-4C00-4A9C-987C-B5E15EE07CC3}" type="slidenum">
              <a:rPr lang="en-GB" smtClean="0"/>
              <a:t>‹#›</a:t>
            </a:fld>
            <a:endParaRPr lang="en-GB"/>
          </a:p>
        </p:txBody>
      </p:sp>
    </p:spTree>
    <p:extLst>
      <p:ext uri="{BB962C8B-B14F-4D97-AF65-F5344CB8AC3E}">
        <p14:creationId xmlns:p14="http://schemas.microsoft.com/office/powerpoint/2010/main" val="33982332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CB0CF-3BC8-4F62-B351-858374F2B7E6}" type="datetimeFigureOut">
              <a:rPr lang="en-GB" smtClean="0"/>
              <a:t>10/10/2017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641053-4C00-4A9C-987C-B5E15EE07CC3}" type="slidenum">
              <a:rPr lang="en-GB" smtClean="0"/>
              <a:t>‹#›</a:t>
            </a:fld>
            <a:endParaRPr lang="en-GB"/>
          </a:p>
        </p:txBody>
      </p:sp>
    </p:spTree>
    <p:extLst>
      <p:ext uri="{BB962C8B-B14F-4D97-AF65-F5344CB8AC3E}">
        <p14:creationId xmlns:p14="http://schemas.microsoft.com/office/powerpoint/2010/main" val="2003185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4CB0CF-3BC8-4F62-B351-858374F2B7E6}" type="datetimeFigureOut">
              <a:rPr lang="en-GB" smtClean="0"/>
              <a:t>10/10/2017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41053-4C00-4A9C-987C-B5E15EE07CC3}" type="slidenum">
              <a:rPr lang="en-GB" smtClean="0"/>
              <a:t>‹#›</a:t>
            </a:fld>
            <a:endParaRPr lang="en-GB"/>
          </a:p>
        </p:txBody>
      </p:sp>
    </p:spTree>
    <p:extLst>
      <p:ext uri="{BB962C8B-B14F-4D97-AF65-F5344CB8AC3E}">
        <p14:creationId xmlns:p14="http://schemas.microsoft.com/office/powerpoint/2010/main" val="15010678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641053-4C00-4A9C-987C-B5E15EE07CC3}" type="slidenum">
              <a:rPr lang="en-GB" smtClean="0"/>
              <a:t>‹#›</a:t>
            </a:fld>
            <a:endParaRPr lang="en-GB"/>
          </a:p>
        </p:txBody>
      </p:sp>
      <p:sp>
        <p:nvSpPr>
          <p:cNvPr id="5" name="Date Placeholder 4"/>
          <p:cNvSpPr>
            <a:spLocks noGrp="1"/>
          </p:cNvSpPr>
          <p:nvPr>
            <p:ph type="dt" sz="half" idx="10"/>
          </p:nvPr>
        </p:nvSpPr>
        <p:spPr/>
        <p:txBody>
          <a:bodyPr/>
          <a:lstStyle/>
          <a:p>
            <a:fld id="{0D4CB0CF-3BC8-4F62-B351-858374F2B7E6}" type="datetimeFigureOut">
              <a:rPr lang="en-GB" smtClean="0"/>
              <a:t>10/10/2017</a:t>
            </a:fld>
            <a:endParaRPr lang="en-GB"/>
          </a:p>
        </p:txBody>
      </p:sp>
    </p:spTree>
    <p:extLst>
      <p:ext uri="{BB962C8B-B14F-4D97-AF65-F5344CB8AC3E}">
        <p14:creationId xmlns:p14="http://schemas.microsoft.com/office/powerpoint/2010/main" val="3701937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4CB0CF-3BC8-4F62-B351-858374F2B7E6}" type="datetimeFigureOut">
              <a:rPr lang="en-GB" smtClean="0"/>
              <a:t>10/10/2017</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641053-4C00-4A9C-987C-B5E15EE07CC3}" type="slidenum">
              <a:rPr lang="en-GB" smtClean="0"/>
              <a:t>‹#›</a:t>
            </a:fld>
            <a:endParaRPr lang="en-GB"/>
          </a:p>
        </p:txBody>
      </p:sp>
    </p:spTree>
    <p:extLst>
      <p:ext uri="{BB962C8B-B14F-4D97-AF65-F5344CB8AC3E}">
        <p14:creationId xmlns:p14="http://schemas.microsoft.com/office/powerpoint/2010/main" val="2897516672"/>
      </p:ext>
    </p:extLst>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 Id="rId9" Type="http://schemas.openxmlformats.org/officeDocument/2006/relationships/image" Target="../media/image83.jpeg"/></Relationships>
</file>

<file path=ppt/slides/_rels/slide1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google.com/imgres?imgurl=https://i.ytimg.com/vi/PLkqSom52H4/maxresdefault.jpg&amp;imgrefurl=https://www.youtube.com/watch?v=PLkqSom52H4&amp;docid=SXBR3SStiu637M&amp;tbnid=0oKl9tZJAVehaM:&amp;vet=10ahUKEwjEy4yx2MjWAhXDQpoKHWwaAbEQMwhJKBkwGQ..i&amp;w=1280&amp;h=720&amp;bih=657&amp;biw=1366&amp;q=images%20of%20metal%20pollution&amp;ved=0ahUKEwjEy4yx2MjWAhXDQpoKHWwaAbEQMwhJKBkwGQ&amp;iact=mrc&amp;uact=8" TargetMode="External"/><Relationship Id="rId3" Type="http://schemas.openxmlformats.org/officeDocument/2006/relationships/image" Target="../media/image86.jpeg"/><Relationship Id="rId7" Type="http://schemas.openxmlformats.org/officeDocument/2006/relationships/image" Target="../media/image89.jpeg"/><Relationship Id="rId2" Type="http://schemas.openxmlformats.org/officeDocument/2006/relationships/image" Target="../media/image85.jpeg"/><Relationship Id="rId1" Type="http://schemas.openxmlformats.org/officeDocument/2006/relationships/slideLayout" Target="../slideLayouts/slideLayout2.xml"/><Relationship Id="rId6" Type="http://schemas.openxmlformats.org/officeDocument/2006/relationships/image" Target="../media/image88.jpeg"/><Relationship Id="rId11" Type="http://schemas.openxmlformats.org/officeDocument/2006/relationships/image" Target="../media/image92.jpeg"/><Relationship Id="rId5" Type="http://schemas.openxmlformats.org/officeDocument/2006/relationships/image" Target="../media/image87.jpeg"/><Relationship Id="rId10" Type="http://schemas.openxmlformats.org/officeDocument/2006/relationships/image" Target="../media/image91.png"/><Relationship Id="rId4" Type="http://schemas.openxmlformats.org/officeDocument/2006/relationships/hyperlink" Target="https://www.google.com/imgres?imgurl=https://www.eea.europa.eu/highlights/water-nutrient-and-heavy-metal/image_xlarge&amp;imgrefurl=https://www.eea.europa.eu/highlights/water-nutrient-and-heavy-metal&amp;docid=cVoY8VZKFFAqsM&amp;tbnid=bT-221SaCoyE8M:&amp;vet=10ahUKEwjEy4yx2MjWAhXDQpoKHWwaAbEQMwgrKAUwBQ..i&amp;w=633&amp;h=356&amp;bih=657&amp;biw=1366&amp;q=images%20of%20metal%20pollution&amp;ved=0ahUKEwjEy4yx2MjWAhXDQpoKHWwaAbEQMwgrKAUwBQ&amp;iact=mrc&amp;uact=8" TargetMode="External"/><Relationship Id="rId9" Type="http://schemas.openxmlformats.org/officeDocument/2006/relationships/image" Target="../media/image90.jpeg"/></Relationships>
</file>

<file path=ppt/slides/_rels/slide14.xml.rels><?xml version="1.0" encoding="UTF-8" standalone="yes"?>
<Relationships xmlns="http://schemas.openxmlformats.org/package/2006/relationships"><Relationship Id="rId3" Type="http://schemas.openxmlformats.org/officeDocument/2006/relationships/image" Target="../media/image94.jpeg"/><Relationship Id="rId7" Type="http://schemas.openxmlformats.org/officeDocument/2006/relationships/image" Target="../media/image98.jpeg"/><Relationship Id="rId2" Type="http://schemas.openxmlformats.org/officeDocument/2006/relationships/image" Target="../media/image93.jpeg"/><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6" Type="http://schemas.openxmlformats.org/officeDocument/2006/relationships/image" Target="../media/image23.jpeg"/><Relationship Id="rId117" Type="http://schemas.openxmlformats.org/officeDocument/2006/relationships/hyperlink" Target="https://www.google.com/search?q=image+of+copper+element&amp;client=firefox-b&amp;tbm=isch&amp;tbs=rimg:CY-8ovu0dgLqIjj5Ol6V7HoY3EOxjKumBIO09UzNC7UioQHnjfFbpLZoVRM1Q-LQp1VC2D-MIux76rJC83awwfK6gioSCfk6XpXsehjcEcugLV2UBuxGKhIJQ7GMq6YEg7QRRZ-6YY6ilQgqEgn1TM0LtSKhARE_1W0d1zxymzSoSCeeN8VuktmhVEc1l18ZAdX5hKhIJEzVD4tCnVUIRtDXwZv-rHHcqEgnYP4wi7HvqshEpQrWofNLXjioSCULzdrDB8rqCEVQ2PliMTeBS&amp;tbo=u&amp;sa=X&amp;ved=0ahUKEwi5qfHX79rWAhXB5xoKHcOKBEwQ9C8IHw" TargetMode="External"/><Relationship Id="rId21" Type="http://schemas.openxmlformats.org/officeDocument/2006/relationships/hyperlink" Target="https://www.google.com/imgres?imgurl=http://images-of-elements.com/copper-crystal.jpg&amp;imgrefurl=http://midgagmsorg.ipage.com/?page_id=1449&amp;docid=p_aThlEatiHSSM&amp;tbnid=DAo83aHaCXCZfM:&amp;vet=10ahUKEwjHrerW79rWAhWKLcAKHakWA3cQMwhJKBkwGQ..i&amp;w=880&amp;h=880&amp;client=firefox-b&amp;bih=659&amp;biw=1366&amp;q=image%20of%20copper%20element&amp;ved=0ahUKEwjHrerW79rWAhWKLcAKHakWA3cQMwhJKBkwGQ&amp;iact=mrc&amp;uact=8" TargetMode="External"/><Relationship Id="rId42" Type="http://schemas.openxmlformats.org/officeDocument/2006/relationships/hyperlink" Target="https://www.google.com/imgres?imgurl=http://images-of-elements.com/copper-crystal-2.jpg&amp;imgrefurl=http://images-of-elements.com/copper.php&amp;docid=XbLXZyKhoJUJ4M&amp;tbnid=jPp6jk9GORKBIM:&amp;vet=10ahUKEwjHrerW79rWAhWKLcAKHakWA3cQMwhVKCUwJQ..i&amp;w=1008&amp;h=1008&amp;client=firefox-b&amp;bih=659&amp;biw=1366&amp;q=image%20of%20copper%20element&amp;ved=0ahUKEwjHrerW79rWAhWKLcAKHakWA3cQMwhVKCUwJQ&amp;iact=mrc&amp;uact=8" TargetMode="External"/><Relationship Id="rId47" Type="http://schemas.openxmlformats.org/officeDocument/2006/relationships/image" Target="../media/image33.jpeg"/><Relationship Id="rId63" Type="http://schemas.openxmlformats.org/officeDocument/2006/relationships/image" Target="../media/image41.jpeg"/><Relationship Id="rId68" Type="http://schemas.openxmlformats.org/officeDocument/2006/relationships/hyperlink" Target="https://www.google.com/imgres?imgurl=http://www.mypowerpieces.com/uploads/9/4/2/7/9427680/5766525.jpg?490&amp;imgrefurl=http://www.mypowerpieces.com/why-copper.html&amp;docid=UIq2hHqzPgijtM&amp;tbnid=kVYz6zAn76V8PM:&amp;vet=10ahUKEwjHrerW79rWAhWKLcAKHakWA3cQMwhjKDMwMw..i&amp;w=490&amp;h=361&amp;client=firefox-b&amp;bih=659&amp;biw=1366&amp;q=image%20of%20copper%20element&amp;ved=0ahUKEwjHrerW79rWAhWKLcAKHakWA3cQMwhjKDMwMw&amp;iact=mrc&amp;uact=8" TargetMode="External"/><Relationship Id="rId84" Type="http://schemas.openxmlformats.org/officeDocument/2006/relationships/hyperlink" Target="https://www.google.com/imgres?imgurl=https://superfund.arizona.edu/sites/superfund.arizona.edu/files/cu_element.png&amp;imgrefurl=https://superfund.arizona.edu/learning-modules/tribal-modules/copper/what-is-copper&amp;docid=qwYBBnaXylQXwM&amp;tbnid=sDkkqn8mzbEnBM:&amp;vet=10ahUKEwjHrerW79rWAhWKLcAKHakWA3cQMwhsKDwwPA..i&amp;w=296&amp;h=375&amp;client=firefox-b&amp;bih=659&amp;biw=1366&amp;q=image%20of%20copper%20element&amp;ved=0ahUKEwjHrerW79rWAhWKLcAKHakWA3cQMwhsKDwwPA&amp;iact=mrc&amp;uact=8" TargetMode="External"/><Relationship Id="rId89" Type="http://schemas.openxmlformats.org/officeDocument/2006/relationships/image" Target="../media/image54.jpeg"/><Relationship Id="rId112" Type="http://schemas.openxmlformats.org/officeDocument/2006/relationships/image" Target="../media/image67.jpeg"/><Relationship Id="rId133" Type="http://schemas.openxmlformats.org/officeDocument/2006/relationships/hyperlink" Target="https://www.google.com/imgres?imgurl=http://ortiga.it/wp-content/uploads/2013/03/lattoneria-in-rame-e-copertura-in-scandole-a-Udine.jpg&amp;imgrefurl=http://ortiga.it/en/works/&amp;docid=dSq3dEH3nEAe6M&amp;tbnid=VzDUaA6Ikykf-M:&amp;vet=10ahUKEwj5wZq0-drWAhUoB8AKHV9uCVUQMwg1KA8wDw..i&amp;w=1402&amp;h=763&amp;client=firefox-b&amp;bih=659&amp;biw=1366&amp;q=images%20of%20copper%20roofing%20sheet&amp;ved=0ahUKEwj5wZq0-drWAhUoB8AKHV9uCVUQMwg1KA8wDw&amp;iact=mrc&amp;uact=8" TargetMode="External"/><Relationship Id="rId16" Type="http://schemas.openxmlformats.org/officeDocument/2006/relationships/image" Target="../media/image18.jpeg"/><Relationship Id="rId107" Type="http://schemas.openxmlformats.org/officeDocument/2006/relationships/image" Target="../media/image65.jpeg"/><Relationship Id="rId11" Type="http://schemas.openxmlformats.org/officeDocument/2006/relationships/hyperlink" Target="https://www.google.com/imgres?imgurl=http://periodictable.com/Samples/029.65/s13.JPG&amp;imgrefurl=http://periodictable.com/Elements/029/pictures.html&amp;docid=_NB-OheJJyqzSM&amp;tbnid=Ajd68MK1HmalFM:&amp;vet=10ahUKEwjHrerW79rWAhWKLcAKHakWA3cQMwgwKAowCg..i&amp;w=1000&amp;h=1000&amp;client=firefox-b&amp;bih=659&amp;biw=1366&amp;q=image%20of%20copper%20element&amp;ved=0ahUKEwjHrerW79rWAhWKLcAKHakWA3cQMwgwKAowCg&amp;iact=mrc&amp;uact=8" TargetMode="External"/><Relationship Id="rId32" Type="http://schemas.openxmlformats.org/officeDocument/2006/relationships/image" Target="../media/image26.jpeg"/><Relationship Id="rId37" Type="http://schemas.openxmlformats.org/officeDocument/2006/relationships/image" Target="../media/image28.jpeg"/><Relationship Id="rId53" Type="http://schemas.openxmlformats.org/officeDocument/2006/relationships/image" Target="../media/image36.jpeg"/><Relationship Id="rId58" Type="http://schemas.openxmlformats.org/officeDocument/2006/relationships/hyperlink" Target="https://www.google.com/imgres?imgurl=https://image.spreadshirtmedia.net/image-server/v1/mp/compositions/P114093727T631A4MPC128017442PA1280PT14/views/1,width=1200,height=630,appearanceId=4,backgroundColor=E8E8E8,version=1440400287/copper-cu-element-29-women-s-t-shirt.jpg&amp;imgrefurl=https://www.spreadshirt.co.uk/copper+element+gifts&amp;docid=BrjCBHsY2Xln3M&amp;tbnid=Yu4BDbNCy-oaSM:&amp;vet=10ahUKEwjHrerW79rWAhWKLcAKHakWA3cQMwhdKC0wLQ..i&amp;w=1200&amp;h=630&amp;client=firefox-b&amp;bih=659&amp;biw=1366&amp;q=image%20of%20copper%20element&amp;ved=0ahUKEwjHrerW79rWAhWKLcAKHakWA3cQMwhdKC0wLQ&amp;iact=mrc&amp;uact=8" TargetMode="External"/><Relationship Id="rId74" Type="http://schemas.openxmlformats.org/officeDocument/2006/relationships/hyperlink" Target="https://www.google.com/imgres?imgurl=https://image.slidesharecdn.com/presentationoncoppercu-12979174449312-phpapp02/95/presentation-on-copper-cu-23-728.jpg?cb=1297895931&amp;imgrefurl=https://www.slideshare.net/cthame1/presentation-on-copper-cu&amp;docid=BoYQj6wcDLK3pM&amp;tbnid=M8eRfmKWt0p2ZM:&amp;vet=10ahUKEwjHrerW79rWAhWKLcAKHakWA3cQMwhmKDYwNg..i&amp;w=728&amp;h=563&amp;client=firefox-b&amp;bih=659&amp;biw=1366&amp;q=image%20of%20copper%20element&amp;ved=0ahUKEwjHrerW79rWAhWKLcAKHakWA3cQMwhmKDYwNg&amp;iact=mrc&amp;uact=8" TargetMode="External"/><Relationship Id="rId79" Type="http://schemas.openxmlformats.org/officeDocument/2006/relationships/image" Target="../media/image49.jpeg"/><Relationship Id="rId102" Type="http://schemas.openxmlformats.org/officeDocument/2006/relationships/hyperlink" Target="http://periodictable.com/Items/029.13/index.html" TargetMode="External"/><Relationship Id="rId123" Type="http://schemas.openxmlformats.org/officeDocument/2006/relationships/hyperlink" Target="https://www.google.com/searchbyimage?image_url=http://periodictable.com/Samples/029.13/s13.JPG&amp;sbisrc=imghover&amp;client=firefox-b&amp;bih=659&amp;biw=1366" TargetMode="External"/><Relationship Id="rId128" Type="http://schemas.openxmlformats.org/officeDocument/2006/relationships/image" Target="../media/image72.jpeg"/><Relationship Id="rId5" Type="http://schemas.openxmlformats.org/officeDocument/2006/relationships/hyperlink" Target="https://www.google.com/imgres?imgurl=https://cdn.thinglink.me/api/image/9vWp6ZiszZVorW9SRPB9js2mkN98J7f7UkkRcFhnH9BKXGHTufh53Z2EwUhxZ4npCeEa1f6BCyLEVh67qRtRGiAvhSKpGnoDhpzUFoeoASzM1GLdoLU9bKq7uzpkXdsEEhFrf8hRMNL6NBNqZ/320/320/scaledown&amp;imgrefurl=https://www.thinglink.com/scene/647102196361461760&amp;docid=W86CqU12du7j_M&amp;tbnid=dIKQkAypZRCMqM:&amp;vet=10ahUKEwjHrerW79rWAhWKLcAKHakWA3cQMwhpKDkwOQ..i&amp;w=320&amp;h=280&amp;client=firefox-b&amp;bih=659&amp;biw=1366&amp;q=image%20of%20copper%20element&amp;ved=0ahUKEwjHrerW79rWAhWKLcAKHakWA3cQMwhpKDkwOQ&amp;iact=mrc&amp;uact=8" TargetMode="External"/><Relationship Id="rId90" Type="http://schemas.openxmlformats.org/officeDocument/2006/relationships/hyperlink" Target="https://www.google.com/imgres?imgurl=https://image.shutterstock.com/z/stock-photo-element-copper-of-the-periodic-table-298533239.jpg&amp;imgrefurl=https://www.shutterstock.com/image-illustration/element-copper-periodic-table-298533239&amp;docid=fiPWPhSETjXzrM&amp;tbnid=UV8wiKHevSh8IM:&amp;vet=10ahUKEwjHrerW79rWAhWKLcAKHakWA3cQMwhwKEAwQA..i&amp;w=1500&amp;h=1594&amp;client=firefox-b&amp;bih=659&amp;biw=1366&amp;q=image%20of%20copper%20element&amp;ved=0ahUKEwjHrerW79rWAhWKLcAKHakWA3cQMwhwKEAwQA&amp;iact=mrc&amp;uact=8" TargetMode="External"/><Relationship Id="rId95" Type="http://schemas.openxmlformats.org/officeDocument/2006/relationships/image" Target="../media/image57.jpeg"/><Relationship Id="rId14" Type="http://schemas.openxmlformats.org/officeDocument/2006/relationships/image" Target="../media/image17.jpeg"/><Relationship Id="rId22" Type="http://schemas.openxmlformats.org/officeDocument/2006/relationships/image" Target="../media/image21.jpeg"/><Relationship Id="rId27" Type="http://schemas.openxmlformats.org/officeDocument/2006/relationships/hyperlink" Target="https://www.google.com/imgres?imgurl=https://ih1.redbubble.net/image.84336847.1820/flat,1000x1000,075,f.jpg&amp;imgrefurl=https://www.redbubble.com/people/walterericsy/works/15731820-copper-periodic-table-of-elements&amp;docid=8j00yiRWp8VEZM&amp;tbnid=2evtYS3DTKRU7M:&amp;vet=10ahUKEwjHrerW79rWAhWKLcAKHakWA3cQMwhMKBwwHA..i&amp;w=1000&amp;h=1000&amp;client=firefox-b&amp;bih=659&amp;biw=1366&amp;q=image%20of%20copper%20element&amp;ved=0ahUKEwjHrerW79rWAhWKLcAKHakWA3cQMwhMKBwwHA&amp;iact=mrc&amp;uact=8" TargetMode="External"/><Relationship Id="rId30" Type="http://schemas.openxmlformats.org/officeDocument/2006/relationships/image" Target="../media/image25.jpeg"/><Relationship Id="rId35" Type="http://schemas.openxmlformats.org/officeDocument/2006/relationships/hyperlink" Target="https://www.google.com/imgres?imgurl=http://periodictable.com/Samples/029.57/s13.JPG&amp;imgrefurl=http://periodictable.com/Items/029.57/index.html&amp;docid=FORhCfQZ2A9Y-M&amp;tbnid=QUentnAD5HFzgM:&amp;vet=10ahUKEwjHrerW79rWAhWKLcAKHakWA3cQMwhRKCEwIQ..i&amp;w=1000&amp;h=1000&amp;client=firefox-b&amp;bih=659&amp;biw=1366&amp;q=image%20of%20copper%20element&amp;ved=0ahUKEwjHrerW79rWAhWKLcAKHakWA3cQMwhRKCEwIQ&amp;iact=mrc&amp;uact=8" TargetMode="External"/><Relationship Id="rId43" Type="http://schemas.openxmlformats.org/officeDocument/2006/relationships/image" Target="../media/image31.jpeg"/><Relationship Id="rId48" Type="http://schemas.openxmlformats.org/officeDocument/2006/relationships/hyperlink" Target="https://www.google.com/imgres?imgurl=http://www.chem4kids.com/files/elements/art/029_chalk.png&amp;imgrefurl=http://www.chem4kids.com/files/elements/029_speak.html&amp;docid=rvtSo7uBI-FlOM&amp;tbnid=WCtsk8LO1CUjUM:&amp;vet=10ahUKEwjHrerW79rWAhWKLcAKHakWA3cQMwhYKCgwKA..i&amp;w=440&amp;h=225&amp;client=firefox-b&amp;bih=659&amp;biw=1366&amp;q=image%20of%20copper%20element&amp;ved=0ahUKEwjHrerW79rWAhWKLcAKHakWA3cQMwhYKCgwKA&amp;iact=mrc&amp;uact=8" TargetMode="External"/><Relationship Id="rId56" Type="http://schemas.openxmlformats.org/officeDocument/2006/relationships/hyperlink" Target="https://www.google.com/imgres?imgurl=https://image.shutterstock.com/z/stock-photo-copper-symbol-cu-element-of-the-periodic-table-108071954.jpg&amp;imgrefurl=https://www.shutterstock.com/image-illustration/copper-symbol-cu-element-periodic-table-108071954&amp;docid=aKH7-urKWOUgdM&amp;tbnid=5ffbm1lUn5_5pM:&amp;vet=10ahUKEwjHrerW79rWAhWKLcAKHakWA3cQMwhcKCwwLA..i&amp;w=1500&amp;h=1225&amp;client=firefox-b&amp;bih=659&amp;biw=1366&amp;q=image%20of%20copper%20element&amp;ved=0ahUKEwjHrerW79rWAhWKLcAKHakWA3cQMwhcKCwwLA&amp;iact=mrc&amp;uact=8" TargetMode="External"/><Relationship Id="rId64" Type="http://schemas.openxmlformats.org/officeDocument/2006/relationships/hyperlink" Target="https://www.google.com/imgres?imgurl=http://c8.alamy.com/comp/AEJ3FX/copper-element-cu-AEJ3FX.jpg&amp;imgrefurl=http://www.alamy.com/stock-photo-copper-element-cu-13692973.html&amp;docid=RQIqZj3WwtKRYM&amp;tbnid=qQL6UleodflwAM:&amp;vet=10ahUKEwjHrerW79rWAhWKLcAKHakWA3cQMwhgKDAwMA..i&amp;w=1300&amp;h=1199&amp;client=firefox-b&amp;bih=659&amp;biw=1366&amp;q=image%20of%20copper%20element&amp;ved=0ahUKEwjHrerW79rWAhWKLcAKHakWA3cQMwhgKDAwMA&amp;iact=mrc&amp;uact=8" TargetMode="External"/><Relationship Id="rId69" Type="http://schemas.openxmlformats.org/officeDocument/2006/relationships/image" Target="../media/image44.jpeg"/><Relationship Id="rId77" Type="http://schemas.openxmlformats.org/officeDocument/2006/relationships/image" Target="../media/image48.jpeg"/><Relationship Id="rId100" Type="http://schemas.openxmlformats.org/officeDocument/2006/relationships/image" Target="../media/image61.png"/><Relationship Id="rId105" Type="http://schemas.openxmlformats.org/officeDocument/2006/relationships/image" Target="../media/image64.jpeg"/><Relationship Id="rId113" Type="http://schemas.openxmlformats.org/officeDocument/2006/relationships/hyperlink" Target="https://www.google.com/imgres?imgurl=http://periodictable.com/Samples/029.61/s13.JPG&amp;imgrefurl=http://periodictable.com/Items/029.61/index.html&amp;docid=tDXwZv-rHHemjM&amp;tbnid=EzVD4tCnVULUMM:&amp;vet=1&amp;w=1000&amp;h=1000&amp;client=firefox-b&amp;bih=659&amp;biw=1366&amp;ved=0ahUKEwi5qfHX79rWAhXB5xoKHcOKBEwQxiAIHSgF&amp;iact=c&amp;ictx=1" TargetMode="External"/><Relationship Id="rId118" Type="http://schemas.openxmlformats.org/officeDocument/2006/relationships/hyperlink" Target="http://periodictable.com/Elements/029/" TargetMode="External"/><Relationship Id="rId126" Type="http://schemas.openxmlformats.org/officeDocument/2006/relationships/hyperlink" Target="https://www.google.com/searchbyimage?image_url=http://periodictable.com/Samples/029.24/s9s.JPG&amp;sbisrc=imghover&amp;client=firefox-b&amp;bih=659&amp;biw=1366" TargetMode="External"/><Relationship Id="rId134" Type="http://schemas.openxmlformats.org/officeDocument/2006/relationships/image" Target="../media/image75.jpeg"/><Relationship Id="rId8" Type="http://schemas.openxmlformats.org/officeDocument/2006/relationships/image" Target="../media/image14.jpeg"/><Relationship Id="rId51" Type="http://schemas.openxmlformats.org/officeDocument/2006/relationships/image" Target="../media/image35.jpeg"/><Relationship Id="rId72" Type="http://schemas.openxmlformats.org/officeDocument/2006/relationships/hyperlink" Target="https://www.google.com/imgres?imgurl=https://www.chemicool.com/elements/images/copper-sulfate.jpg&amp;imgrefurl=https://www.chemicool.com/elements/copper.html&amp;docid=a2NyAAkBng2PbM&amp;tbnid=_JxqJOKNfuIL1M:&amp;vet=10ahUKEwjHrerW79rWAhWKLcAKHakWA3cQMwhlKDUwNQ..i&amp;w=360&amp;h=250&amp;client=firefox-b&amp;bih=659&amp;biw=1366&amp;q=image%20of%20copper%20element&amp;ved=0ahUKEwjHrerW79rWAhWKLcAKHakWA3cQMwhlKDUwNQ&amp;iact=mrc&amp;uact=8" TargetMode="External"/><Relationship Id="rId80" Type="http://schemas.openxmlformats.org/officeDocument/2006/relationships/hyperlink" Target="https://www.google.com/imgres?imgurl=https://img3.stockfresh.com/files/n/noedelhap/m/23/8199369_stock-vector-chemical-element-copper-from-the-periodic-table.jpg&amp;imgrefurl=https://stockfresh.com/image/8199369/chemical-element-copper-from-the-periodic-table&amp;docid=YdDlqAIqQ0zEHM&amp;tbnid=Vd0XbNbU4HR1EM:&amp;vet=10ahUKEwjHrerW79rWAhWKLcAKHakWA3cQMwhqKDowOg..i&amp;w=600&amp;h=600&amp;client=firefox-b&amp;bih=659&amp;biw=1366&amp;q=image%20of%20copper%20element&amp;ved=0ahUKEwjHrerW79rWAhWKLcAKHakWA3cQMwhqKDowOg&amp;iact=mrc&amp;uact=8" TargetMode="External"/><Relationship Id="rId85" Type="http://schemas.openxmlformats.org/officeDocument/2006/relationships/image" Target="../media/image52.png"/><Relationship Id="rId93" Type="http://schemas.openxmlformats.org/officeDocument/2006/relationships/image" Target="../media/image56.png"/><Relationship Id="rId98" Type="http://schemas.openxmlformats.org/officeDocument/2006/relationships/image" Target="../media/image59.png"/><Relationship Id="rId121" Type="http://schemas.openxmlformats.org/officeDocument/2006/relationships/image" Target="../media/image71.jpeg"/><Relationship Id="rId3" Type="http://schemas.openxmlformats.org/officeDocument/2006/relationships/hyperlink" Target="https://www.google.com/imgres?imgurl=http://www.angrysquirrelstudio.com/wp-content/uploads/2014/04/29-Cu.jpg&amp;imgrefurl=http://www.angrysquirrelstudio.com/copper-the-classic-periodic-table-illustrated/&amp;docid=2tS2SimQgX_FcM&amp;tbnid=Blm6RMYHWHUjbM:&amp;vet=10ahUKEwjHrerW79rWAhWKLcAKHakWA3cQMwhhKDEwMQ..i&amp;w=432&amp;h=432&amp;client=firefox-b&amp;bih=659&amp;biw=1366&amp;q=image%20of%20copper%20element&amp;ved=0ahUKEwjHrerW79rWAhWKLcAKHakWA3cQMwhhKDEwMQ&amp;iact=mrc&amp;uact=8" TargetMode="External"/><Relationship Id="rId12" Type="http://schemas.openxmlformats.org/officeDocument/2006/relationships/image" Target="../media/image16.jpeg"/><Relationship Id="rId17" Type="http://schemas.openxmlformats.org/officeDocument/2006/relationships/hyperlink" Target="https://www.google.com/imgres?imgurl=http://sod-a.rsc-cdn.org/www.rsc.org/periodic-table/content/Images/Elements/Copper-L.jpg?6.0.4.2&amp;imgrefurl=http://www.rsc.org/periodic-table/element/29/copper&amp;docid=FxmSs3YkMozAAM&amp;tbnid=gVogtstVEsB5eM:&amp;vet=10ahUKEwjHrerW79rWAhWKLcAKHakWA3cQMwhHKBcwFw..i&amp;w=412&amp;h=412&amp;client=firefox-b&amp;bih=659&amp;biw=1366&amp;q=image%20of%20copper%20element&amp;ved=0ahUKEwjHrerW79rWAhWKLcAKHakWA3cQMwhHKBcwFw&amp;iact=mrc&amp;uact=8" TargetMode="External"/><Relationship Id="rId25" Type="http://schemas.openxmlformats.org/officeDocument/2006/relationships/hyperlink" Target="https://www.google.com/imgres?imgurl=http://images-of-elements.com/copper-2.jpg&amp;imgrefurl=http://images-of-elements.com/copper.php&amp;docid=XbLXZyKhoJUJ4M&amp;tbnid=XX-OCDYxJGfAIM:&amp;vet=10ahUKEwjHrerW79rWAhWKLcAKHakWA3cQMwhLKBswGw..i&amp;w=1176&amp;h=1176&amp;client=firefox-b&amp;bih=659&amp;biw=1366&amp;q=image%20of%20copper%20element&amp;ved=0ahUKEwjHrerW79rWAhWKLcAKHakWA3cQMwhLKBswGw&amp;iact=mrc&amp;uact=8" TargetMode="External"/><Relationship Id="rId33" Type="http://schemas.openxmlformats.org/officeDocument/2006/relationships/hyperlink" Target="https://www.google.com/imgres?imgurl=http://media.istockphoto.com/photos/copper-picture-id538143783?k=6&amp;m=538143783&amp;s=612x612&amp;w=0&amp;h=2wrSwcxi6GGNg68vNX4vOVTJA18VLz0GU8Kf9AZWG8g=&amp;imgrefurl=http://www.istockphoto.com/photos/copper-element-periodic-table&amp;docid=4kKyZhc-toDwmM&amp;tbnid=VkeOTYDyIJR5bM:&amp;vet=10ahUKEwjHrerW79rWAhWKLcAKHakWA3cQMwhQKCAwIA..i&amp;w=612&amp;h=612&amp;client=firefox-b&amp;bih=659&amp;biw=1366&amp;q=image%20of%20copper%20element&amp;ved=0ahUKEwjHrerW79rWAhWKLcAKHakWA3cQMwhQKCAwIA&amp;iact=mrc&amp;uact=8" TargetMode="External"/><Relationship Id="rId38" Type="http://schemas.openxmlformats.org/officeDocument/2006/relationships/hyperlink" Target="https://www.google.com/imgres?imgurl=http://www.periodictable.com/Samples/029.22/s13.JPG&amp;imgrefurl=http://www.periodictable.com/Items/029.22/index.html&amp;docid=suHBnFeZzLvpXM&amp;tbnid=FzwPe0c6agc0eM:&amp;vet=10ahUKEwjHrerW79rWAhWKLcAKHakWA3cQMwhTKCMwIw..i&amp;w=1000&amp;h=1000&amp;client=firefox-b&amp;bih=659&amp;biw=1366&amp;q=image%20of%20copper%20element&amp;ved=0ahUKEwjHrerW79rWAhWKLcAKHakWA3cQMwhTKCMwIw&amp;iact=mrc&amp;uact=8" TargetMode="External"/><Relationship Id="rId46" Type="http://schemas.openxmlformats.org/officeDocument/2006/relationships/hyperlink" Target="https://www.google.com/imgres?imgurl=http://theodoregray.com/periodictable/Tiles/029/s7.JPG&amp;imgrefurl=http://theodoregray.com/periodictable/Elements/029/index.html&amp;docid=uVPK3bmiJyjsBM&amp;tbnid=pd4gw0O9n5ZYNM:&amp;vet=10ahUKEwjHrerW79rWAhWKLcAKHakWA3cQMwhXKCcwJw..i&amp;w=256&amp;h=256&amp;client=firefox-b&amp;bih=659&amp;biw=1366&amp;q=image%20of%20copper%20element&amp;ved=0ahUKEwjHrerW79rWAhWKLcAKHakWA3cQMwhXKCcwJw&amp;iact=mrc&amp;uact=8" TargetMode="External"/><Relationship Id="rId59" Type="http://schemas.openxmlformats.org/officeDocument/2006/relationships/image" Target="../media/image39.jpeg"/><Relationship Id="rId67" Type="http://schemas.openxmlformats.org/officeDocument/2006/relationships/image" Target="../media/image43.jpeg"/><Relationship Id="rId103" Type="http://schemas.openxmlformats.org/officeDocument/2006/relationships/image" Target="../media/image63.jpeg"/><Relationship Id="rId108" Type="http://schemas.openxmlformats.org/officeDocument/2006/relationships/hyperlink" Target="https://www.google.com/imgres?imgurl=http://www.periodictable.com/Samples/029.58/s13.JPG&amp;imgrefurl=http://www.periodictable.com/Items/029.58/index.html&amp;docid=RZ-6YY6ilQjlVM&amp;tbnid=Q7GMq6YEg7TrqM:&amp;vet=1&amp;w=1000&amp;h=1000&amp;client=firefox-b&amp;bih=659&amp;biw=1366&amp;ved=0ahUKEwi5qfHX79rWAhXB5xoKHcOKBEwQxiAIGigC&amp;iact=c&amp;ictx=1" TargetMode="External"/><Relationship Id="rId116" Type="http://schemas.openxmlformats.org/officeDocument/2006/relationships/image" Target="../media/image69.jpeg"/><Relationship Id="rId124" Type="http://schemas.openxmlformats.org/officeDocument/2006/relationships/hyperlink" Target="https://support.google.com/websearch/?p=m_ws_serp_gethelp" TargetMode="External"/><Relationship Id="rId129" Type="http://schemas.openxmlformats.org/officeDocument/2006/relationships/hyperlink" Target="https://www.google.com/imgres?imgurl=https://www.copper.org/applications/architecture/projects/TrippRoad/images/03.jpg&amp;imgrefurl=https://www.copper.org/applications/architecture/projects/TrippRoad/&amp;docid=ph_NpTDnSIES3M&amp;tbnid=kqEwx7A_VkFFGM:&amp;vet=10ahUKEwj5wZq0-drWAhUoB8AKHV9uCVUQMwgrKAUwBQ..i&amp;w=600&amp;h=431&amp;client=firefox-b&amp;bih=659&amp;biw=1366&amp;q=images%20of%20copper%20roofing%20sheet&amp;ved=0ahUKEwj5wZq0-drWAhUoB8AKHV9uCVUQMwgrKAUwBQ&amp;iact=mrc&amp;uact=8" TargetMode="External"/><Relationship Id="rId20" Type="http://schemas.openxmlformats.org/officeDocument/2006/relationships/image" Target="../media/image20.jpeg"/><Relationship Id="rId41" Type="http://schemas.openxmlformats.org/officeDocument/2006/relationships/image" Target="../media/image30.jpeg"/><Relationship Id="rId54" Type="http://schemas.openxmlformats.org/officeDocument/2006/relationships/hyperlink" Target="https://www.google.com/imgres?imgurl=https://qph.ec.quoracdn.net/main-qimg-6c24211597b649d86b0a7c0d91465ffd&amp;imgrefurl=https://www.quora.com/Is-copper-a-molecule-or-an-element&amp;docid=9yMN4CIB7Ck16M&amp;tbnid=NmWI7GgeKwj8nM:&amp;vet=10ahUKEwjHrerW79rWAhWKLcAKHakWA3cQMwhbKCswKw..i&amp;w=602&amp;h=590&amp;client=firefox-b&amp;bih=659&amp;biw=1366&amp;q=image%20of%20copper%20element&amp;ved=0ahUKEwjHrerW79rWAhWKLcAKHakWA3cQMwhbKCswKw&amp;iact=mrc&amp;uact=8" TargetMode="External"/><Relationship Id="rId62" Type="http://schemas.openxmlformats.org/officeDocument/2006/relationships/hyperlink" Target="https://www.google.com/imgres?imgurl=http://www.elementsales.com/ebay/gen/ecoins/ec-cu-1_obvrev.jpg&amp;imgrefurl=http://www.elementsales.com/ecoins.htm&amp;docid=4IBTo8ErXZkukM&amp;tbnid=Mj6Ztmfl5VUoOM:&amp;vet=10ahUKEwjHrerW79rWAhWKLcAKHakWA3cQMwhfKC8wLw..i&amp;w=576&amp;h=268&amp;client=firefox-b&amp;bih=659&amp;biw=1366&amp;q=image%20of%20copper%20element&amp;ved=0ahUKEwjHrerW79rWAhWKLcAKHakWA3cQMwhfKC8wLw&amp;iact=mrc&amp;uact=8" TargetMode="External"/><Relationship Id="rId70" Type="http://schemas.openxmlformats.org/officeDocument/2006/relationships/hyperlink" Target="https://www.google.com/imgres?imgurl=https://previews.123rf.com/images/conceptw/conceptw1104/conceptw110400049/9257133-Copper-chemical-element-of-the-periodic-table-with-symbol-Cu-Stock-Photo.jpg&amp;imgrefurl=https://www.123rf.com/photo_9257133_copper-chemical-element-of-the-periodic-table-with-symbol-cu.html&amp;docid=CU_Yb9RlrhaqUM&amp;tbnid=fXge-6nC7wgkSM:&amp;vet=10ahUKEwjHrerW79rWAhWKLcAKHakWA3cQMwhkKDQwNA..i&amp;w=1300&amp;h=975&amp;client=firefox-b&amp;bih=659&amp;biw=1366&amp;q=image%20of%20copper%20element&amp;ved=0ahUKEwjHrerW79rWAhWKLcAKHakWA3cQMwhkKDQwNA&amp;iact=mrc&amp;uact=8" TargetMode="External"/><Relationship Id="rId75" Type="http://schemas.openxmlformats.org/officeDocument/2006/relationships/image" Target="../media/image47.jpeg"/><Relationship Id="rId83" Type="http://schemas.openxmlformats.org/officeDocument/2006/relationships/image" Target="../media/image51.jpeg"/><Relationship Id="rId88" Type="http://schemas.openxmlformats.org/officeDocument/2006/relationships/hyperlink" Target="https://www.google.com/imgres?imgurl=http://www.lfa-wire.com/images/copper.jpg&amp;imgrefurl=http://www.lfa-wire.com/fun-facts-about-copper.htm&amp;docid=9ZMRKSc9fyq9rM&amp;tbnid=5ESJm3WAZAN9XM:&amp;vet=10ahUKEwjHrerW79rWAhWKLcAKHakWA3cQMwhvKD8wPw..i&amp;w=525&amp;h=225&amp;client=firefox-b&amp;bih=659&amp;biw=1366&amp;q=image%20of%20copper%20element&amp;ved=0ahUKEwjHrerW79rWAhWKLcAKHakWA3cQMwhvKD8wPw&amp;iact=mrc&amp;uact=8" TargetMode="External"/><Relationship Id="rId91" Type="http://schemas.openxmlformats.org/officeDocument/2006/relationships/image" Target="../media/image55.jpeg"/><Relationship Id="rId96" Type="http://schemas.openxmlformats.org/officeDocument/2006/relationships/hyperlink" Target="https://www.google.com/imgres?imgurl=http://images-of-elements.com/copper-3.jpg&amp;imgrefurl=http://images-of-elements.com/copper.php&amp;docid=XbLXZyKhoJUJ4M&amp;tbnid=pLNOMNPzm2OjEM:&amp;vet=10ahUKEwjHrerW79rWAhWKLcAKHakWA3cQMwh0KEMwQw..i&amp;w=832&amp;h=832&amp;client=firefox-b&amp;bih=659&amp;biw=1366&amp;q=image%20of%20copper%20element&amp;ved=0ahUKEwjHrerW79rWAhWKLcAKHakWA3cQMwh0KEMwQw&amp;iact=mrc&amp;uact=8" TargetMode="External"/><Relationship Id="rId111" Type="http://schemas.openxmlformats.org/officeDocument/2006/relationships/hyperlink" Target="https://www.google.com/imgres?imgurl=http://cdn-bewellbuzz.pressidium.com/wp-content/uploads/2011/09/Copper9.jpg&amp;imgrefurl=http://www.bewellbuzz.com/body-buzz/wilsons-disease/&amp;docid=zWXXxkB1fmEltM&amp;tbnid=543xW6S2aFXbNM:&amp;vet=1&amp;w=560&amp;h=461&amp;client=firefox-b&amp;bih=659&amp;biw=1366&amp;ved=0ahUKEwi5qfHX79rWAhXB5xoKHcOKBEwQxiAIHCgE&amp;iact=c&amp;ictx=1" TargetMode="External"/><Relationship Id="rId13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13.jpeg"/><Relationship Id="rId15" Type="http://schemas.openxmlformats.org/officeDocument/2006/relationships/hyperlink" Target="https://www.google.com/imgres?imgurl=https://sciencenotes.org/wp-content/uploads/2015/04/Copper_Tile.png&amp;imgrefurl=https://sciencenotes.org/copper_tile/&amp;docid=hPIIxYnYyAnM5M&amp;tbnid=vV9rvpCAaUguKM:&amp;vet=10ahUKEwjHrerW79rWAhWKLcAKHakWA3cQMwgvKAkwCQ..i&amp;w=400&amp;h=400&amp;client=firefox-b&amp;bih=659&amp;biw=1366&amp;q=image%20of%20copper%20element&amp;ved=0ahUKEwjHrerW79rWAhWKLcAKHakWA3cQMwgvKAkwCQ&amp;iact=mrc&amp;uact=8" TargetMode="External"/><Relationship Id="rId23" Type="http://schemas.openxmlformats.org/officeDocument/2006/relationships/hyperlink" Target="https://www.google.com/imgres?imgurl=https://chemicool.com/elements/images/300-copper-native.jpg&amp;imgrefurl=https://www.chemicool.com/elements/copper.html&amp;docid=a2NyAAkBng2PbM&amp;tbnid=toY-xvuEGlhonM:&amp;vet=10ahUKEwjHrerW79rWAhWKLcAKHakWA3cQMwhKKBowGg..i&amp;w=300&amp;h=162&amp;client=firefox-b&amp;bih=659&amp;biw=1366&amp;q=image%20of%20copper%20element&amp;ved=0ahUKEwjHrerW79rWAhWKLcAKHakWA3cQMwhKKBowGg&amp;iact=mrc&amp;uact=8" TargetMode="External"/><Relationship Id="rId28" Type="http://schemas.openxmlformats.org/officeDocument/2006/relationships/image" Target="../media/image24.png"/><Relationship Id="rId36" Type="http://schemas.openxmlformats.org/officeDocument/2006/relationships/hyperlink" Target="https://www.google.com/imgres?imgurl=http://periodictable.com/Samples/029.27/s13.JPG&amp;imgrefurl=http://periodictable.com/Items/029.27/index.html&amp;docid=VDY-WIxN4FIHcM&amp;tbnid=QvN2sMHyuoJOMM:&amp;vet=10ahUKEwjHrerW79rWAhWKLcAKHakWA3cQMwhSKCIwIg..i&amp;w=1000&amp;h=1000&amp;client=firefox-b&amp;bih=659&amp;biw=1366&amp;q=image%20of%20copper%20element&amp;ved=0ahUKEwjHrerW79rWAhWKLcAKHakWA3cQMwhSKCIwIg&amp;iact=mrc&amp;uact=8" TargetMode="External"/><Relationship Id="rId49" Type="http://schemas.openxmlformats.org/officeDocument/2006/relationships/image" Target="../media/image34.png"/><Relationship Id="rId57" Type="http://schemas.openxmlformats.org/officeDocument/2006/relationships/image" Target="../media/image38.jpeg"/><Relationship Id="rId106" Type="http://schemas.openxmlformats.org/officeDocument/2006/relationships/hyperlink" Target="https://www.google.com/imgres?imgurl=http://theodoregray.com/periodictable/Samples/029.6/s15s.JPG&amp;imgrefurl=http://theodoregray.com/periodictable/Samples/029.6/index.s15.html&amp;docid=y6AtXZQG7EafvM&amp;tbnid=-Tpelex6GNxSCM:&amp;vet=1&amp;w=1782&amp;h=1782&amp;client=firefox-b&amp;bih=659&amp;biw=1366&amp;ved=0ahUKEwi5qfHX79rWAhXB5xoKHcOKBEwQxiAIGSgB&amp;iact=c&amp;ictx=1" TargetMode="External"/><Relationship Id="rId114" Type="http://schemas.openxmlformats.org/officeDocument/2006/relationships/image" Target="../media/image68.jpeg"/><Relationship Id="rId119" Type="http://schemas.openxmlformats.org/officeDocument/2006/relationships/image" Target="../media/image70.jpeg"/><Relationship Id="rId127" Type="http://schemas.openxmlformats.org/officeDocument/2006/relationships/hyperlink" Target="https://www.google.com/imgres?imgurl=http://famouschemists.org/wp-content/uploads/2014/11/copper.jpg&amp;imgrefurl=http://famouschemists.org/10-most-useful-chemical-elements/&amp;docid=51Gk57kMulZB7M&amp;tbnid=68JAkev86_uqVM:&amp;vet=10ahUKEwjHrerW79rWAhWKLcAKHakWA3cQMwg4KBIwEg..i&amp;w=583&amp;h=604&amp;client=firefox-b&amp;bih=659&amp;biw=1366&amp;q=image%20of%20copper%20element&amp;ved=0ahUKEwjHrerW79rWAhWKLcAKHakWA3cQMwg4KBIwEg&amp;iact=mrc&amp;uact=8" TargetMode="External"/><Relationship Id="rId10" Type="http://schemas.openxmlformats.org/officeDocument/2006/relationships/image" Target="../media/image15.jpeg"/><Relationship Id="rId31" Type="http://schemas.openxmlformats.org/officeDocument/2006/relationships/hyperlink" Target="https://www.google.com/imgres?imgurl=http://www.periodictable.com/Samples/029.x4/s13.JPG&amp;imgrefurl=http://www.periodictable.com/Items/029.x4/index.html&amp;docid=2PV2CaKOInAvAM&amp;tbnid=MxjAVbG5U0YQsM:&amp;vet=10ahUKEwjHrerW79rWAhWKLcAKHakWA3cQMwhPKB8wHw..i&amp;w=1000&amp;h=1000&amp;client=firefox-b&amp;bih=659&amp;biw=1366&amp;q=image%20of%20copper%20element&amp;ved=0ahUKEwjHrerW79rWAhWKLcAKHakWA3cQMwhPKB8wHw&amp;iact=mrc&amp;uact=8" TargetMode="External"/><Relationship Id="rId44" Type="http://schemas.openxmlformats.org/officeDocument/2006/relationships/hyperlink" Target="https://www.google.com/imgres?imgurl=https://i.stack.imgur.com/oenrr.gif&amp;imgrefurl=https://chemistry.stackexchange.com/questions/49226/is-copper-an-element-or-molecule&amp;docid=6rAJfC-vs5R-9M&amp;tbnid=8jTODeIygNRf3M:&amp;vet=10ahUKEwjHrerW79rWAhWKLcAKHakWA3cQMwhWKCYwJg..i&amp;w=300&amp;h=311&amp;client=firefox-b&amp;bih=659&amp;biw=1366&amp;q=image%20of%20copper%20element&amp;ved=0ahUKEwjHrerW79rWAhWKLcAKHakWA3cQMwhWKCYwJg&amp;iact=mrc&amp;uact=8" TargetMode="External"/><Relationship Id="rId52" Type="http://schemas.openxmlformats.org/officeDocument/2006/relationships/hyperlink" Target="https://www.google.com/imgres?imgurl=http://images-of-elements.com/copper.jpg&amp;imgrefurl=http://images-of-elements.com/copper.php&amp;docid=XbLXZyKhoJUJ4M&amp;tbnid=QjmLPHD04sVaNM:&amp;vet=10ahUKEwjHrerW79rWAhWKLcAKHakWA3cQMwhaKCowKg..i&amp;w=1300&amp;h=1300&amp;client=firefox-b&amp;bih=659&amp;biw=1366&amp;q=image%20of%20copper%20element&amp;ved=0ahUKEwjHrerW79rWAhWKLcAKHakWA3cQMwhaKCowKg&amp;iact=mrc&amp;uact=8" TargetMode="External"/><Relationship Id="rId60" Type="http://schemas.openxmlformats.org/officeDocument/2006/relationships/hyperlink" Target="https://www.google.com/imgres?imgurl=https://thumb7.shutterstock.com/display_pic_with_logo/3189227/518201017/stock-vector-copper-symbol-element-number-of-the-periodic-table-of-the-elements-chemistry-square-frame-518201017.jpg&amp;imgrefurl=https://www.shutterstock.com/image-vector/copper-symbol-element-number-29-periodic-518201017?src=bgLICIhuK-YyPcplE8_LaQ-1-47&amp;docid=W11Tu-oPV0y0pM&amp;tbnid=_M2AJ7sfDAXK8M:&amp;vet=10ahUKEwjHrerW79rWAhWKLcAKHakWA3cQMwheKC4wLg..i&amp;w=450&amp;h=470&amp;client=firefox-b&amp;bih=659&amp;biw=1366&amp;q=image%20of%20copper%20element&amp;ved=0ahUKEwjHrerW79rWAhWKLcAKHakWA3cQMwheKC4wLg&amp;iact=mrc&amp;uact=8" TargetMode="External"/><Relationship Id="rId65" Type="http://schemas.openxmlformats.org/officeDocument/2006/relationships/image" Target="../media/image42.jpeg"/><Relationship Id="rId73" Type="http://schemas.openxmlformats.org/officeDocument/2006/relationships/image" Target="../media/image46.jpeg"/><Relationship Id="rId78" Type="http://schemas.openxmlformats.org/officeDocument/2006/relationships/hyperlink" Target="https://www.google.com/imgres?imgurl=http://copperkendall.weebly.com/uploads/4/0/2/7/40270803/1412532622.png&amp;imgrefurl=http://copperkendall.weebly.com/general-info.html&amp;docid=7ilypvpXZRgCwM&amp;tbnid=8LC2Tv5SHteneM:&amp;vet=10ahUKEwjHrerW79rWAhWKLcAKHakWA3cQMwhoKDgwOA..i&amp;w=388&amp;h=400&amp;client=firefox-b&amp;bih=659&amp;biw=1366&amp;q=image%20of%20copper%20element&amp;ved=0ahUKEwjHrerW79rWAhWKLcAKHakWA3cQMwhoKDgwOA&amp;iact=mrc&amp;uact=8" TargetMode="External"/><Relationship Id="rId81" Type="http://schemas.openxmlformats.org/officeDocument/2006/relationships/image" Target="../media/image50.jpeg"/><Relationship Id="rId86" Type="http://schemas.openxmlformats.org/officeDocument/2006/relationships/hyperlink" Target="https://www.google.com/imgres?imgurl=http://www.chem4kids.com/files/elements/art/029_symbol.png&amp;imgrefurl=http://www.chem4kids.com/files/elements/029_shells.html&amp;docid=tI8vY6K4j263OM&amp;tbnid=a5lOgD2TfM5lRM:&amp;vet=10ahUKEwjHrerW79rWAhWKLcAKHakWA3cQMwhuKD4wPg..i&amp;w=440&amp;h=225&amp;client=firefox-b&amp;bih=659&amp;biw=1366&amp;q=image%20of%20copper%20element&amp;ved=0ahUKEwjHrerW79rWAhWKLcAKHakWA3cQMwhuKD4wPg&amp;iact=mrc&amp;uact=8" TargetMode="External"/><Relationship Id="rId94" Type="http://schemas.openxmlformats.org/officeDocument/2006/relationships/hyperlink" Target="https://www.google.com/imgres?imgurl=http://shoutslogans.com/wp-content/uploads/2014/07/Copper-slogans-280x280.jpg&amp;imgrefurl=http://shoutslogans.com/copper-slogans&amp;docid=9u34wilU71_JJM&amp;tbnid=pRD_fQKI0SaIwM:&amp;vet=10ahUKEwjHrerW79rWAhWKLcAKHakWA3cQMwhzKEIwQg..i&amp;w=280&amp;h=280&amp;client=firefox-b&amp;bih=659&amp;biw=1366&amp;q=image%20of%20copper%20element&amp;ved=0ahUKEwjHrerW79rWAhWKLcAKHakWA3cQMwhzKEIwQg&amp;iact=mrc&amp;uact=8" TargetMode="External"/><Relationship Id="rId99" Type="http://schemas.openxmlformats.org/officeDocument/2006/relationships/image" Target="../media/image60.png"/><Relationship Id="rId101" Type="http://schemas.openxmlformats.org/officeDocument/2006/relationships/image" Target="../media/image62.png"/><Relationship Id="rId122" Type="http://schemas.openxmlformats.org/officeDocument/2006/relationships/hyperlink" Target="https://www.google.com/search?tbs=simg:m00&amp;tbnid=j7yi-7R2Auqa2M:&amp;docid=c9QyNTtzp3rc6M&amp;client=firefox-b&amp;bih=659&amp;biw=1366&amp;tbm=isch" TargetMode="External"/><Relationship Id="rId130" Type="http://schemas.openxmlformats.org/officeDocument/2006/relationships/image" Target="../media/image73.jpeg"/><Relationship Id="rId4" Type="http://schemas.openxmlformats.org/officeDocument/2006/relationships/image" Target="../media/image12.png"/><Relationship Id="rId9" Type="http://schemas.openxmlformats.org/officeDocument/2006/relationships/hyperlink" Target="https://www.google.com/imgres?imgurl=http://periodictable.com/Samples/029.58/s13.JPG&amp;imgrefurl=http://periodictable.com/Items/029.58/index.html&amp;docid=UuGVysW6aitpuM&amp;tbnid=Q7GMq6YEg7TrqM:&amp;vet=10ahUKEwjHrerW79rWAhWKLcAKHakWA3cQMwhEKBQwFA..i&amp;w=1000&amp;h=1000&amp;client=firefox-b&amp;bih=659&amp;biw=1366&amp;q=image%20of%20copper%20element&amp;ved=0ahUKEwjHrerW79rWAhWKLcAKHakWA3cQMwhEKBQwFA&amp;iact=mrc&amp;uact=8" TargetMode="External"/><Relationship Id="rId13" Type="http://schemas.openxmlformats.org/officeDocument/2006/relationships/hyperlink" Target="https://www.google.com/imgres?imgurl=https://upload.wikimedia.org/wikipedia/commons/thumb/f/f0/NatCopper.jpg/210px-NatCopper.jpg&amp;imgrefurl=https://en.wikipedia.org/wiki/Group_11_element&amp;docid=MJLxvzsjZfqe9M&amp;tbnid=yT1hyIJMhO-vVM:&amp;vet=10ahUKEwjHrerW79rWAhWKLcAKHakWA3cQMwgqKAQwBA..i&amp;w=210&amp;h=199&amp;client=firefox-b&amp;bih=659&amp;biw=1366&amp;q=image%20of%20copper%20element&amp;ved=0ahUKEwjHrerW79rWAhWKLcAKHakWA3cQMwgqKAQwBA&amp;iact=mrc&amp;uact=8" TargetMode="External"/><Relationship Id="rId18" Type="http://schemas.openxmlformats.org/officeDocument/2006/relationships/image" Target="../media/image19.jpeg"/><Relationship Id="rId39" Type="http://schemas.openxmlformats.org/officeDocument/2006/relationships/image" Target="../media/image29.jpeg"/><Relationship Id="rId109" Type="http://schemas.openxmlformats.org/officeDocument/2006/relationships/hyperlink" Target="https://www.google.com/imgres?imgurl=http://www.periodictable.com/Samples/029.44/s13.JPG&amp;imgrefurl=http://www.periodictable.com/Items/029.44/index.html&amp;docid=P1tHdc8cps0Q_M&amp;tbnid=9UzNC7UioQEtZM:&amp;vet=1&amp;w=1000&amp;h=1000&amp;client=firefox-b&amp;bih=659&amp;biw=1366&amp;ved=0ahUKEwi5qfHX79rWAhXB5xoKHcOKBEwQxiAIGygD&amp;iact=c&amp;ictx=1" TargetMode="External"/><Relationship Id="rId34" Type="http://schemas.openxmlformats.org/officeDocument/2006/relationships/image" Target="../media/image27.jpeg"/><Relationship Id="rId50" Type="http://schemas.openxmlformats.org/officeDocument/2006/relationships/hyperlink" Target="https://www.google.com/imgres?imgurl=http://periodictable.com/Samples/NativeCopper3/s13.JPG&amp;imgrefurl=http://periodictable.com/Items/NativeCopper3/index.html&amp;docid=ZjtTD_LKH8fZOM&amp;tbnid=ZOwOO7UnDYvTeM:&amp;vet=10ahUKEwjHrerW79rWAhWKLcAKHakWA3cQMwhZKCkwKQ..i&amp;w=1000&amp;h=1000&amp;client=firefox-b&amp;bih=659&amp;biw=1366&amp;q=image%20of%20copper%20element&amp;ved=0ahUKEwjHrerW79rWAhWKLcAKHakWA3cQMwhZKCkwKQ&amp;iact=mrc&amp;uact=8" TargetMode="External"/><Relationship Id="rId55" Type="http://schemas.openxmlformats.org/officeDocument/2006/relationships/image" Target="../media/image37.jpeg"/><Relationship Id="rId76" Type="http://schemas.openxmlformats.org/officeDocument/2006/relationships/hyperlink" Target="https://www.google.com/imgres?imgurl=http://theodoregray.com/periodictable/Samples/029.17/s15s.JPG&amp;imgrefurl=http://www.missclub.info/dimagecncd-copper-element-periodic-table.htm&amp;docid=DolWAbb-QMKvtM&amp;tbnid=Hb-K1rpBb-lDwM:&amp;vet=10ahUKEwjHrerW79rWAhWKLcAKHakWA3cQMwhnKDcwNw..i&amp;w=1782&amp;h=1782&amp;client=firefox-b&amp;bih=659&amp;biw=1366&amp;q=image%20of%20copper%20element&amp;ved=0ahUKEwjHrerW79rWAhWKLcAKHakWA3cQMwhnKDcwNw&amp;iact=mrc&amp;uact=8" TargetMode="External"/><Relationship Id="rId97" Type="http://schemas.openxmlformats.org/officeDocument/2006/relationships/image" Target="../media/image58.jpeg"/><Relationship Id="rId104" Type="http://schemas.openxmlformats.org/officeDocument/2006/relationships/hyperlink" Target="https://www.google.com/imgres?imgurl=http://periodictable.com/Samples/029.13/s13.JPG&amp;imgrefurl=http://periodictable.com/Items/029.13/index.html&amp;docid=c9QyNTtzp3rc6M&amp;tbnid=j7yi-7R2Auqa2M:&amp;vet=1&amp;w=1000&amp;h=1000&amp;client=firefox-b&amp;bih=659&amp;biw=1366&amp;ved=0ahUKEwjHrerW79rWAhWKLcAKHakWA3cQMwgmKAAwAA&amp;iact=c&amp;ictx=1" TargetMode="External"/><Relationship Id="rId120" Type="http://schemas.openxmlformats.org/officeDocument/2006/relationships/hyperlink" Target="https://www.google.com/imgres?imgurl=http://periodictable.com/Samples/029.28/s13.JPG&amp;imgrefurl=http://periodictable.com/Items/029.28/index.html&amp;docid=JAJj24V6ch2xvM&amp;tbnid=ISLF8nNxaZ3_PM:&amp;vet=10ahUKEwjHrerW79rWAhWKLcAKHakWA3cQMwgoKAIwAg..i&amp;w=1000&amp;h=1000&amp;client=firefox-b&amp;bih=659&amp;biw=1366&amp;q=image%20of%20copper%20element&amp;ved=0ahUKEwjHrerW79rWAhWKLcAKHakWA3cQMwgoKAIwAg&amp;iact=mrc&amp;uact=8" TargetMode="External"/><Relationship Id="rId125" Type="http://schemas.openxmlformats.org/officeDocument/2006/relationships/hyperlink" Target="https://www.google.com/search?tbs=simg:m00&amp;tbnid=g3598fRTwgbJ2M:&amp;docid=ReUrQpczn3Zn4M&amp;client=firefox-b&amp;bih=659&amp;biw=1366&amp;tbm=isch" TargetMode="External"/><Relationship Id="rId7" Type="http://schemas.openxmlformats.org/officeDocument/2006/relationships/hyperlink" Target="https://www.google.com/imgres?imgurl=http://theodoregray.com/periodictable/Tiles/029/s14.JPG&amp;imgrefurl=http://theodoregray.com/periodictable/Elements/029/index.s14.html&amp;docid=Kox2EAyYpDz1OM&amp;tbnid=hFilgxZn4VTX6M:&amp;vet=10ahUKEwjHrerW79rWAhWKLcAKHakWA3cQMwhOKB4wHg..i&amp;w=1400&amp;h=1400&amp;client=firefox-b&amp;bih=659&amp;biw=1366&amp;q=image%20of%20copper%20element&amp;ved=0ahUKEwjHrerW79rWAhWKLcAKHakWA3cQMwhOKB4wHg&amp;iact=mrc&amp;uact=8" TargetMode="External"/><Relationship Id="rId71" Type="http://schemas.openxmlformats.org/officeDocument/2006/relationships/image" Target="../media/image45.jpeg"/><Relationship Id="rId92" Type="http://schemas.openxmlformats.org/officeDocument/2006/relationships/hyperlink" Target="https://www.google.com/imgres?imgurl=https://image.shutterstock.com/z/stock-vector-periodic-table-element-copper-467238731.jpg&amp;imgrefurl=https://www.shutterstock.com/image-vector/periodic-table-element-copper-467238731&amp;docid=QjSzTxV-5aMApM&amp;tbnid=BgAWWSEnPNgMpM:&amp;vet=10ahUKEwjHrerW79rWAhWKLcAKHakWA3cQMwhxKEEwQQ..i&amp;w=1500&amp;h=1600&amp;client=firefox-b&amp;bih=659&amp;biw=1366&amp;q=image%20of%20copper%20element&amp;ved=0ahUKEwjHrerW79rWAhWKLcAKHakWA3cQMwhxKEEwQQ&amp;iact=mrc&amp;uact=8" TargetMode="External"/><Relationship Id="rId2" Type="http://schemas.openxmlformats.org/officeDocument/2006/relationships/image" Target="../media/image11.jpeg"/><Relationship Id="rId29" Type="http://schemas.openxmlformats.org/officeDocument/2006/relationships/hyperlink" Target="https://www.google.com/imgres?imgurl=http://www.periodictable.com/Samples/029.6/s13.JPG&amp;imgrefurl=http://www.periodictable.com/Items/029.6/index.html&amp;docid=LGyBOQKC2Rp3zM&amp;tbnid=q1SB3rTX6JR3yM:&amp;vet=10ahUKEwjHrerW79rWAhWKLcAKHakWA3cQMwhNKB0wHQ..i&amp;w=1000&amp;h=1000&amp;client=firefox-b&amp;bih=659&amp;biw=1366&amp;q=image%20of%20copper%20element&amp;ved=0ahUKEwjHrerW79rWAhWKLcAKHakWA3cQMwhNKB0wHQ&amp;iact=mrc&amp;uact=8" TargetMode="External"/><Relationship Id="rId24" Type="http://schemas.openxmlformats.org/officeDocument/2006/relationships/image" Target="../media/image22.jpeg"/><Relationship Id="rId40" Type="http://schemas.openxmlformats.org/officeDocument/2006/relationships/hyperlink" Target="https://www.google.com/imgres?imgurl=http://www.chemistryexplained.com/elements/images/chel_0001_0001_0_img0132.jpg&amp;imgrefurl=http://www.chemistryexplained.com/elements/C-K/Copper.html&amp;docid=XoVbHST7F083LM&amp;tbnid=9k2wlzT3PiVNCM:&amp;vet=10ahUKEwjHrerW79rWAhWKLcAKHakWA3cQMwhUKCQwJA..i&amp;w=253&amp;h=255&amp;client=firefox-b&amp;bih=659&amp;biw=1366&amp;q=image%20of%20copper%20element&amp;ved=0ahUKEwjHrerW79rWAhWKLcAKHakWA3cQMwhUKCQwJA&amp;iact=mrc&amp;uact=8" TargetMode="External"/><Relationship Id="rId45" Type="http://schemas.openxmlformats.org/officeDocument/2006/relationships/image" Target="../media/image32.jpeg"/><Relationship Id="rId66" Type="http://schemas.openxmlformats.org/officeDocument/2006/relationships/hyperlink" Target="https://www.google.com/imgres?imgurl=http://periodictable.com/Samples/029.43/s13.JPG&amp;imgrefurl=http://periodictable.com/Items/029.43/index.html&amp;docid=cnOs7DeFrXdFbM&amp;tbnid=Yp5okcGvGKrSCM:&amp;vet=10ahUKEwjHrerW79rWAhWKLcAKHakWA3cQMwhiKDIwMg..i&amp;w=1000&amp;h=1000&amp;client=firefox-b&amp;bih=659&amp;biw=1366&amp;q=image%20of%20copper%20element&amp;ved=0ahUKEwjHrerW79rWAhWKLcAKHakWA3cQMwhiKDIwMg&amp;iact=mrc&amp;uact=8" TargetMode="External"/><Relationship Id="rId87" Type="http://schemas.openxmlformats.org/officeDocument/2006/relationships/image" Target="../media/image53.jpeg"/><Relationship Id="rId110" Type="http://schemas.openxmlformats.org/officeDocument/2006/relationships/image" Target="../media/image66.jpeg"/><Relationship Id="rId115" Type="http://schemas.openxmlformats.org/officeDocument/2006/relationships/hyperlink" Target="https://www.google.com/imgres?imgurl=http://www.periodictable.com/Samples/012.18/s12s.JPG&amp;imgrefurl=http://www.periodictable.com/Items/012.18/index.html&amp;docid=KUK1qHzS1442tM&amp;tbnid=2D-MIux76rJT1M:&amp;vet=1&amp;w=712&amp;h=712&amp;client=firefox-b&amp;bih=659&amp;biw=1366&amp;ved=0ahUKEwi5qfHX79rWAhXB5xoKHcOKBEwQxiAIHigG&amp;iact=c&amp;ictx=1" TargetMode="External"/><Relationship Id="rId131" Type="http://schemas.openxmlformats.org/officeDocument/2006/relationships/hyperlink" Target="https://www.google.com/imgres?imgurl=https://www.onlinemetals.com/images/curoof1.jpg&amp;imgrefurl=https://www.onlinemetals.com/merchant.cfm?step=2&amp;id=1414&amp;docid=_iBGlFSDo2tOXM&amp;tbnid=h7g25KsulweMdM:&amp;vet=10ahUKEwj5wZq0-drWAhUoB8AKHV9uCVUQMwgoKAIwAg..i&amp;w=388&amp;h=244&amp;client=firefox-b&amp;bih=659&amp;biw=1366&amp;q=images%20of%20copper%20roofing%20sheet&amp;ved=0ahUKEwj5wZq0-drWAhUoB8AKHV9uCVUQMwgoKAIwAg&amp;iact=mrc&amp;uact=8" TargetMode="External"/><Relationship Id="rId61" Type="http://schemas.openxmlformats.org/officeDocument/2006/relationships/image" Target="../media/image40.jpeg"/><Relationship Id="rId82" Type="http://schemas.openxmlformats.org/officeDocument/2006/relationships/hyperlink" Target="https://www.google.com/imgres?imgurl=http://www.mastersoftrivia.com/blog/wp-content/uploads/2011/05/Copper.jpg&amp;imgrefurl=http://www.mastersoftrivia.com/blog/2011/05/7-things-you-may-not-know-about-copper/&amp;docid=C5gZDw3IP5UhyM&amp;tbnid=iulStylpbGucXM:&amp;vet=10ahUKEwjHrerW79rWAhWKLcAKHakWA3cQMwhrKDswOw..i&amp;w=560&amp;h=461&amp;client=firefox-b&amp;bih=659&amp;biw=1366&amp;q=image%20of%20copper%20element&amp;ved=0ahUKEwjHrerW79rWAhWKLcAKHakWA3cQMwhrKDswOw&amp;iact=mrc&amp;uact=8" TargetMode="External"/><Relationship Id="rId19" Type="http://schemas.openxmlformats.org/officeDocument/2006/relationships/hyperlink" Target="https://www.google.com/imgres?imgurl=https://fthmb.tqn.com/VeRBsVNMjSieoS9sMjVIxsL0iww=/2272x1704/filters:no_upscale():fill(FFCC00,1)/copper-56a128bd5f9b58b7d0bc94ad.jpg&amp;imgrefurl=https://www.thoughtco.com/copper-facts-chemical-and-physical-properties-606521&amp;docid=p8OwiFGtVDoT3M&amp;tbnid=hZzQkLF_Yz2GTM:&amp;vet=10ahUKEwjHrerW79rWAhWKLcAKHakWA3cQMwhIKBgwGA..i&amp;w=2272&amp;h=1704&amp;client=firefox-b&amp;bih=659&amp;biw=1366&amp;q=image%20of%20copper%20element&amp;ved=0ahUKEwjHrerW79rWAhWKLcAKHakWA3cQMwhIKBgwGA&amp;iact=mrc&amp;uact=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12192000" cy="6858000"/>
          </a:xfrm>
        </p:spPr>
        <p:txBody>
          <a:bodyPr>
            <a:normAutofit fontScale="92500" lnSpcReduction="10000"/>
          </a:bodyPr>
          <a:lstStyle/>
          <a:p>
            <a:pPr marL="0" indent="0">
              <a:buNone/>
            </a:pPr>
            <a:r>
              <a:rPr lang="en-GB" dirty="0">
                <a:solidFill>
                  <a:srgbClr val="FF0000"/>
                </a:solidFill>
                <a:latin typeface="Aharoni" panose="02010803020104030203" pitchFamily="2" charset="-79"/>
                <a:cs typeface="Aharoni" panose="02010803020104030203" pitchFamily="2" charset="-79"/>
              </a:rPr>
              <a:t> </a:t>
            </a:r>
          </a:p>
          <a:p>
            <a:pPr marL="0" indent="0">
              <a:buNone/>
            </a:pPr>
            <a:r>
              <a:rPr lang="en-GB" dirty="0" smtClean="0">
                <a:solidFill>
                  <a:srgbClr val="FF0000"/>
                </a:solidFill>
                <a:latin typeface="Aharoni" panose="02010803020104030203" pitchFamily="2" charset="-79"/>
                <a:cs typeface="Aharoni" panose="02010803020104030203" pitchFamily="2" charset="-79"/>
              </a:rPr>
              <a:t>             </a:t>
            </a:r>
            <a:r>
              <a:rPr lang="en-GB" sz="2200" dirty="0" smtClean="0">
                <a:solidFill>
                  <a:srgbClr val="FF0000"/>
                </a:solidFill>
                <a:latin typeface="Aharoni" panose="02010803020104030203" pitchFamily="2" charset="-79"/>
                <a:cs typeface="Aharoni" panose="02010803020104030203" pitchFamily="2" charset="-79"/>
              </a:rPr>
              <a:t>    </a:t>
            </a:r>
            <a:r>
              <a:rPr lang="en-GB" sz="2200" dirty="0" smtClean="0">
                <a:solidFill>
                  <a:schemeClr val="accent2">
                    <a:lumMod val="50000"/>
                  </a:schemeClr>
                </a:solidFill>
                <a:latin typeface="Aharoni" panose="02010803020104030203" pitchFamily="2" charset="-79"/>
                <a:cs typeface="Aharoni" panose="02010803020104030203" pitchFamily="2" charset="-79"/>
              </a:rPr>
              <a:t>HEAVY  </a:t>
            </a:r>
            <a:r>
              <a:rPr lang="en-GB" sz="2200" dirty="0">
                <a:solidFill>
                  <a:schemeClr val="accent2">
                    <a:lumMod val="50000"/>
                  </a:schemeClr>
                </a:solidFill>
                <a:latin typeface="Aharoni" panose="02010803020104030203" pitchFamily="2" charset="-79"/>
                <a:cs typeface="Aharoni" panose="02010803020104030203" pitchFamily="2" charset="-79"/>
              </a:rPr>
              <a:t>METALS  </a:t>
            </a:r>
            <a:r>
              <a:rPr lang="en-GB" sz="2200" dirty="0" smtClean="0">
                <a:solidFill>
                  <a:schemeClr val="accent2">
                    <a:lumMod val="50000"/>
                  </a:schemeClr>
                </a:solidFill>
                <a:latin typeface="Aharoni" panose="02010803020104030203" pitchFamily="2" charset="-79"/>
                <a:cs typeface="Aharoni" panose="02010803020104030203" pitchFamily="2" charset="-79"/>
              </a:rPr>
              <a:t>CONTAMINATION AND HUMAN HEALTH RISK IN  COMMERCIAL</a:t>
            </a:r>
          </a:p>
          <a:p>
            <a:pPr marL="0" indent="0">
              <a:buNone/>
            </a:pPr>
            <a:r>
              <a:rPr lang="en-GB" sz="2200" dirty="0" smtClean="0">
                <a:solidFill>
                  <a:schemeClr val="accent2">
                    <a:lumMod val="50000"/>
                  </a:schemeClr>
                </a:solidFill>
                <a:latin typeface="Aharoni" panose="02010803020104030203" pitchFamily="2" charset="-79"/>
                <a:cs typeface="Aharoni" panose="02010803020104030203" pitchFamily="2" charset="-79"/>
              </a:rPr>
              <a:t> </a:t>
            </a:r>
          </a:p>
          <a:p>
            <a:pPr marL="0" indent="0">
              <a:buNone/>
            </a:pPr>
            <a:r>
              <a:rPr lang="en-GB" sz="2200" dirty="0">
                <a:solidFill>
                  <a:schemeClr val="accent2">
                    <a:lumMod val="50000"/>
                  </a:schemeClr>
                </a:solidFill>
                <a:latin typeface="Aharoni" panose="02010803020104030203" pitchFamily="2" charset="-79"/>
                <a:cs typeface="Aharoni" panose="02010803020104030203" pitchFamily="2" charset="-79"/>
              </a:rPr>
              <a:t> </a:t>
            </a:r>
            <a:r>
              <a:rPr lang="en-GB" sz="2200" dirty="0" smtClean="0">
                <a:solidFill>
                  <a:schemeClr val="accent2">
                    <a:lumMod val="50000"/>
                  </a:schemeClr>
                </a:solidFill>
                <a:latin typeface="Aharoni" panose="02010803020104030203" pitchFamily="2" charset="-79"/>
                <a:cs typeface="Aharoni" panose="02010803020104030203" pitchFamily="2" charset="-79"/>
              </a:rPr>
              <a:t>                                 FISH , IN LAGOS NIGERIA </a:t>
            </a:r>
          </a:p>
          <a:p>
            <a:pPr marL="0" indent="0">
              <a:buNone/>
            </a:pPr>
            <a:r>
              <a:rPr lang="en-GB" sz="2200" dirty="0" smtClean="0">
                <a:solidFill>
                  <a:schemeClr val="accent2">
                    <a:lumMod val="50000"/>
                  </a:schemeClr>
                </a:solidFill>
                <a:latin typeface="Aharoni" panose="02010803020104030203" pitchFamily="2" charset="-79"/>
                <a:cs typeface="Aharoni" panose="02010803020104030203" pitchFamily="2" charset="-79"/>
              </a:rPr>
              <a:t>          </a:t>
            </a:r>
            <a:r>
              <a:rPr lang="en-GB" sz="2800" dirty="0" smtClean="0">
                <a:solidFill>
                  <a:schemeClr val="accent2">
                    <a:lumMod val="50000"/>
                  </a:schemeClr>
                </a:solidFill>
                <a:latin typeface="Aharoni" panose="02010803020104030203" pitchFamily="2" charset="-79"/>
                <a:cs typeface="Aharoni" panose="02010803020104030203" pitchFamily="2" charset="-79"/>
              </a:rPr>
              <a:t>                 </a:t>
            </a:r>
          </a:p>
          <a:p>
            <a:pPr marL="0" indent="0">
              <a:buNone/>
            </a:pPr>
            <a:r>
              <a:rPr lang="en-GB" sz="2800" dirty="0" smtClean="0">
                <a:solidFill>
                  <a:schemeClr val="accent2">
                    <a:lumMod val="50000"/>
                  </a:schemeClr>
                </a:solidFill>
                <a:latin typeface="Aharoni" panose="02010803020104030203" pitchFamily="2" charset="-79"/>
                <a:cs typeface="Aharoni" panose="02010803020104030203" pitchFamily="2" charset="-79"/>
              </a:rPr>
              <a:t>                   .</a:t>
            </a:r>
            <a:endParaRPr lang="en-GB" sz="2800" dirty="0">
              <a:solidFill>
                <a:schemeClr val="accent2">
                  <a:lumMod val="50000"/>
                </a:schemeClr>
              </a:solidFill>
              <a:latin typeface="Aharoni" panose="02010803020104030203" pitchFamily="2" charset="-79"/>
              <a:cs typeface="Aharoni" panose="02010803020104030203" pitchFamily="2" charset="-79"/>
            </a:endParaRPr>
          </a:p>
          <a:p>
            <a:pPr marL="0" indent="0">
              <a:buNone/>
            </a:pPr>
            <a:r>
              <a:rPr lang="en-GB" sz="2800" dirty="0">
                <a:solidFill>
                  <a:schemeClr val="accent2">
                    <a:lumMod val="50000"/>
                  </a:schemeClr>
                </a:solidFill>
                <a:latin typeface="Aharoni" panose="02010803020104030203" pitchFamily="2" charset="-79"/>
                <a:cs typeface="Aharoni" panose="02010803020104030203" pitchFamily="2" charset="-79"/>
              </a:rPr>
              <a:t>                                                            </a:t>
            </a:r>
          </a:p>
          <a:p>
            <a:pPr marL="0" indent="0">
              <a:buNone/>
            </a:pPr>
            <a:r>
              <a:rPr lang="en-GB" sz="2800" dirty="0">
                <a:solidFill>
                  <a:schemeClr val="accent2">
                    <a:lumMod val="50000"/>
                  </a:schemeClr>
                </a:solidFill>
                <a:latin typeface="Aharoni" panose="02010803020104030203" pitchFamily="2" charset="-79"/>
                <a:cs typeface="Aharoni" panose="02010803020104030203" pitchFamily="2" charset="-79"/>
              </a:rPr>
              <a:t> </a:t>
            </a:r>
          </a:p>
          <a:p>
            <a:pPr marL="0" indent="0">
              <a:buNone/>
            </a:pPr>
            <a:r>
              <a:rPr lang="en-GB" sz="2800" dirty="0">
                <a:solidFill>
                  <a:schemeClr val="accent2">
                    <a:lumMod val="50000"/>
                  </a:schemeClr>
                </a:solidFill>
                <a:latin typeface="Aharoni" panose="02010803020104030203" pitchFamily="2" charset="-79"/>
                <a:cs typeface="Aharoni" panose="02010803020104030203" pitchFamily="2" charset="-79"/>
              </a:rPr>
              <a:t>                                                    </a:t>
            </a:r>
            <a:r>
              <a:rPr lang="en-GB" sz="2800" dirty="0" smtClean="0">
                <a:solidFill>
                  <a:schemeClr val="accent2">
                    <a:lumMod val="50000"/>
                  </a:schemeClr>
                </a:solidFill>
                <a:latin typeface="Aharoni" panose="02010803020104030203" pitchFamily="2" charset="-79"/>
                <a:cs typeface="Aharoni" panose="02010803020104030203" pitchFamily="2" charset="-79"/>
              </a:rPr>
              <a:t>  </a:t>
            </a:r>
            <a:r>
              <a:rPr lang="en-GB" sz="2800" i="1" dirty="0" smtClean="0">
                <a:solidFill>
                  <a:schemeClr val="accent2">
                    <a:lumMod val="50000"/>
                  </a:schemeClr>
                </a:solidFill>
                <a:latin typeface="Aharoni" panose="02010803020104030203" pitchFamily="2" charset="-79"/>
                <a:cs typeface="Aharoni" panose="02010803020104030203" pitchFamily="2" charset="-79"/>
              </a:rPr>
              <a:t> BY</a:t>
            </a:r>
            <a:endParaRPr lang="en-GB" sz="2800" dirty="0">
              <a:solidFill>
                <a:schemeClr val="accent2">
                  <a:lumMod val="50000"/>
                </a:schemeClr>
              </a:solidFill>
              <a:latin typeface="Aharoni" panose="02010803020104030203" pitchFamily="2" charset="-79"/>
              <a:cs typeface="Aharoni" panose="02010803020104030203" pitchFamily="2" charset="-79"/>
            </a:endParaRPr>
          </a:p>
          <a:p>
            <a:pPr marL="0" indent="0">
              <a:buNone/>
            </a:pPr>
            <a:r>
              <a:rPr lang="en-GB" sz="2800" i="1" dirty="0">
                <a:solidFill>
                  <a:schemeClr val="accent2">
                    <a:lumMod val="50000"/>
                  </a:schemeClr>
                </a:solidFill>
                <a:latin typeface="Aharoni" panose="02010803020104030203" pitchFamily="2" charset="-79"/>
                <a:cs typeface="Aharoni" panose="02010803020104030203" pitchFamily="2" charset="-79"/>
              </a:rPr>
              <a:t> </a:t>
            </a:r>
            <a:r>
              <a:rPr lang="en-GB" sz="2800" dirty="0">
                <a:solidFill>
                  <a:schemeClr val="accent2">
                    <a:lumMod val="50000"/>
                  </a:schemeClr>
                </a:solidFill>
                <a:latin typeface="Aharoni" panose="02010803020104030203" pitchFamily="2" charset="-79"/>
                <a:cs typeface="Aharoni" panose="02010803020104030203" pitchFamily="2" charset="-79"/>
              </a:rPr>
              <a:t>                                         </a:t>
            </a:r>
            <a:endParaRPr lang="en-GB" sz="2800" dirty="0" smtClean="0">
              <a:solidFill>
                <a:schemeClr val="accent2">
                  <a:lumMod val="50000"/>
                </a:schemeClr>
              </a:solidFill>
              <a:latin typeface="Aharoni" panose="02010803020104030203" pitchFamily="2" charset="-79"/>
              <a:cs typeface="Aharoni" panose="02010803020104030203" pitchFamily="2" charset="-79"/>
            </a:endParaRPr>
          </a:p>
          <a:p>
            <a:pPr marL="0" indent="0">
              <a:buNone/>
            </a:pPr>
            <a:r>
              <a:rPr lang="en-GB" sz="2400" i="1" dirty="0" smtClean="0">
                <a:solidFill>
                  <a:schemeClr val="accent2">
                    <a:lumMod val="50000"/>
                  </a:schemeClr>
                </a:solidFill>
                <a:latin typeface="Arial Rounded MT Bold" panose="020F0704030504030204" pitchFamily="34" charset="0"/>
                <a:cs typeface="Aharoni" panose="02010803020104030203" pitchFamily="2" charset="-79"/>
              </a:rPr>
              <a:t>NNODUM, </a:t>
            </a:r>
            <a:r>
              <a:rPr lang="en-GB" sz="2400" i="1" dirty="0">
                <a:solidFill>
                  <a:schemeClr val="accent2">
                    <a:lumMod val="50000"/>
                  </a:schemeClr>
                </a:solidFill>
                <a:latin typeface="Arial Rounded MT Bold" panose="020F0704030504030204" pitchFamily="34" charset="0"/>
                <a:cs typeface="Aharoni" panose="02010803020104030203" pitchFamily="2" charset="-79"/>
              </a:rPr>
              <a:t>CHIMA </a:t>
            </a:r>
            <a:r>
              <a:rPr lang="en-GB" sz="2400" i="1" dirty="0" err="1" smtClean="0">
                <a:solidFill>
                  <a:schemeClr val="accent2">
                    <a:lumMod val="50000"/>
                  </a:schemeClr>
                </a:solidFill>
                <a:latin typeface="Arial Rounded MT Bold" panose="020F0704030504030204" pitchFamily="34" charset="0"/>
                <a:cs typeface="Aharoni" panose="02010803020104030203" pitchFamily="2" charset="-79"/>
              </a:rPr>
              <a:t>FAUSTA</a:t>
            </a:r>
            <a:r>
              <a:rPr lang="en-GB" sz="2800" i="1" baseline="30000" dirty="0" err="1" smtClean="0">
                <a:solidFill>
                  <a:schemeClr val="accent2">
                    <a:lumMod val="50000"/>
                  </a:schemeClr>
                </a:solidFill>
                <a:latin typeface="Arial Rounded MT Bold" panose="020F0704030504030204" pitchFamily="34" charset="0"/>
                <a:cs typeface="Aharoni" panose="02010803020104030203" pitchFamily="2" charset="-79"/>
              </a:rPr>
              <a:t>a</a:t>
            </a:r>
            <a:r>
              <a:rPr lang="en-GB" sz="2400" i="1" smtClean="0">
                <a:solidFill>
                  <a:schemeClr val="accent2">
                    <a:lumMod val="50000"/>
                  </a:schemeClr>
                </a:solidFill>
                <a:latin typeface="Arial Rounded MT Bold" panose="020F0704030504030204" pitchFamily="34" charset="0"/>
                <a:cs typeface="Aharoni" panose="02010803020104030203" pitchFamily="2" charset="-79"/>
              </a:rPr>
              <a:t>; </a:t>
            </a:r>
            <a:r>
              <a:rPr lang="en-GB" sz="2400" i="1" smtClean="0">
                <a:solidFill>
                  <a:schemeClr val="accent2">
                    <a:lumMod val="50000"/>
                  </a:schemeClr>
                </a:solidFill>
                <a:latin typeface="Arial Rounded MT Bold" panose="020F0704030504030204" pitchFamily="34" charset="0"/>
                <a:cs typeface="Aharoni" panose="02010803020104030203" pitchFamily="2" charset="-79"/>
              </a:rPr>
              <a:t>YUSUF</a:t>
            </a:r>
            <a:r>
              <a:rPr lang="en-GB" sz="2400" i="1" dirty="0" smtClean="0">
                <a:solidFill>
                  <a:schemeClr val="accent2">
                    <a:lumMod val="50000"/>
                  </a:schemeClr>
                </a:solidFill>
                <a:latin typeface="Arial Rounded MT Bold" panose="020F0704030504030204" pitchFamily="34" charset="0"/>
                <a:cs typeface="Aharoni" panose="02010803020104030203" pitchFamily="2" charset="-79"/>
              </a:rPr>
              <a:t>,  KAFEELAY  ABOSEDE </a:t>
            </a:r>
            <a:r>
              <a:rPr lang="en-GB" sz="2400" i="1" baseline="30000" dirty="0">
                <a:solidFill>
                  <a:schemeClr val="accent2">
                    <a:lumMod val="50000"/>
                  </a:schemeClr>
                </a:solidFill>
                <a:latin typeface="Arial Rounded MT Bold" panose="020F0704030504030204" pitchFamily="34" charset="0"/>
                <a:cs typeface="Aharoni" panose="02010803020104030203" pitchFamily="2" charset="-79"/>
              </a:rPr>
              <a:t>b</a:t>
            </a:r>
            <a:r>
              <a:rPr lang="en-GB" sz="2400" i="1" baseline="30000" dirty="0" smtClean="0">
                <a:solidFill>
                  <a:schemeClr val="accent2">
                    <a:lumMod val="50000"/>
                  </a:schemeClr>
                </a:solidFill>
                <a:latin typeface="Arial Rounded MT Bold" panose="020F0704030504030204" pitchFamily="34" charset="0"/>
                <a:cs typeface="Aharoni" panose="02010803020104030203" pitchFamily="2" charset="-79"/>
              </a:rPr>
              <a:t> </a:t>
            </a:r>
            <a:r>
              <a:rPr lang="en-GB" sz="2400" i="1" dirty="0" smtClean="0">
                <a:solidFill>
                  <a:schemeClr val="accent2">
                    <a:lumMod val="50000"/>
                  </a:schemeClr>
                </a:solidFill>
                <a:latin typeface="Arial Rounded MT Bold" panose="020F0704030504030204" pitchFamily="34" charset="0"/>
                <a:cs typeface="Aharoni" panose="02010803020104030203" pitchFamily="2" charset="-79"/>
              </a:rPr>
              <a:t>AND ADENIJI,    </a:t>
            </a:r>
          </a:p>
          <a:p>
            <a:pPr marL="0" indent="0">
              <a:buNone/>
            </a:pPr>
            <a:r>
              <a:rPr lang="en-GB" sz="2400" i="1" dirty="0" smtClean="0">
                <a:solidFill>
                  <a:schemeClr val="accent2">
                    <a:lumMod val="50000"/>
                  </a:schemeClr>
                </a:solidFill>
                <a:latin typeface="Arial Rounded MT Bold" panose="020F0704030504030204" pitchFamily="34" charset="0"/>
                <a:cs typeface="Aharoni" panose="02010803020104030203" pitchFamily="2" charset="-79"/>
              </a:rPr>
              <a:t> COMFORT  ADETUTU </a:t>
            </a:r>
            <a:r>
              <a:rPr lang="en-GB" sz="2400" i="1" baseline="30000" dirty="0">
                <a:solidFill>
                  <a:schemeClr val="accent2">
                    <a:lumMod val="50000"/>
                  </a:schemeClr>
                </a:solidFill>
                <a:latin typeface="Arial Rounded MT Bold" panose="020F0704030504030204" pitchFamily="34" charset="0"/>
                <a:cs typeface="Aharoni" panose="02010803020104030203" pitchFamily="2" charset="-79"/>
              </a:rPr>
              <a:t>c</a:t>
            </a:r>
            <a:endParaRPr lang="en-GB" baseline="30000" dirty="0">
              <a:solidFill>
                <a:srgbClr val="FF0000"/>
              </a:solidFill>
              <a:latin typeface="Aharoni" panose="02010803020104030203" pitchFamily="2" charset="-79"/>
              <a:cs typeface="Aharoni" panose="02010803020104030203" pitchFamily="2" charset="-79"/>
            </a:endParaRPr>
          </a:p>
          <a:p>
            <a:pPr marL="0" indent="0">
              <a:buNone/>
            </a:pPr>
            <a:endParaRPr lang="en-GB" dirty="0">
              <a:solidFill>
                <a:srgbClr val="FF0000"/>
              </a:solidFill>
              <a:latin typeface="Aharoni" panose="02010803020104030203" pitchFamily="2" charset="-79"/>
              <a:cs typeface="Aharoni" panose="02010803020104030203" pitchFamily="2" charset="-79"/>
            </a:endParaRPr>
          </a:p>
          <a:p>
            <a:pPr marL="0" indent="0">
              <a:buNone/>
            </a:pPr>
            <a:r>
              <a:rPr lang="en-GB" dirty="0" smtClean="0">
                <a:solidFill>
                  <a:srgbClr val="FF0000"/>
                </a:solidFill>
                <a:latin typeface="Aharoni" panose="02010803020104030203" pitchFamily="2" charset="-79"/>
                <a:cs typeface="Aharoni" panose="02010803020104030203" pitchFamily="2" charset="-79"/>
              </a:rPr>
              <a:t>   </a:t>
            </a:r>
            <a:r>
              <a:rPr lang="en-GB" dirty="0" err="1" smtClean="0">
                <a:solidFill>
                  <a:srgbClr val="FF0000"/>
                </a:solidFill>
                <a:latin typeface="Aharoni" panose="02010803020104030203" pitchFamily="2" charset="-79"/>
                <a:cs typeface="Aharoni" panose="02010803020104030203" pitchFamily="2" charset="-79"/>
              </a:rPr>
              <a:t>a,b</a:t>
            </a:r>
            <a:r>
              <a:rPr lang="en-GB" dirty="0" smtClean="0">
                <a:solidFill>
                  <a:srgbClr val="FF0000"/>
                </a:solidFill>
                <a:latin typeface="Aharoni" panose="02010803020104030203" pitchFamily="2" charset="-79"/>
                <a:cs typeface="Aharoni" panose="02010803020104030203" pitchFamily="2" charset="-79"/>
              </a:rPr>
              <a:t>. Department of Chemistry.</a:t>
            </a:r>
          </a:p>
          <a:p>
            <a:pPr marL="0" indent="0">
              <a:buNone/>
            </a:pPr>
            <a:r>
              <a:rPr lang="en-GB" dirty="0">
                <a:solidFill>
                  <a:srgbClr val="FF0000"/>
                </a:solidFill>
                <a:latin typeface="Aharoni" panose="02010803020104030203" pitchFamily="2" charset="-79"/>
                <a:cs typeface="Aharoni" panose="02010803020104030203" pitchFamily="2" charset="-79"/>
              </a:rPr>
              <a:t> </a:t>
            </a:r>
            <a:r>
              <a:rPr lang="en-GB" dirty="0" smtClean="0">
                <a:solidFill>
                  <a:srgbClr val="FF0000"/>
                </a:solidFill>
                <a:latin typeface="Aharoni" panose="02010803020104030203" pitchFamily="2" charset="-79"/>
                <a:cs typeface="Aharoni" panose="02010803020104030203" pitchFamily="2" charset="-79"/>
              </a:rPr>
              <a:t>   c.    School of Agriculture.</a:t>
            </a:r>
          </a:p>
          <a:p>
            <a:pPr marL="0" indent="0">
              <a:buNone/>
            </a:pPr>
            <a:r>
              <a:rPr lang="en-GB" dirty="0">
                <a:solidFill>
                  <a:srgbClr val="FF0000"/>
                </a:solidFill>
                <a:latin typeface="Aharoni" panose="02010803020104030203" pitchFamily="2" charset="-79"/>
                <a:cs typeface="Aharoni" panose="02010803020104030203" pitchFamily="2" charset="-79"/>
              </a:rPr>
              <a:t> </a:t>
            </a:r>
            <a:r>
              <a:rPr lang="en-GB" dirty="0" smtClean="0">
                <a:solidFill>
                  <a:srgbClr val="FF0000"/>
                </a:solidFill>
                <a:latin typeface="Aharoni" panose="02010803020104030203" pitchFamily="2" charset="-79"/>
                <a:cs typeface="Aharoni" panose="02010803020104030203" pitchFamily="2" charset="-79"/>
              </a:rPr>
              <a:t>          Lagos State University , Lagos, Nigeria.</a:t>
            </a:r>
            <a:endParaRPr lang="en-GB" dirty="0">
              <a:solidFill>
                <a:schemeClr val="tx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48492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lstStyle/>
          <a:p>
            <a:endParaRPr lang="en-GB" dirty="0" smtClean="0">
              <a:solidFill>
                <a:srgbClr val="C00000"/>
              </a:solidFill>
              <a:latin typeface="Aharoni" panose="02010803020104030203" pitchFamily="2" charset="-79"/>
              <a:cs typeface="Aharoni" panose="02010803020104030203" pitchFamily="2" charset="-79"/>
            </a:endParaRPr>
          </a:p>
          <a:p>
            <a:endParaRPr lang="en-GB" dirty="0">
              <a:solidFill>
                <a:srgbClr val="C00000"/>
              </a:solidFill>
              <a:latin typeface="Aharoni" panose="02010803020104030203" pitchFamily="2" charset="-79"/>
              <a:cs typeface="Aharoni" panose="02010803020104030203" pitchFamily="2" charset="-79"/>
            </a:endParaRPr>
          </a:p>
          <a:p>
            <a:endParaRPr lang="en-GB" dirty="0" smtClean="0">
              <a:solidFill>
                <a:srgbClr val="C00000"/>
              </a:solidFill>
              <a:latin typeface="Aharoni" panose="02010803020104030203" pitchFamily="2" charset="-79"/>
              <a:cs typeface="Aharoni" panose="02010803020104030203" pitchFamily="2" charset="-79"/>
            </a:endParaRPr>
          </a:p>
          <a:p>
            <a:r>
              <a:rPr lang="en-GB" sz="3600" dirty="0" smtClean="0">
                <a:solidFill>
                  <a:srgbClr val="C00000"/>
                </a:solidFill>
                <a:latin typeface="Aharoni" panose="02010803020104030203" pitchFamily="2" charset="-79"/>
                <a:cs typeface="Aharoni" panose="02010803020104030203" pitchFamily="2" charset="-79"/>
              </a:rPr>
              <a:t>Lead  ( </a:t>
            </a:r>
            <a:r>
              <a:rPr lang="en-GB" sz="3600" baseline="30000" dirty="0" smtClean="0">
                <a:solidFill>
                  <a:srgbClr val="C00000"/>
                </a:solidFill>
                <a:latin typeface="Aharoni" panose="02010803020104030203" pitchFamily="2" charset="-79"/>
                <a:cs typeface="Aharoni" panose="02010803020104030203" pitchFamily="2" charset="-79"/>
              </a:rPr>
              <a:t>207.2</a:t>
            </a:r>
            <a:r>
              <a:rPr lang="en-GB" sz="3600" dirty="0" smtClean="0">
                <a:solidFill>
                  <a:srgbClr val="C00000"/>
                </a:solidFill>
                <a:latin typeface="Aharoni" panose="02010803020104030203" pitchFamily="2" charset="-79"/>
                <a:cs typeface="Aharoni" panose="02010803020104030203" pitchFamily="2" charset="-79"/>
              </a:rPr>
              <a:t>Pb</a:t>
            </a:r>
            <a:r>
              <a:rPr lang="en-GB" sz="3600" baseline="-25000" dirty="0" smtClean="0">
                <a:solidFill>
                  <a:srgbClr val="C00000"/>
                </a:solidFill>
                <a:latin typeface="Aharoni" panose="02010803020104030203" pitchFamily="2" charset="-79"/>
                <a:cs typeface="Aharoni" panose="02010803020104030203" pitchFamily="2" charset="-79"/>
              </a:rPr>
              <a:t>82 </a:t>
            </a:r>
            <a:r>
              <a:rPr lang="en-GB" sz="3600" dirty="0" smtClean="0">
                <a:solidFill>
                  <a:srgbClr val="C00000"/>
                </a:solidFill>
                <a:latin typeface="Aharoni" panose="02010803020104030203" pitchFamily="2" charset="-79"/>
                <a:cs typeface="Aharoni" panose="02010803020104030203" pitchFamily="2" charset="-79"/>
              </a:rPr>
              <a:t>   )</a:t>
            </a:r>
            <a:r>
              <a:rPr lang="en-GB" sz="2800" dirty="0" smtClean="0"/>
              <a:t> </a:t>
            </a:r>
            <a:r>
              <a:rPr lang="en-GB" sz="2800" dirty="0"/>
              <a:t>occurs naturally in the Earth crust. </a:t>
            </a:r>
          </a:p>
          <a:p>
            <a:pPr marL="0" indent="0">
              <a:buNone/>
            </a:pPr>
            <a:r>
              <a:rPr lang="en-GB" sz="2800" dirty="0"/>
              <a:t>    </a:t>
            </a:r>
            <a:r>
              <a:rPr lang="en-GB" sz="2800" dirty="0" smtClean="0"/>
              <a:t>         anthropogenic </a:t>
            </a:r>
            <a:r>
              <a:rPr lang="en-GB" sz="2800" dirty="0"/>
              <a:t>activities </a:t>
            </a:r>
            <a:r>
              <a:rPr lang="en-GB" sz="2800" dirty="0" smtClean="0"/>
              <a:t>  </a:t>
            </a:r>
            <a:endParaRPr lang="en-GB" sz="2800" dirty="0"/>
          </a:p>
          <a:p>
            <a:pPr marL="0" indent="0">
              <a:buNone/>
            </a:pPr>
            <a:r>
              <a:rPr lang="en-GB" sz="2800" dirty="0" smtClean="0"/>
              <a:t>             used in metal </a:t>
            </a:r>
            <a:r>
              <a:rPr lang="en-GB" sz="2800" dirty="0"/>
              <a:t>pipes</a:t>
            </a:r>
            <a:r>
              <a:rPr lang="en-GB" sz="2800" b="1" baseline="30000" dirty="0"/>
              <a:t>17</a:t>
            </a:r>
            <a:r>
              <a:rPr lang="en-GB" sz="2800" dirty="0"/>
              <a:t>, .</a:t>
            </a:r>
          </a:p>
          <a:p>
            <a:r>
              <a:rPr lang="en-GB" sz="2800" dirty="0" smtClean="0"/>
              <a:t>2.5  </a:t>
            </a:r>
            <a:r>
              <a:rPr lang="en-GB" sz="2800" dirty="0"/>
              <a:t>million tons are produced annually through out the world.</a:t>
            </a:r>
          </a:p>
          <a:p>
            <a:r>
              <a:rPr lang="en-GB" sz="2800" dirty="0"/>
              <a:t>Lead accounts for most of </a:t>
            </a:r>
            <a:r>
              <a:rPr lang="en-GB" sz="2800" dirty="0" smtClean="0"/>
              <a:t>paediatrics </a:t>
            </a:r>
            <a:r>
              <a:rPr lang="en-GB" sz="2800" dirty="0"/>
              <a:t>heavy metal poisoning (Robert et al 1999).</a:t>
            </a:r>
          </a:p>
          <a:p>
            <a:r>
              <a:rPr lang="en-GB" sz="2800" dirty="0"/>
              <a:t>Target organs are the bones, brain , blood, kidney and </a:t>
            </a:r>
            <a:r>
              <a:rPr lang="en-GB" sz="2800" dirty="0" smtClean="0"/>
              <a:t>thyroid </a:t>
            </a:r>
            <a:r>
              <a:rPr lang="en-GB" sz="2800" dirty="0"/>
              <a:t>gland.</a:t>
            </a:r>
          </a:p>
          <a:p>
            <a:endParaRPr lang="en-GB" dirty="0"/>
          </a:p>
        </p:txBody>
      </p:sp>
    </p:spTree>
    <p:extLst>
      <p:ext uri="{BB962C8B-B14F-4D97-AF65-F5344CB8AC3E}">
        <p14:creationId xmlns:p14="http://schemas.microsoft.com/office/powerpoint/2010/main" val="2268115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096"/>
            <a:ext cx="8596668" cy="468086"/>
          </a:xfrm>
        </p:spPr>
        <p:txBody>
          <a:bodyPr>
            <a:normAutofit fontScale="90000"/>
          </a:bodyPr>
          <a:lstStyle/>
          <a:p>
            <a:r>
              <a:rPr lang="en-GB" dirty="0" smtClean="0">
                <a:solidFill>
                  <a:schemeClr val="tx1"/>
                </a:solidFill>
              </a:rPr>
              <a:t>Uses of Lead.</a:t>
            </a:r>
            <a:endParaRPr lang="en-GB" dirty="0">
              <a:solidFill>
                <a:schemeClr val="tx1"/>
              </a:solidFill>
            </a:endParaRPr>
          </a:p>
        </p:txBody>
      </p:sp>
      <p:pic>
        <p:nvPicPr>
          <p:cNvPr id="4" name="Content Placeholder 3" descr="http://gravitaexim.com/images/Lead-product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20" y="514916"/>
            <a:ext cx="7294121" cy="2507575"/>
          </a:xfrm>
          <a:prstGeom prst="rect">
            <a:avLst/>
          </a:prstGeom>
          <a:noFill/>
          <a:ln>
            <a:noFill/>
          </a:ln>
        </p:spPr>
      </p:pic>
      <p:pic>
        <p:nvPicPr>
          <p:cNvPr id="6" name="Picture 5" descr="http://gravitaexim.com/images/Lead-acid-battery.jpg"/>
          <p:cNvPicPr/>
          <p:nvPr/>
        </p:nvPicPr>
        <p:blipFill>
          <a:blip r:embed="rId3">
            <a:extLst>
              <a:ext uri="{28A0092B-C50C-407E-A947-70E740481C1C}">
                <a14:useLocalDpi xmlns:a14="http://schemas.microsoft.com/office/drawing/2010/main" val="0"/>
              </a:ext>
            </a:extLst>
          </a:blip>
          <a:srcRect/>
          <a:stretch>
            <a:fillRect/>
          </a:stretch>
        </p:blipFill>
        <p:spPr bwMode="auto">
          <a:xfrm>
            <a:off x="7313841" y="816429"/>
            <a:ext cx="3414030" cy="1889457"/>
          </a:xfrm>
          <a:prstGeom prst="rect">
            <a:avLst/>
          </a:prstGeom>
          <a:noFill/>
          <a:ln>
            <a:noFill/>
          </a:ln>
        </p:spPr>
      </p:pic>
      <p:pic>
        <p:nvPicPr>
          <p:cNvPr id="7" name="Picture 6" descr="http://gravitaexim.com/images/Lead-bullets.jpg"/>
          <p:cNvPicPr/>
          <p:nvPr/>
        </p:nvPicPr>
        <p:blipFill>
          <a:blip r:embed="rId4">
            <a:extLst>
              <a:ext uri="{28A0092B-C50C-407E-A947-70E740481C1C}">
                <a14:useLocalDpi xmlns:a14="http://schemas.microsoft.com/office/drawing/2010/main" val="0"/>
              </a:ext>
            </a:extLst>
          </a:blip>
          <a:srcRect/>
          <a:stretch>
            <a:fillRect/>
          </a:stretch>
        </p:blipFill>
        <p:spPr bwMode="auto">
          <a:xfrm>
            <a:off x="0" y="2943225"/>
            <a:ext cx="2204357" cy="1383846"/>
          </a:xfrm>
          <a:prstGeom prst="rect">
            <a:avLst/>
          </a:prstGeom>
          <a:noFill/>
          <a:ln>
            <a:noFill/>
          </a:ln>
        </p:spPr>
      </p:pic>
      <p:pic>
        <p:nvPicPr>
          <p:cNvPr id="8" name="Picture 7" descr="http://gravitaexim.com/images/pigments.jpg"/>
          <p:cNvPicPr/>
          <p:nvPr/>
        </p:nvPicPr>
        <p:blipFill>
          <a:blip r:embed="rId5">
            <a:extLst>
              <a:ext uri="{28A0092B-C50C-407E-A947-70E740481C1C}">
                <a14:useLocalDpi xmlns:a14="http://schemas.microsoft.com/office/drawing/2010/main" val="0"/>
              </a:ext>
            </a:extLst>
          </a:blip>
          <a:srcRect/>
          <a:stretch>
            <a:fillRect/>
          </a:stretch>
        </p:blipFill>
        <p:spPr bwMode="auto">
          <a:xfrm>
            <a:off x="2676252" y="3176824"/>
            <a:ext cx="1834427" cy="1009649"/>
          </a:xfrm>
          <a:prstGeom prst="rect">
            <a:avLst/>
          </a:prstGeom>
          <a:noFill/>
          <a:ln>
            <a:noFill/>
          </a:ln>
        </p:spPr>
      </p:pic>
      <p:pic>
        <p:nvPicPr>
          <p:cNvPr id="9" name="Picture 8" descr="lead ore"/>
          <p:cNvPicPr/>
          <p:nvPr/>
        </p:nvPicPr>
        <p:blipFill>
          <a:blip r:embed="rId6">
            <a:extLst>
              <a:ext uri="{28A0092B-C50C-407E-A947-70E740481C1C}">
                <a14:useLocalDpi xmlns:a14="http://schemas.microsoft.com/office/drawing/2010/main" val="0"/>
              </a:ext>
            </a:extLst>
          </a:blip>
          <a:srcRect/>
          <a:stretch>
            <a:fillRect/>
          </a:stretch>
        </p:blipFill>
        <p:spPr bwMode="auto">
          <a:xfrm>
            <a:off x="4982574" y="2943225"/>
            <a:ext cx="3668854" cy="1392580"/>
          </a:xfrm>
          <a:prstGeom prst="rect">
            <a:avLst/>
          </a:prstGeom>
          <a:noFill/>
          <a:ln>
            <a:noFill/>
          </a:ln>
        </p:spPr>
      </p:pic>
      <p:pic>
        <p:nvPicPr>
          <p:cNvPr id="10" name="Picture 9" descr="Image result for images of lead roofing sheet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1428" y="2824842"/>
            <a:ext cx="3540571" cy="3102429"/>
          </a:xfrm>
          <a:prstGeom prst="rect">
            <a:avLst/>
          </a:prstGeom>
          <a:noFill/>
          <a:ln>
            <a:noFill/>
          </a:ln>
        </p:spPr>
      </p:pic>
      <p:pic>
        <p:nvPicPr>
          <p:cNvPr id="11" name="Picture 10" descr="http://www.roundhayroofing.co.uk/wp-content/uploads/2016/04/RR4.jpg"/>
          <p:cNvPicPr/>
          <p:nvPr/>
        </p:nvPicPr>
        <p:blipFill>
          <a:blip r:embed="rId8">
            <a:extLst>
              <a:ext uri="{28A0092B-C50C-407E-A947-70E740481C1C}">
                <a14:useLocalDpi xmlns:a14="http://schemas.microsoft.com/office/drawing/2010/main" val="0"/>
              </a:ext>
            </a:extLst>
          </a:blip>
          <a:srcRect/>
          <a:stretch>
            <a:fillRect/>
          </a:stretch>
        </p:blipFill>
        <p:spPr bwMode="auto">
          <a:xfrm>
            <a:off x="19721" y="4843781"/>
            <a:ext cx="4558394" cy="1720300"/>
          </a:xfrm>
          <a:prstGeom prst="rect">
            <a:avLst/>
          </a:prstGeom>
          <a:noFill/>
          <a:ln>
            <a:noFill/>
          </a:ln>
        </p:spPr>
      </p:pic>
      <p:pic>
        <p:nvPicPr>
          <p:cNvPr id="12" name="Picture 11" descr="Image result for images of lead roofing sheets"/>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51614" y="5012186"/>
            <a:ext cx="3167743" cy="1666875"/>
          </a:xfrm>
          <a:prstGeom prst="rect">
            <a:avLst/>
          </a:prstGeom>
          <a:noFill/>
          <a:ln>
            <a:noFill/>
          </a:ln>
        </p:spPr>
      </p:pic>
      <p:sp>
        <p:nvSpPr>
          <p:cNvPr id="13" name="TextBox 12"/>
          <p:cNvSpPr txBox="1"/>
          <p:nvPr/>
        </p:nvSpPr>
        <p:spPr>
          <a:xfrm>
            <a:off x="19720" y="4335805"/>
            <a:ext cx="2282609" cy="369332"/>
          </a:xfrm>
          <a:prstGeom prst="rect">
            <a:avLst/>
          </a:prstGeom>
          <a:noFill/>
        </p:spPr>
        <p:txBody>
          <a:bodyPr wrap="square" rtlCol="0">
            <a:spAutoFit/>
          </a:bodyPr>
          <a:lstStyle/>
          <a:p>
            <a:r>
              <a:rPr lang="en-GB" dirty="0" smtClean="0"/>
              <a:t>AMMUNITION</a:t>
            </a:r>
            <a:endParaRPr lang="en-GB" dirty="0"/>
          </a:p>
        </p:txBody>
      </p:sp>
      <p:sp>
        <p:nvSpPr>
          <p:cNvPr id="15" name="TextBox 14"/>
          <p:cNvSpPr txBox="1"/>
          <p:nvPr/>
        </p:nvSpPr>
        <p:spPr>
          <a:xfrm>
            <a:off x="2792187" y="4327071"/>
            <a:ext cx="1322614" cy="378066"/>
          </a:xfrm>
          <a:prstGeom prst="rect">
            <a:avLst/>
          </a:prstGeom>
          <a:noFill/>
        </p:spPr>
        <p:txBody>
          <a:bodyPr wrap="square" rtlCol="0">
            <a:spAutoFit/>
          </a:bodyPr>
          <a:lstStyle/>
          <a:p>
            <a:r>
              <a:rPr lang="en-GB" dirty="0" smtClean="0"/>
              <a:t>PIGMENT</a:t>
            </a:r>
            <a:endParaRPr lang="en-GB" dirty="0"/>
          </a:p>
        </p:txBody>
      </p:sp>
      <p:sp>
        <p:nvSpPr>
          <p:cNvPr id="16" name="TextBox 15"/>
          <p:cNvSpPr txBox="1"/>
          <p:nvPr/>
        </p:nvSpPr>
        <p:spPr>
          <a:xfrm>
            <a:off x="5884818" y="4492561"/>
            <a:ext cx="1551214" cy="369332"/>
          </a:xfrm>
          <a:prstGeom prst="rect">
            <a:avLst/>
          </a:prstGeom>
          <a:noFill/>
        </p:spPr>
        <p:txBody>
          <a:bodyPr wrap="square" rtlCol="0">
            <a:spAutoFit/>
          </a:bodyPr>
          <a:lstStyle/>
          <a:p>
            <a:r>
              <a:rPr lang="en-GB" dirty="0" smtClean="0"/>
              <a:t>LEAD ORE</a:t>
            </a:r>
            <a:endParaRPr lang="en-GB" dirty="0"/>
          </a:p>
        </p:txBody>
      </p:sp>
      <p:sp>
        <p:nvSpPr>
          <p:cNvPr id="17" name="TextBox 16"/>
          <p:cNvSpPr txBox="1"/>
          <p:nvPr/>
        </p:nvSpPr>
        <p:spPr>
          <a:xfrm>
            <a:off x="8931727" y="6139543"/>
            <a:ext cx="3260272" cy="369332"/>
          </a:xfrm>
          <a:prstGeom prst="rect">
            <a:avLst/>
          </a:prstGeom>
          <a:noFill/>
        </p:spPr>
        <p:txBody>
          <a:bodyPr wrap="square" rtlCol="0">
            <a:spAutoFit/>
          </a:bodyPr>
          <a:lstStyle/>
          <a:p>
            <a:r>
              <a:rPr lang="en-GB" dirty="0" smtClean="0"/>
              <a:t>LEAD ROOFING SHEETS</a:t>
            </a:r>
            <a:endParaRPr lang="en-GB" dirty="0"/>
          </a:p>
        </p:txBody>
      </p:sp>
    </p:spTree>
    <p:extLst>
      <p:ext uri="{BB962C8B-B14F-4D97-AF65-F5344CB8AC3E}">
        <p14:creationId xmlns:p14="http://schemas.microsoft.com/office/powerpoint/2010/main" val="2486044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608622"/>
            <a:ext cx="12192000" cy="62493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583" y="146957"/>
            <a:ext cx="6587860" cy="461665"/>
          </a:xfrm>
          <a:prstGeom prst="rect">
            <a:avLst/>
          </a:prstGeom>
          <a:noFill/>
        </p:spPr>
        <p:txBody>
          <a:bodyPr wrap="square" rtlCol="0">
            <a:spAutoFit/>
          </a:bodyPr>
          <a:lstStyle/>
          <a:p>
            <a:r>
              <a:rPr lang="en-GB" sz="2400" dirty="0" smtClean="0">
                <a:solidFill>
                  <a:srgbClr val="C00000"/>
                </a:solidFill>
                <a:latin typeface="Aharoni" panose="02010803020104030203" pitchFamily="2" charset="-79"/>
                <a:cs typeface="Aharoni" panose="02010803020104030203" pitchFamily="2" charset="-79"/>
              </a:rPr>
              <a:t>ROOTS       OF        ENTRY</a:t>
            </a:r>
            <a:endParaRPr lang="en-GB" sz="2400"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31243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260"/>
            <a:ext cx="12192000" cy="6858000"/>
          </a:xfrm>
        </p:spPr>
        <p:txBody>
          <a:bodyPr/>
          <a:lstStyle/>
          <a:p>
            <a:r>
              <a:rPr lang="en-GB" dirty="0" smtClean="0"/>
              <a:t> </a:t>
            </a:r>
            <a:endParaRPr lang="en-GB" dirty="0"/>
          </a:p>
        </p:txBody>
      </p:sp>
      <p:pic>
        <p:nvPicPr>
          <p:cNvPr id="4" name="Picture 3" descr="Heavy Metal"/>
          <p:cNvPicPr/>
          <p:nvPr/>
        </p:nvPicPr>
        <p:blipFill>
          <a:blip r:embed="rId2">
            <a:extLst>
              <a:ext uri="{28A0092B-C50C-407E-A947-70E740481C1C}">
                <a14:useLocalDpi xmlns:a14="http://schemas.microsoft.com/office/drawing/2010/main" val="0"/>
              </a:ext>
            </a:extLst>
          </a:blip>
          <a:srcRect/>
          <a:stretch>
            <a:fillRect/>
          </a:stretch>
        </p:blipFill>
        <p:spPr bwMode="auto">
          <a:xfrm>
            <a:off x="6884732" y="4882247"/>
            <a:ext cx="4636708" cy="1928635"/>
          </a:xfrm>
          <a:prstGeom prst="rect">
            <a:avLst/>
          </a:prstGeom>
          <a:noFill/>
          <a:ln>
            <a:noFill/>
          </a:ln>
        </p:spPr>
      </p:pic>
      <p:pic>
        <p:nvPicPr>
          <p:cNvPr id="5" name="Picture 4" descr="C:\Users\MRS NNODUM\Downloads\Marine Pollution  What Everyone Needs to Know - Judith S. Weis - Google Books_files\content_00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3102435"/>
            <a:ext cx="3116028" cy="3755565"/>
          </a:xfrm>
          <a:prstGeom prst="rect">
            <a:avLst/>
          </a:prstGeom>
          <a:noFill/>
          <a:ln>
            <a:noFill/>
          </a:ln>
        </p:spPr>
      </p:pic>
      <p:pic>
        <p:nvPicPr>
          <p:cNvPr id="6" name="Picture 5" descr="Image result for images of metal pollution">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062571" y="627016"/>
            <a:ext cx="4458869" cy="2491747"/>
          </a:xfrm>
          <a:prstGeom prst="rect">
            <a:avLst/>
          </a:prstGeom>
          <a:noFill/>
          <a:ln>
            <a:noFill/>
          </a:ln>
        </p:spPr>
      </p:pic>
      <p:pic>
        <p:nvPicPr>
          <p:cNvPr id="1026" name="Picture 2" descr="Image result for images of metal pollu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6030" y="627016"/>
            <a:ext cx="3946540" cy="15895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images of metal pollu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862148"/>
            <a:ext cx="3116029" cy="22402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images of metal pollution">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3116030" y="2249256"/>
            <a:ext cx="3946540" cy="1979844"/>
          </a:xfrm>
          <a:prstGeom prst="rect">
            <a:avLst/>
          </a:prstGeom>
          <a:noFill/>
          <a:ln>
            <a:noFill/>
          </a:ln>
        </p:spPr>
      </p:pic>
      <p:sp>
        <p:nvSpPr>
          <p:cNvPr id="7" name="AutoShape 8" descr="Image result for images of metal pollu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10"/>
          <a:stretch>
            <a:fillRect/>
          </a:stretch>
        </p:blipFill>
        <p:spPr>
          <a:xfrm>
            <a:off x="3116030" y="4278086"/>
            <a:ext cx="3768701" cy="2532796"/>
          </a:xfrm>
          <a:prstGeom prst="rect">
            <a:avLst/>
          </a:prstGeom>
        </p:spPr>
      </p:pic>
      <p:pic>
        <p:nvPicPr>
          <p:cNvPr id="1034" name="Picture 10" descr="Image result for images of metal polluti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62571" y="3129207"/>
            <a:ext cx="4458869" cy="17240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31260"/>
            <a:ext cx="4467497" cy="461665"/>
          </a:xfrm>
          <a:prstGeom prst="rect">
            <a:avLst/>
          </a:prstGeom>
          <a:noFill/>
        </p:spPr>
        <p:txBody>
          <a:bodyPr wrap="square" rtlCol="0">
            <a:spAutoFit/>
          </a:bodyPr>
          <a:lstStyle/>
          <a:p>
            <a:r>
              <a:rPr lang="en-GB" sz="2400" dirty="0" smtClean="0"/>
              <a:t>ROOTS OF ENTRY</a:t>
            </a:r>
            <a:endParaRPr lang="en-GB" sz="2400" dirty="0"/>
          </a:p>
        </p:txBody>
      </p:sp>
    </p:spTree>
    <p:extLst>
      <p:ext uri="{BB962C8B-B14F-4D97-AF65-F5344CB8AC3E}">
        <p14:creationId xmlns:p14="http://schemas.microsoft.com/office/powerpoint/2010/main" val="16545474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30630"/>
            <a:ext cx="7652657" cy="669470"/>
          </a:xfrm>
        </p:spPr>
        <p:txBody>
          <a:bodyPr>
            <a:normAutofit fontScale="90000"/>
          </a:bodyPr>
          <a:lstStyle/>
          <a:p>
            <a:r>
              <a:rPr lang="en-GB" sz="3200" dirty="0" smtClean="0">
                <a:latin typeface="Algerian" panose="04020705040A02060702" pitchFamily="82" charset="0"/>
                <a:cs typeface="Angsana New" panose="02020603050405020304" pitchFamily="18" charset="-34"/>
              </a:rPr>
              <a:t>Some of </a:t>
            </a:r>
            <a:r>
              <a:rPr lang="en-GB" sz="3200" dirty="0">
                <a:latin typeface="Algerian" panose="04020705040A02060702" pitchFamily="82" charset="0"/>
                <a:cs typeface="Angsana New" panose="02020603050405020304" pitchFamily="18" charset="-34"/>
              </a:rPr>
              <a:t>t</a:t>
            </a:r>
            <a:r>
              <a:rPr lang="en-GB" sz="3200" dirty="0" smtClean="0">
                <a:latin typeface="Algerian" panose="04020705040A02060702" pitchFamily="82" charset="0"/>
                <a:cs typeface="Angsana New" panose="02020603050405020304" pitchFamily="18" charset="-34"/>
              </a:rPr>
              <a:t>he EFFECTS OF heavy METALS POLLUTION.</a:t>
            </a:r>
            <a:r>
              <a:rPr lang="en-GB" sz="2700" baseline="30000" dirty="0" smtClean="0">
                <a:latin typeface="Algerian" panose="04020705040A02060702" pitchFamily="82" charset="0"/>
                <a:cs typeface="Angsana New" panose="02020603050405020304" pitchFamily="18" charset="-34"/>
              </a:rPr>
              <a:t>25</a:t>
            </a:r>
            <a:endParaRPr lang="en-GB" sz="2700" baseline="30000" dirty="0">
              <a:latin typeface="Algerian" panose="04020705040A02060702" pitchFamily="82" charset="0"/>
              <a:cs typeface="Angsana New" panose="02020603050405020304" pitchFamily="18" charset="-34"/>
            </a:endParaRPr>
          </a:p>
        </p:txBody>
      </p:sp>
      <p:pic>
        <p:nvPicPr>
          <p:cNvPr id="4" name="Content Placeholder 3" descr="Related image"/>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061352"/>
            <a:ext cx="3886200" cy="2890163"/>
          </a:xfrm>
          <a:prstGeom prst="rect">
            <a:avLst/>
          </a:prstGeom>
          <a:noFill/>
          <a:ln>
            <a:no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2642" y="1077687"/>
            <a:ext cx="4118069" cy="2873828"/>
          </a:xfrm>
          <a:prstGeom prst="rect">
            <a:avLst/>
          </a:prstGeom>
        </p:spPr>
      </p:pic>
      <p:pic>
        <p:nvPicPr>
          <p:cNvPr id="1026" name="Picture 2" descr="Image result for images of metal pollution on huma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51515"/>
            <a:ext cx="4474029" cy="29516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mages of metal pollution on hum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4029" y="3951515"/>
            <a:ext cx="3927490" cy="29516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images of metal pollution on human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01519" y="3951515"/>
            <a:ext cx="3810000" cy="29064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images of metal pollu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1077688"/>
            <a:ext cx="4185633" cy="287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3801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7021286"/>
          </a:xfrm>
        </p:spPr>
        <p:txBody>
          <a:bodyPr>
            <a:noAutofit/>
          </a:bodyPr>
          <a:lstStyle/>
          <a:p>
            <a:pPr marL="0" indent="0">
              <a:buNone/>
            </a:pPr>
            <a:r>
              <a:rPr lang="en-US" sz="1800" b="1" dirty="0">
                <a:solidFill>
                  <a:srgbClr val="C00000"/>
                </a:solidFill>
                <a:latin typeface="Aharoni" panose="02010803020104030203" pitchFamily="2" charset="-79"/>
                <a:cs typeface="Aharoni" panose="02010803020104030203" pitchFamily="2" charset="-79"/>
              </a:rPr>
              <a:t>MATERIALS AND METHODS</a:t>
            </a:r>
            <a:endParaRPr lang="en-GB" sz="1800" b="1" dirty="0">
              <a:solidFill>
                <a:srgbClr val="C00000"/>
              </a:solidFill>
              <a:latin typeface="Aharoni" panose="02010803020104030203" pitchFamily="2" charset="-79"/>
              <a:cs typeface="Aharoni" panose="02010803020104030203" pitchFamily="2" charset="-79"/>
            </a:endParaRPr>
          </a:p>
          <a:p>
            <a:endParaRPr lang="en-US" sz="1800" dirty="0" smtClean="0"/>
          </a:p>
          <a:p>
            <a:r>
              <a:rPr lang="en-US" sz="2400" dirty="0" smtClean="0"/>
              <a:t>2.1</a:t>
            </a:r>
            <a:r>
              <a:rPr lang="en-US" sz="2400" dirty="0"/>
              <a:t>	Materials</a:t>
            </a:r>
            <a:endParaRPr lang="en-GB" sz="2400" dirty="0"/>
          </a:p>
          <a:p>
            <a:r>
              <a:rPr lang="en-US" sz="2400" dirty="0"/>
              <a:t>All chemicals were of analytical grade.</a:t>
            </a:r>
            <a:endParaRPr lang="en-GB" sz="2400" dirty="0"/>
          </a:p>
          <a:p>
            <a:endParaRPr lang="en-US" sz="2400" dirty="0" smtClean="0"/>
          </a:p>
          <a:p>
            <a:r>
              <a:rPr lang="en-US" sz="2400" dirty="0"/>
              <a:t> </a:t>
            </a:r>
            <a:r>
              <a:rPr lang="en-US" sz="2400" dirty="0" smtClean="0"/>
              <a:t>2.2</a:t>
            </a:r>
            <a:r>
              <a:rPr lang="en-US" sz="2400" dirty="0"/>
              <a:t>	</a:t>
            </a:r>
            <a:r>
              <a:rPr lang="en-US" sz="2400" dirty="0">
                <a:solidFill>
                  <a:srgbClr val="C00000"/>
                </a:solidFill>
              </a:rPr>
              <a:t>Study Area.</a:t>
            </a:r>
            <a:endParaRPr lang="en-GB" sz="2400" dirty="0">
              <a:solidFill>
                <a:srgbClr val="C00000"/>
              </a:solidFill>
            </a:endParaRPr>
          </a:p>
          <a:p>
            <a:pPr marL="0" indent="0">
              <a:buNone/>
            </a:pPr>
            <a:r>
              <a:rPr lang="en-US" sz="2400" dirty="0" smtClean="0"/>
              <a:t> The markets used for this study are, </a:t>
            </a:r>
          </a:p>
          <a:p>
            <a:pPr marL="0" indent="0">
              <a:buNone/>
            </a:pPr>
            <a:r>
              <a:rPr lang="en-US" sz="2400" dirty="0" smtClean="0"/>
              <a:t>1 </a:t>
            </a:r>
            <a:r>
              <a:rPr lang="en-US" sz="2400" dirty="0"/>
              <a:t>.</a:t>
            </a:r>
            <a:r>
              <a:rPr lang="en-US" sz="2400" dirty="0" smtClean="0"/>
              <a:t> </a:t>
            </a:r>
            <a:r>
              <a:rPr lang="en-US" sz="2400" dirty="0" err="1" smtClean="0"/>
              <a:t>Agboju</a:t>
            </a:r>
            <a:r>
              <a:rPr lang="en-US" sz="2400" dirty="0" smtClean="0"/>
              <a:t> market in </a:t>
            </a:r>
            <a:r>
              <a:rPr lang="en-US" sz="2400" dirty="0" err="1" smtClean="0"/>
              <a:t>Amuwo</a:t>
            </a:r>
            <a:r>
              <a:rPr lang="en-US" sz="2400" dirty="0" smtClean="0"/>
              <a:t> </a:t>
            </a:r>
            <a:r>
              <a:rPr lang="en-US" sz="2400" dirty="0" err="1" smtClean="0"/>
              <a:t>odofin</a:t>
            </a:r>
            <a:r>
              <a:rPr lang="en-US" sz="2400" dirty="0" smtClean="0"/>
              <a:t> LGA. 2. </a:t>
            </a:r>
            <a:r>
              <a:rPr lang="en-US" sz="2400" dirty="0" err="1" smtClean="0"/>
              <a:t>Kuje</a:t>
            </a:r>
            <a:r>
              <a:rPr lang="en-US" sz="2400" dirty="0" smtClean="0"/>
              <a:t> market in </a:t>
            </a:r>
            <a:r>
              <a:rPr lang="en-US" sz="2400" dirty="0" err="1" smtClean="0"/>
              <a:t>Amuwo</a:t>
            </a:r>
            <a:r>
              <a:rPr lang="en-US" sz="2400" dirty="0" smtClean="0"/>
              <a:t> </a:t>
            </a:r>
            <a:r>
              <a:rPr lang="en-US" sz="2400" dirty="0" err="1" smtClean="0"/>
              <a:t>Odofin</a:t>
            </a:r>
            <a:r>
              <a:rPr lang="en-US" sz="2400" dirty="0" smtClean="0"/>
              <a:t> LGA.</a:t>
            </a:r>
          </a:p>
          <a:p>
            <a:pPr marL="0" indent="0">
              <a:buNone/>
            </a:pPr>
            <a:r>
              <a:rPr lang="en-US" sz="2400" dirty="0" smtClean="0"/>
              <a:t> 3. </a:t>
            </a:r>
            <a:r>
              <a:rPr lang="en-US" sz="2400" dirty="0" err="1" smtClean="0"/>
              <a:t>Alabasuru</a:t>
            </a:r>
            <a:r>
              <a:rPr lang="en-US" sz="2400" dirty="0" smtClean="0"/>
              <a:t> market in </a:t>
            </a:r>
            <a:r>
              <a:rPr lang="en-US" sz="2400" dirty="0" err="1" smtClean="0"/>
              <a:t>Ajeromi</a:t>
            </a:r>
            <a:r>
              <a:rPr lang="en-US" sz="2400" dirty="0" smtClean="0"/>
              <a:t> LGA. 4. </a:t>
            </a:r>
            <a:r>
              <a:rPr lang="en-US" sz="2400" dirty="0" err="1" smtClean="0"/>
              <a:t>Odunero</a:t>
            </a:r>
            <a:r>
              <a:rPr lang="en-US" sz="2400" dirty="0" smtClean="0"/>
              <a:t> market in </a:t>
            </a:r>
            <a:r>
              <a:rPr lang="en-US" sz="2400" dirty="0" err="1" smtClean="0"/>
              <a:t>Ojo</a:t>
            </a:r>
            <a:r>
              <a:rPr lang="en-US" sz="2400" dirty="0" smtClean="0"/>
              <a:t> LGA , all in Lagos,   Nigeria. </a:t>
            </a:r>
          </a:p>
          <a:p>
            <a:pPr marL="0" indent="0">
              <a:buNone/>
            </a:pPr>
            <a:endParaRPr lang="en-US" sz="2400" dirty="0"/>
          </a:p>
          <a:p>
            <a:pPr marL="0" indent="0">
              <a:buNone/>
            </a:pPr>
            <a:r>
              <a:rPr lang="en-US" sz="2400" dirty="0" smtClean="0"/>
              <a:t>   2.3   </a:t>
            </a:r>
            <a:r>
              <a:rPr lang="en-US" sz="2400" dirty="0"/>
              <a:t>Four species of fish and </a:t>
            </a:r>
            <a:r>
              <a:rPr lang="en-US" sz="2400" dirty="0" smtClean="0"/>
              <a:t>shrimps </a:t>
            </a:r>
            <a:r>
              <a:rPr lang="en-US" sz="2400" dirty="0"/>
              <a:t>were obtained from </a:t>
            </a:r>
            <a:r>
              <a:rPr lang="en-US" sz="2400" dirty="0" smtClean="0"/>
              <a:t>these </a:t>
            </a:r>
            <a:r>
              <a:rPr lang="en-US" sz="2400" dirty="0"/>
              <a:t>markets</a:t>
            </a:r>
            <a:r>
              <a:rPr lang="en-US" sz="2400" dirty="0" smtClean="0"/>
              <a:t>.</a:t>
            </a:r>
          </a:p>
          <a:p>
            <a:r>
              <a:rPr lang="en-US" sz="2400" dirty="0" smtClean="0"/>
              <a:t> Fish and shrimp species assessed are :</a:t>
            </a:r>
            <a:r>
              <a:rPr lang="en-GB" sz="2400" dirty="0" smtClean="0"/>
              <a:t>                  </a:t>
            </a:r>
          </a:p>
          <a:p>
            <a:r>
              <a:rPr lang="en-GB" sz="2400" dirty="0" smtClean="0"/>
              <a:t>1. </a:t>
            </a:r>
            <a:r>
              <a:rPr lang="en-US" sz="2400" dirty="0" smtClean="0"/>
              <a:t>Titus {</a:t>
            </a:r>
            <a:r>
              <a:rPr lang="en-US" sz="2400" dirty="0" err="1" smtClean="0"/>
              <a:t>Thunus</a:t>
            </a:r>
            <a:r>
              <a:rPr lang="en-US" sz="2400" dirty="0" smtClean="0"/>
              <a:t> </a:t>
            </a:r>
            <a:r>
              <a:rPr lang="en-US" sz="2400" dirty="0" err="1" smtClean="0"/>
              <a:t>Albacare</a:t>
            </a:r>
            <a:r>
              <a:rPr lang="en-US" sz="2400" dirty="0" smtClean="0"/>
              <a:t>}.           2.Scumbia (</a:t>
            </a:r>
            <a:r>
              <a:rPr lang="en-US" sz="2400" dirty="0" err="1" smtClean="0"/>
              <a:t>Anlopus</a:t>
            </a:r>
            <a:r>
              <a:rPr lang="en-US" sz="2400" dirty="0" smtClean="0"/>
              <a:t> </a:t>
            </a:r>
            <a:r>
              <a:rPr lang="en-US" sz="2400" dirty="0" err="1" smtClean="0"/>
              <a:t>Cadenati</a:t>
            </a:r>
            <a:r>
              <a:rPr lang="en-US" sz="2400" dirty="0" smtClean="0"/>
              <a:t>)</a:t>
            </a:r>
            <a:endParaRPr lang="en-GB" sz="2400" dirty="0"/>
          </a:p>
          <a:p>
            <a:pPr lvl="0"/>
            <a:r>
              <a:rPr lang="en-US" sz="2400" dirty="0" smtClean="0"/>
              <a:t>3. Croaker (</a:t>
            </a:r>
            <a:r>
              <a:rPr lang="en-US" sz="2400" dirty="0" err="1" smtClean="0"/>
              <a:t>Illisha</a:t>
            </a:r>
            <a:r>
              <a:rPr lang="en-US" sz="2400" dirty="0" smtClean="0"/>
              <a:t> Africana  )        4.Shrimps.(</a:t>
            </a:r>
            <a:r>
              <a:rPr lang="en-US" sz="2400" dirty="0" err="1" smtClean="0"/>
              <a:t>Nimatocarsinus</a:t>
            </a:r>
            <a:r>
              <a:rPr lang="en-US" sz="2400" dirty="0" smtClean="0"/>
              <a:t> Africana)</a:t>
            </a:r>
            <a:endParaRPr lang="en-GB" sz="2400" dirty="0"/>
          </a:p>
          <a:p>
            <a:r>
              <a:rPr lang="en-US" sz="1800" dirty="0"/>
              <a:t> </a:t>
            </a:r>
            <a:endParaRPr lang="en-GB" sz="1800" dirty="0"/>
          </a:p>
          <a:p>
            <a:endParaRPr lang="en-GB" sz="1800" dirty="0"/>
          </a:p>
        </p:txBody>
      </p:sp>
    </p:spTree>
    <p:extLst>
      <p:ext uri="{BB962C8B-B14F-4D97-AF65-F5344CB8AC3E}">
        <p14:creationId xmlns:p14="http://schemas.microsoft.com/office/powerpoint/2010/main" val="19890436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12192000" cy="6858000"/>
              </a:xfrm>
            </p:spPr>
            <p:txBody>
              <a:bodyPr>
                <a:normAutofit/>
              </a:bodyPr>
              <a:lstStyle/>
              <a:p>
                <a:r>
                  <a:rPr lang="en-GB" sz="2400" b="1" dirty="0" smtClean="0">
                    <a:solidFill>
                      <a:schemeClr val="tx2">
                        <a:lumMod val="75000"/>
                      </a:schemeClr>
                    </a:solidFill>
                  </a:rPr>
                  <a:t>2.3 </a:t>
                </a:r>
                <a:r>
                  <a:rPr lang="en-US" sz="2400" b="1" dirty="0" smtClean="0">
                    <a:solidFill>
                      <a:schemeClr val="tx2">
                        <a:lumMod val="75000"/>
                      </a:schemeClr>
                    </a:solidFill>
                  </a:rPr>
                  <a:t> </a:t>
                </a:r>
                <a:r>
                  <a:rPr lang="en-US" sz="2400" b="1" dirty="0">
                    <a:solidFill>
                      <a:schemeClr val="tx1">
                        <a:lumMod val="85000"/>
                        <a:lumOff val="15000"/>
                      </a:schemeClr>
                    </a:solidFill>
                    <a:latin typeface="Aharoni" panose="02010803020104030203" pitchFamily="2" charset="-79"/>
                    <a:cs typeface="Aharoni" panose="02010803020104030203" pitchFamily="2" charset="-79"/>
                  </a:rPr>
                  <a:t>S</a:t>
                </a:r>
                <a:r>
                  <a:rPr lang="en-US" sz="2400" b="1" dirty="0" smtClean="0">
                    <a:solidFill>
                      <a:schemeClr val="tx1">
                        <a:lumMod val="85000"/>
                        <a:lumOff val="15000"/>
                      </a:schemeClr>
                    </a:solidFill>
                    <a:latin typeface="Aharoni" panose="02010803020104030203" pitchFamily="2" charset="-79"/>
                    <a:cs typeface="Aharoni" panose="02010803020104030203" pitchFamily="2" charset="-79"/>
                  </a:rPr>
                  <a:t>ample preparations and analysis</a:t>
                </a:r>
                <a:endParaRPr lang="en-GB" sz="2400" b="1" dirty="0">
                  <a:solidFill>
                    <a:schemeClr val="tx1">
                      <a:lumMod val="85000"/>
                      <a:lumOff val="15000"/>
                    </a:schemeClr>
                  </a:solidFill>
                  <a:latin typeface="Aharoni" panose="02010803020104030203" pitchFamily="2" charset="-79"/>
                  <a:cs typeface="Aharoni" panose="02010803020104030203" pitchFamily="2" charset="-79"/>
                </a:endParaRPr>
              </a:p>
              <a:p>
                <a:r>
                  <a:rPr lang="en-US" sz="2800" dirty="0" smtClean="0">
                    <a:solidFill>
                      <a:schemeClr val="tx2">
                        <a:lumMod val="75000"/>
                      </a:schemeClr>
                    </a:solidFill>
                  </a:rPr>
                  <a:t> </a:t>
                </a:r>
              </a:p>
              <a:p>
                <a:r>
                  <a:rPr lang="en-US" sz="2800" dirty="0" smtClean="0">
                    <a:solidFill>
                      <a:schemeClr val="tx2">
                        <a:lumMod val="75000"/>
                      </a:schemeClr>
                    </a:solidFill>
                  </a:rPr>
                  <a:t>5g </a:t>
                </a:r>
                <a:r>
                  <a:rPr lang="en-US" sz="2800" dirty="0">
                    <a:solidFill>
                      <a:schemeClr val="tx2">
                        <a:lumMod val="75000"/>
                      </a:schemeClr>
                    </a:solidFill>
                  </a:rPr>
                  <a:t>of the tissues and gills </a:t>
                </a:r>
                <a:r>
                  <a:rPr lang="en-US" sz="2800" dirty="0" smtClean="0">
                    <a:solidFill>
                      <a:schemeClr val="tx2">
                        <a:lumMod val="75000"/>
                      </a:schemeClr>
                    </a:solidFill>
                  </a:rPr>
                  <a:t>were dried  </a:t>
                </a:r>
                <a:r>
                  <a:rPr lang="en-US" sz="2800" dirty="0">
                    <a:solidFill>
                      <a:schemeClr val="tx2">
                        <a:lumMod val="75000"/>
                      </a:schemeClr>
                    </a:solidFill>
                  </a:rPr>
                  <a:t>in an </a:t>
                </a:r>
                <a:r>
                  <a:rPr lang="en-US" sz="2800" dirty="0" smtClean="0">
                    <a:solidFill>
                      <a:schemeClr val="tx2">
                        <a:lumMod val="75000"/>
                      </a:schemeClr>
                    </a:solidFill>
                  </a:rPr>
                  <a:t>oven</a:t>
                </a:r>
              </a:p>
              <a:p>
                <a:pPr marL="0" indent="0">
                  <a:buNone/>
                </a:pPr>
                <a:r>
                  <a:rPr lang="en-US" sz="2800" dirty="0" smtClean="0">
                    <a:solidFill>
                      <a:schemeClr val="tx2">
                        <a:lumMod val="75000"/>
                      </a:schemeClr>
                    </a:solidFill>
                  </a:rPr>
                  <a:t>     </a:t>
                </a:r>
                <a:r>
                  <a:rPr lang="en-US" sz="2800" dirty="0">
                    <a:solidFill>
                      <a:schemeClr val="tx2">
                        <a:lumMod val="75000"/>
                      </a:schemeClr>
                    </a:solidFill>
                  </a:rPr>
                  <a:t>at 110</a:t>
                </a:r>
                <a14:m>
                  <m:oMath xmlns:m="http://schemas.openxmlformats.org/officeDocument/2006/math">
                    <m:r>
                      <a:rPr lang="en-US" sz="2800" i="1">
                        <a:solidFill>
                          <a:schemeClr val="tx2">
                            <a:lumMod val="75000"/>
                          </a:schemeClr>
                        </a:solidFill>
                        <a:latin typeface="Cambria Math" panose="02040503050406030204" pitchFamily="18" charset="0"/>
                      </a:rPr>
                      <m:t>°</m:t>
                    </m:r>
                  </m:oMath>
                </a14:m>
                <a:r>
                  <a:rPr lang="en-US" sz="2800" dirty="0">
                    <a:solidFill>
                      <a:schemeClr val="tx2">
                        <a:lumMod val="75000"/>
                      </a:schemeClr>
                    </a:solidFill>
                  </a:rPr>
                  <a:t>C for 8h. </a:t>
                </a:r>
                <a:endParaRPr lang="en-US" sz="2800" dirty="0" smtClean="0">
                  <a:solidFill>
                    <a:schemeClr val="tx2">
                      <a:lumMod val="75000"/>
                    </a:schemeClr>
                  </a:solidFill>
                </a:endParaRPr>
              </a:p>
              <a:p>
                <a:r>
                  <a:rPr lang="en-US" sz="2800" dirty="0" smtClean="0">
                    <a:solidFill>
                      <a:schemeClr val="tx2">
                        <a:lumMod val="75000"/>
                      </a:schemeClr>
                    </a:solidFill>
                  </a:rPr>
                  <a:t>2g </a:t>
                </a:r>
                <a:r>
                  <a:rPr lang="en-US" sz="2800" dirty="0">
                    <a:solidFill>
                      <a:schemeClr val="tx2">
                        <a:lumMod val="75000"/>
                      </a:schemeClr>
                    </a:solidFill>
                  </a:rPr>
                  <a:t>of each dried tissue and gill was put in a </a:t>
                </a:r>
                <a:r>
                  <a:rPr lang="en-US" sz="2800" dirty="0" smtClean="0">
                    <a:solidFill>
                      <a:schemeClr val="tx2">
                        <a:lumMod val="75000"/>
                      </a:schemeClr>
                    </a:solidFill>
                  </a:rPr>
                  <a:t>beaker and  </a:t>
                </a:r>
                <a:r>
                  <a:rPr lang="en-US" sz="2800" dirty="0">
                    <a:solidFill>
                      <a:schemeClr val="tx2">
                        <a:lumMod val="75000"/>
                      </a:schemeClr>
                    </a:solidFill>
                  </a:rPr>
                  <a:t>5ml of Nitric acid {HN 03} was added, all digested on a hot plate at 100</a:t>
                </a:r>
                <a14:m>
                  <m:oMath xmlns:m="http://schemas.openxmlformats.org/officeDocument/2006/math">
                    <m:r>
                      <a:rPr lang="en-US" sz="2800" i="1">
                        <a:solidFill>
                          <a:schemeClr val="tx2">
                            <a:lumMod val="75000"/>
                          </a:schemeClr>
                        </a:solidFill>
                        <a:latin typeface="Cambria Math" panose="02040503050406030204" pitchFamily="18" charset="0"/>
                      </a:rPr>
                      <m:t>°</m:t>
                    </m:r>
                  </m:oMath>
                </a14:m>
                <a:r>
                  <a:rPr lang="en-US" sz="2800" dirty="0">
                    <a:solidFill>
                      <a:schemeClr val="tx2">
                        <a:lumMod val="75000"/>
                      </a:schemeClr>
                    </a:solidFill>
                  </a:rPr>
                  <a:t>c for 3hrs</a:t>
                </a:r>
                <a:r>
                  <a:rPr lang="en-US" sz="2800" dirty="0" smtClean="0">
                    <a:solidFill>
                      <a:schemeClr val="tx2">
                        <a:lumMod val="75000"/>
                      </a:schemeClr>
                    </a:solidFill>
                  </a:rPr>
                  <a:t>.</a:t>
                </a:r>
              </a:p>
              <a:p>
                <a:pPr marL="0" indent="0">
                  <a:buNone/>
                </a:pPr>
                <a:r>
                  <a:rPr lang="en-US" sz="2800" dirty="0" smtClean="0">
                    <a:solidFill>
                      <a:schemeClr val="tx2">
                        <a:lumMod val="75000"/>
                      </a:schemeClr>
                    </a:solidFill>
                  </a:rPr>
                  <a:t> </a:t>
                </a:r>
              </a:p>
              <a:p>
                <a:r>
                  <a:rPr lang="en-US" sz="2800" dirty="0" smtClean="0">
                    <a:solidFill>
                      <a:schemeClr val="tx2">
                        <a:lumMod val="75000"/>
                      </a:schemeClr>
                    </a:solidFill>
                  </a:rPr>
                  <a:t>The analysis was carried out using the atomic absorption method </a:t>
                </a:r>
              </a:p>
              <a:p>
                <a:r>
                  <a:rPr lang="en-US" sz="2800" dirty="0" smtClean="0">
                    <a:solidFill>
                      <a:schemeClr val="tx2">
                        <a:lumMod val="75000"/>
                      </a:schemeClr>
                    </a:solidFill>
                  </a:rPr>
                  <a:t>And instrumentation by Lark, B and Mahajan, R.I.  </a:t>
                </a:r>
                <a:r>
                  <a:rPr lang="en-US" sz="2800" b="1" baseline="30000" dirty="0" smtClean="0">
                    <a:solidFill>
                      <a:schemeClr val="tx2">
                        <a:lumMod val="75000"/>
                      </a:schemeClr>
                    </a:solidFill>
                  </a:rPr>
                  <a:t>6</a:t>
                </a:r>
                <a:r>
                  <a:rPr lang="en-US" sz="2800" dirty="0" smtClean="0">
                    <a:solidFill>
                      <a:schemeClr val="tx2">
                        <a:lumMod val="75000"/>
                      </a:schemeClr>
                    </a:solidFill>
                  </a:rPr>
                  <a:t>    (2002).</a:t>
                </a:r>
              </a:p>
              <a:p>
                <a:pPr marL="0" indent="0">
                  <a:buNone/>
                </a:pPr>
                <a:r>
                  <a:rPr lang="en-US" sz="2800" dirty="0">
                    <a:solidFill>
                      <a:schemeClr val="tx2">
                        <a:lumMod val="75000"/>
                      </a:schemeClr>
                    </a:solidFill>
                  </a:rPr>
                  <a:t> </a:t>
                </a:r>
                <a:r>
                  <a:rPr lang="en-US" sz="2800" dirty="0" smtClean="0">
                    <a:solidFill>
                      <a:schemeClr val="tx2">
                        <a:lumMod val="75000"/>
                      </a:schemeClr>
                    </a:solidFill>
                  </a:rPr>
                  <a:t>  </a:t>
                </a:r>
                <a:endParaRPr lang="en-GB" sz="2800" dirty="0">
                  <a:solidFill>
                    <a:schemeClr val="tx2">
                      <a:lumMod val="75000"/>
                    </a:schemeClr>
                  </a:solidFill>
                </a:endParaRPr>
              </a:p>
              <a:p>
                <a:endParaRPr lang="en-GB" dirty="0">
                  <a:solidFill>
                    <a:schemeClr val="tx2">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12192000" cy="6858000"/>
              </a:xfrm>
              <a:blipFill rotWithShape="0">
                <a:blip r:embed="rId2"/>
                <a:stretch>
                  <a:fillRect l="-600" t="-978"/>
                </a:stretch>
              </a:blipFill>
            </p:spPr>
            <p:txBody>
              <a:bodyPr/>
              <a:lstStyle/>
              <a:p>
                <a:r>
                  <a:rPr lang="en-GB">
                    <a:noFill/>
                  </a:rPr>
                  <a:t> </a:t>
                </a:r>
              </a:p>
            </p:txBody>
          </p:sp>
        </mc:Fallback>
      </mc:AlternateContent>
    </p:spTree>
    <p:extLst>
      <p:ext uri="{BB962C8B-B14F-4D97-AF65-F5344CB8AC3E}">
        <p14:creationId xmlns:p14="http://schemas.microsoft.com/office/powerpoint/2010/main" val="15937782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normAutofit/>
          </a:bodyPr>
          <a:lstStyle/>
          <a:p>
            <a:r>
              <a:rPr lang="en-US" sz="2000" dirty="0" smtClean="0">
                <a:solidFill>
                  <a:schemeClr val="tx1"/>
                </a:solidFill>
                <a:latin typeface="Aharoni" panose="02010803020104030203" pitchFamily="2" charset="-79"/>
                <a:cs typeface="Aharoni" panose="02010803020104030203" pitchFamily="2" charset="-79"/>
              </a:rPr>
              <a:t>2.4</a:t>
            </a:r>
            <a:r>
              <a:rPr lang="en-US" sz="2000" dirty="0">
                <a:solidFill>
                  <a:srgbClr val="C00000"/>
                </a:solidFill>
                <a:latin typeface="Aharoni" panose="02010803020104030203" pitchFamily="2" charset="-79"/>
                <a:cs typeface="Aharoni" panose="02010803020104030203" pitchFamily="2" charset="-79"/>
              </a:rPr>
              <a:t>	</a:t>
            </a:r>
            <a:r>
              <a:rPr lang="en-US" sz="2400" dirty="0">
                <a:solidFill>
                  <a:srgbClr val="C00000"/>
                </a:solidFill>
                <a:latin typeface="Aharoni" panose="02010803020104030203" pitchFamily="2" charset="-79"/>
                <a:cs typeface="Aharoni" panose="02010803020104030203" pitchFamily="2" charset="-79"/>
              </a:rPr>
              <a:t>WATER AMPLE </a:t>
            </a:r>
            <a:r>
              <a:rPr lang="en-US" sz="2400" dirty="0" smtClean="0">
                <a:solidFill>
                  <a:srgbClr val="C00000"/>
                </a:solidFill>
                <a:latin typeface="Aharoni" panose="02010803020104030203" pitchFamily="2" charset="-79"/>
                <a:cs typeface="Aharoni" panose="02010803020104030203" pitchFamily="2" charset="-79"/>
              </a:rPr>
              <a:t>PREPARATION AND ANALYSIS</a:t>
            </a:r>
            <a:endParaRPr lang="en-GB" sz="2400" dirty="0">
              <a:solidFill>
                <a:srgbClr val="C00000"/>
              </a:solidFill>
              <a:latin typeface="Aharoni" panose="02010803020104030203" pitchFamily="2" charset="-79"/>
              <a:cs typeface="Aharoni" panose="02010803020104030203" pitchFamily="2" charset="-79"/>
            </a:endParaRPr>
          </a:p>
          <a:p>
            <a:endParaRPr lang="en-US" sz="2000" dirty="0" smtClean="0">
              <a:solidFill>
                <a:schemeClr val="tx2">
                  <a:lumMod val="50000"/>
                </a:schemeClr>
              </a:solidFill>
              <a:latin typeface="Arial" panose="020B0604020202020204" pitchFamily="34" charset="0"/>
              <a:cs typeface="Arial" panose="020B0604020202020204" pitchFamily="34" charset="0"/>
            </a:endParaRPr>
          </a:p>
          <a:p>
            <a:r>
              <a:rPr lang="en-US" sz="2000" dirty="0" err="1" smtClean="0">
                <a:solidFill>
                  <a:schemeClr val="tx2">
                    <a:lumMod val="50000"/>
                  </a:schemeClr>
                </a:solidFill>
                <a:latin typeface="Arial" panose="020B0604020202020204" pitchFamily="34" charset="0"/>
                <a:cs typeface="Arial" panose="020B0604020202020204" pitchFamily="34" charset="0"/>
              </a:rPr>
              <a:t>Filteration</a:t>
            </a:r>
            <a:r>
              <a:rPr lang="en-US" sz="2000" dirty="0" smtClean="0">
                <a:solidFill>
                  <a:schemeClr val="tx2">
                    <a:lumMod val="50000"/>
                  </a:schemeClr>
                </a:solidFill>
                <a:latin typeface="Arial" panose="020B0604020202020204" pitchFamily="34" charset="0"/>
                <a:cs typeface="Arial" panose="020B0604020202020204" pitchFamily="34" charset="0"/>
              </a:rPr>
              <a:t> of 100 ml of distilled water with  0.45µn </a:t>
            </a:r>
            <a:r>
              <a:rPr lang="en-US" sz="2000" dirty="0">
                <a:solidFill>
                  <a:schemeClr val="tx2">
                    <a:lumMod val="50000"/>
                  </a:schemeClr>
                </a:solidFill>
                <a:latin typeface="Arial" panose="020B0604020202020204" pitchFamily="34" charset="0"/>
                <a:cs typeface="Arial" panose="020B0604020202020204" pitchFamily="34" charset="0"/>
              </a:rPr>
              <a:t>filter paper in a acid cleaned bottles. </a:t>
            </a:r>
            <a:endParaRPr lang="en-US" sz="2000" dirty="0" smtClean="0">
              <a:solidFill>
                <a:schemeClr val="tx2">
                  <a:lumMod val="50000"/>
                </a:schemeClr>
              </a:solidFill>
              <a:latin typeface="Arial" panose="020B0604020202020204" pitchFamily="34" charset="0"/>
              <a:cs typeface="Arial" panose="020B0604020202020204" pitchFamily="34" charset="0"/>
            </a:endParaRPr>
          </a:p>
          <a:p>
            <a:r>
              <a:rPr lang="en-US" sz="2000" dirty="0" smtClean="0">
                <a:solidFill>
                  <a:schemeClr val="tx2">
                    <a:lumMod val="50000"/>
                  </a:schemeClr>
                </a:solidFill>
                <a:latin typeface="Arial" panose="020B0604020202020204" pitchFamily="34" charset="0"/>
                <a:cs typeface="Arial" panose="020B0604020202020204" pitchFamily="34" charset="0"/>
              </a:rPr>
              <a:t> acidification of 100ml  </a:t>
            </a:r>
            <a:r>
              <a:rPr lang="en-US" sz="2000" dirty="0">
                <a:solidFill>
                  <a:schemeClr val="tx2">
                    <a:lumMod val="50000"/>
                  </a:schemeClr>
                </a:solidFill>
                <a:latin typeface="Arial" panose="020B0604020202020204" pitchFamily="34" charset="0"/>
                <a:cs typeface="Arial" panose="020B0604020202020204" pitchFamily="34" charset="0"/>
              </a:rPr>
              <a:t>with 5ml </a:t>
            </a:r>
            <a:r>
              <a:rPr lang="en-US" sz="2000" dirty="0" smtClean="0">
                <a:solidFill>
                  <a:schemeClr val="tx2">
                    <a:lumMod val="50000"/>
                  </a:schemeClr>
                </a:solidFill>
                <a:latin typeface="Arial" panose="020B0604020202020204" pitchFamily="34" charset="0"/>
                <a:cs typeface="Arial" panose="020B0604020202020204" pitchFamily="34" charset="0"/>
              </a:rPr>
              <a:t> </a:t>
            </a:r>
            <a:r>
              <a:rPr lang="en-US" sz="2000" dirty="0">
                <a:solidFill>
                  <a:schemeClr val="tx2">
                    <a:lumMod val="50000"/>
                  </a:schemeClr>
                </a:solidFill>
                <a:latin typeface="Arial" panose="020B0604020202020204" pitchFamily="34" charset="0"/>
                <a:cs typeface="Arial" panose="020B0604020202020204" pitchFamily="34" charset="0"/>
              </a:rPr>
              <a:t>HNO3 and stored at room </a:t>
            </a:r>
            <a:r>
              <a:rPr lang="en-US" sz="2000" dirty="0" smtClean="0">
                <a:solidFill>
                  <a:schemeClr val="tx2">
                    <a:lumMod val="50000"/>
                  </a:schemeClr>
                </a:solidFill>
                <a:latin typeface="Arial" panose="020B0604020202020204" pitchFamily="34" charset="0"/>
                <a:cs typeface="Arial" panose="020B0604020202020204" pitchFamily="34" charset="0"/>
              </a:rPr>
              <a:t>temperature</a:t>
            </a:r>
          </a:p>
          <a:p>
            <a:r>
              <a:rPr lang="en-US" sz="2000" dirty="0" smtClean="0">
                <a:solidFill>
                  <a:schemeClr val="tx2">
                    <a:lumMod val="50000"/>
                  </a:schemeClr>
                </a:solidFill>
                <a:latin typeface="Arial" panose="020B0604020202020204" pitchFamily="34" charset="0"/>
                <a:cs typeface="Arial" panose="020B0604020202020204" pitchFamily="34" charset="0"/>
              </a:rPr>
              <a:t> </a:t>
            </a:r>
            <a:r>
              <a:rPr lang="en-US" sz="2000" dirty="0">
                <a:solidFill>
                  <a:schemeClr val="tx2">
                    <a:lumMod val="50000"/>
                  </a:schemeClr>
                </a:solidFill>
                <a:latin typeface="Arial" panose="020B0604020202020204" pitchFamily="34" charset="0"/>
                <a:cs typeface="Arial" panose="020B0604020202020204" pitchFamily="34" charset="0"/>
              </a:rPr>
              <a:t>for </a:t>
            </a:r>
            <a:r>
              <a:rPr lang="en-US" sz="2000" dirty="0" smtClean="0">
                <a:solidFill>
                  <a:schemeClr val="tx2">
                    <a:lumMod val="50000"/>
                  </a:schemeClr>
                </a:solidFill>
                <a:latin typeface="Arial" panose="020B0604020202020204" pitchFamily="34" charset="0"/>
                <a:cs typeface="Arial" panose="020B0604020202020204" pitchFamily="34" charset="0"/>
              </a:rPr>
              <a:t>h</a:t>
            </a:r>
            <a:r>
              <a:rPr lang="en-US" sz="2000" dirty="0">
                <a:solidFill>
                  <a:schemeClr val="tx2">
                    <a:lumMod val="50000"/>
                  </a:schemeClr>
                </a:solidFill>
                <a:latin typeface="Arial" panose="020B0604020202020204" pitchFamily="34" charset="0"/>
                <a:cs typeface="Arial" panose="020B0604020202020204" pitchFamily="34" charset="0"/>
              </a:rPr>
              <a:t>. </a:t>
            </a:r>
            <a:endParaRPr lang="en-US" sz="2000" dirty="0" smtClean="0">
              <a:solidFill>
                <a:schemeClr val="tx2">
                  <a:lumMod val="50000"/>
                </a:schemeClr>
              </a:solidFill>
              <a:latin typeface="Arial" panose="020B0604020202020204" pitchFamily="34" charset="0"/>
              <a:cs typeface="Arial" panose="020B0604020202020204" pitchFamily="34" charset="0"/>
            </a:endParaRPr>
          </a:p>
          <a:p>
            <a:r>
              <a:rPr lang="en-US" sz="2000" dirty="0" smtClean="0">
                <a:solidFill>
                  <a:schemeClr val="tx2">
                    <a:lumMod val="50000"/>
                  </a:schemeClr>
                </a:solidFill>
                <a:latin typeface="Arial" panose="020B0604020202020204" pitchFamily="34" charset="0"/>
                <a:cs typeface="Arial" panose="020B0604020202020204" pitchFamily="34" charset="0"/>
              </a:rPr>
              <a:t> Drying  for almost complete evaporation was done and made up to 100ml.</a:t>
            </a:r>
            <a:endParaRPr lang="en-GB" sz="2000" dirty="0">
              <a:solidFill>
                <a:schemeClr val="tx2">
                  <a:lumMod val="50000"/>
                </a:schemeClr>
              </a:solidFill>
              <a:latin typeface="Arial" panose="020B0604020202020204" pitchFamily="34" charset="0"/>
              <a:cs typeface="Arial" panose="020B0604020202020204" pitchFamily="34" charset="0"/>
            </a:endParaRPr>
          </a:p>
          <a:p>
            <a:pPr marL="0" indent="0">
              <a:buNone/>
            </a:pPr>
            <a:r>
              <a:rPr lang="en-US" sz="2000" dirty="0">
                <a:solidFill>
                  <a:schemeClr val="tx2">
                    <a:lumMod val="50000"/>
                  </a:schemeClr>
                </a:solidFill>
                <a:latin typeface="Arial" panose="020B0604020202020204" pitchFamily="34" charset="0"/>
                <a:cs typeface="Arial" panose="020B0604020202020204" pitchFamily="34" charset="0"/>
              </a:rPr>
              <a:t> </a:t>
            </a:r>
            <a:endParaRPr lang="en-GB" sz="2000" dirty="0">
              <a:solidFill>
                <a:schemeClr val="tx2">
                  <a:lumMod val="50000"/>
                </a:schemeClr>
              </a:solidFill>
              <a:latin typeface="Arial" panose="020B0604020202020204" pitchFamily="34" charset="0"/>
              <a:cs typeface="Arial" panose="020B0604020202020204" pitchFamily="34" charset="0"/>
            </a:endParaRPr>
          </a:p>
          <a:p>
            <a:pPr marL="0" indent="0">
              <a:buNone/>
            </a:pPr>
            <a:r>
              <a:rPr lang="en-US" sz="2000" dirty="0">
                <a:solidFill>
                  <a:schemeClr val="tx2">
                    <a:lumMod val="50000"/>
                  </a:schemeClr>
                </a:solidFill>
                <a:latin typeface="Arial" panose="020B0604020202020204" pitchFamily="34" charset="0"/>
                <a:cs typeface="Arial" panose="020B0604020202020204" pitchFamily="34" charset="0"/>
              </a:rPr>
              <a:t> </a:t>
            </a:r>
            <a:r>
              <a:rPr lang="en-US" sz="1400" dirty="0" smtClean="0">
                <a:solidFill>
                  <a:schemeClr val="tx1"/>
                </a:solidFill>
                <a:latin typeface="Arial" panose="020B0604020202020204" pitchFamily="34" charset="0"/>
                <a:cs typeface="Arial" panose="020B0604020202020204" pitchFamily="34" charset="0"/>
              </a:rPr>
              <a:t>2.3</a:t>
            </a:r>
            <a:r>
              <a:rPr lang="en-US" sz="2000" dirty="0">
                <a:solidFill>
                  <a:schemeClr val="tx2">
                    <a:lumMod val="50000"/>
                  </a:schemeClr>
                </a:solidFill>
                <a:latin typeface="Arial" panose="020B0604020202020204" pitchFamily="34" charset="0"/>
                <a:cs typeface="Arial" panose="020B0604020202020204" pitchFamily="34" charset="0"/>
              </a:rPr>
              <a:t>	</a:t>
            </a:r>
            <a:r>
              <a:rPr lang="en-US" sz="2000" dirty="0" smtClean="0">
                <a:solidFill>
                  <a:schemeClr val="tx2">
                    <a:lumMod val="50000"/>
                  </a:schemeClr>
                </a:solidFill>
                <a:latin typeface="Arial" panose="020B0604020202020204" pitchFamily="34" charset="0"/>
                <a:cs typeface="Arial" panose="020B0604020202020204" pitchFamily="34" charset="0"/>
              </a:rPr>
              <a:t>Analysis of </a:t>
            </a:r>
            <a:r>
              <a:rPr lang="en-US" sz="2000" dirty="0" err="1">
                <a:solidFill>
                  <a:schemeClr val="tx2">
                    <a:lumMod val="50000"/>
                  </a:schemeClr>
                </a:solidFill>
                <a:latin typeface="Arial" panose="020B0604020202020204" pitchFamily="34" charset="0"/>
                <a:cs typeface="Arial" panose="020B0604020202020204" pitchFamily="34" charset="0"/>
              </a:rPr>
              <a:t>Pb</a:t>
            </a:r>
            <a:r>
              <a:rPr lang="en-US" sz="2000" dirty="0">
                <a:solidFill>
                  <a:schemeClr val="tx2">
                    <a:lumMod val="50000"/>
                  </a:schemeClr>
                </a:solidFill>
                <a:latin typeface="Arial" panose="020B0604020202020204" pitchFamily="34" charset="0"/>
                <a:cs typeface="Arial" panose="020B0604020202020204" pitchFamily="34" charset="0"/>
              </a:rPr>
              <a:t> , Cd and </a:t>
            </a:r>
            <a:r>
              <a:rPr lang="en-US" sz="2000" dirty="0" smtClean="0">
                <a:solidFill>
                  <a:schemeClr val="tx2">
                    <a:lumMod val="50000"/>
                  </a:schemeClr>
                </a:solidFill>
                <a:latin typeface="Arial" panose="020B0604020202020204" pitchFamily="34" charset="0"/>
                <a:cs typeface="Arial" panose="020B0604020202020204" pitchFamily="34" charset="0"/>
              </a:rPr>
              <a:t>Cu </a:t>
            </a:r>
            <a:r>
              <a:rPr lang="en-US" sz="2000" dirty="0">
                <a:solidFill>
                  <a:schemeClr val="tx2">
                    <a:lumMod val="50000"/>
                  </a:schemeClr>
                </a:solidFill>
                <a:latin typeface="Arial" panose="020B0604020202020204" pitchFamily="34" charset="0"/>
                <a:cs typeface="Arial" panose="020B0604020202020204" pitchFamily="34" charset="0"/>
              </a:rPr>
              <a:t>were carried out using atomic absorption spectrophotometer </a:t>
            </a:r>
            <a:endParaRPr lang="en-US" sz="2000" dirty="0" smtClean="0">
              <a:solidFill>
                <a:schemeClr val="tx2">
                  <a:lumMod val="50000"/>
                </a:schemeClr>
              </a:solidFill>
              <a:latin typeface="Arial" panose="020B0604020202020204" pitchFamily="34" charset="0"/>
              <a:cs typeface="Arial" panose="020B0604020202020204" pitchFamily="34" charset="0"/>
            </a:endParaRPr>
          </a:p>
          <a:p>
            <a:pPr marL="0" indent="0">
              <a:buNone/>
            </a:pPr>
            <a:r>
              <a:rPr lang="en-US" sz="2000" dirty="0" smtClean="0">
                <a:solidFill>
                  <a:schemeClr val="tx2">
                    <a:lumMod val="50000"/>
                  </a:schemeClr>
                </a:solidFill>
                <a:latin typeface="Arial" panose="020B0604020202020204" pitchFamily="34" charset="0"/>
                <a:cs typeface="Arial" panose="020B0604020202020204" pitchFamily="34" charset="0"/>
              </a:rPr>
              <a:t>200 </a:t>
            </a:r>
            <a:r>
              <a:rPr lang="en-US" sz="2000" dirty="0" err="1">
                <a:solidFill>
                  <a:schemeClr val="tx2">
                    <a:lumMod val="50000"/>
                  </a:schemeClr>
                </a:solidFill>
                <a:latin typeface="Arial" panose="020B0604020202020204" pitchFamily="34" charset="0"/>
                <a:cs typeface="Arial" panose="020B0604020202020204" pitchFamily="34" charset="0"/>
              </a:rPr>
              <a:t>perkin</a:t>
            </a:r>
            <a:r>
              <a:rPr lang="en-US" sz="2000" dirty="0">
                <a:solidFill>
                  <a:schemeClr val="tx2">
                    <a:lumMod val="50000"/>
                  </a:schemeClr>
                </a:solidFill>
                <a:latin typeface="Arial" panose="020B0604020202020204" pitchFamily="34" charset="0"/>
                <a:cs typeface="Arial" panose="020B0604020202020204" pitchFamily="34" charset="0"/>
              </a:rPr>
              <a:t> </a:t>
            </a:r>
            <a:r>
              <a:rPr lang="en-US" sz="2000" dirty="0" smtClean="0">
                <a:solidFill>
                  <a:schemeClr val="tx2">
                    <a:lumMod val="50000"/>
                  </a:schemeClr>
                </a:solidFill>
                <a:latin typeface="Arial" panose="020B0604020202020204" pitchFamily="34" charset="0"/>
                <a:cs typeface="Arial" panose="020B0604020202020204" pitchFamily="34" charset="0"/>
              </a:rPr>
              <a:t>      ,Cd </a:t>
            </a:r>
            <a:r>
              <a:rPr lang="en-US" sz="2000" dirty="0">
                <a:solidFill>
                  <a:schemeClr val="tx2">
                    <a:lumMod val="50000"/>
                  </a:schemeClr>
                </a:solidFill>
                <a:latin typeface="Arial" panose="020B0604020202020204" pitchFamily="34" charset="0"/>
                <a:cs typeface="Arial" panose="020B0604020202020204" pitchFamily="34" charset="0"/>
              </a:rPr>
              <a:t>was not detected. </a:t>
            </a:r>
            <a:r>
              <a:rPr lang="en-US" sz="2000" dirty="0" smtClean="0">
                <a:solidFill>
                  <a:schemeClr val="tx2">
                    <a:lumMod val="50000"/>
                  </a:schemeClr>
                </a:solidFill>
                <a:latin typeface="Arial" panose="020B0604020202020204" pitchFamily="34" charset="0"/>
                <a:cs typeface="Arial" panose="020B0604020202020204" pitchFamily="34" charset="0"/>
              </a:rPr>
              <a:t>There wavelengths were    283.3nm </a:t>
            </a:r>
            <a:r>
              <a:rPr lang="en-US" sz="2000" dirty="0">
                <a:solidFill>
                  <a:schemeClr val="tx2">
                    <a:lumMod val="50000"/>
                  </a:schemeClr>
                </a:solidFill>
                <a:latin typeface="Arial" panose="020B0604020202020204" pitchFamily="34" charset="0"/>
                <a:cs typeface="Arial" panose="020B0604020202020204" pitchFamily="34" charset="0"/>
              </a:rPr>
              <a:t>for </a:t>
            </a:r>
            <a:r>
              <a:rPr lang="en-US" sz="2000" dirty="0" err="1">
                <a:solidFill>
                  <a:schemeClr val="tx2">
                    <a:lumMod val="50000"/>
                  </a:schemeClr>
                </a:solidFill>
                <a:latin typeface="Arial" panose="020B0604020202020204" pitchFamily="34" charset="0"/>
                <a:cs typeface="Arial" panose="020B0604020202020204" pitchFamily="34" charset="0"/>
              </a:rPr>
              <a:t>pb</a:t>
            </a:r>
            <a:r>
              <a:rPr lang="en-US" sz="2000" dirty="0">
                <a:solidFill>
                  <a:schemeClr val="tx2">
                    <a:lumMod val="50000"/>
                  </a:schemeClr>
                </a:solidFill>
                <a:latin typeface="Arial" panose="020B0604020202020204" pitchFamily="34" charset="0"/>
                <a:cs typeface="Arial" panose="020B0604020202020204" pitchFamily="34" charset="0"/>
              </a:rPr>
              <a:t>, </a:t>
            </a:r>
            <a:r>
              <a:rPr lang="en-US" sz="2000" dirty="0" smtClean="0">
                <a:solidFill>
                  <a:schemeClr val="tx2">
                    <a:lumMod val="50000"/>
                  </a:schemeClr>
                </a:solidFill>
                <a:latin typeface="Arial" panose="020B0604020202020204" pitchFamily="34" charset="0"/>
                <a:cs typeface="Arial" panose="020B0604020202020204" pitchFamily="34" charset="0"/>
              </a:rPr>
              <a:t>228.8nm</a:t>
            </a:r>
          </a:p>
          <a:p>
            <a:pPr marL="0" indent="0">
              <a:buNone/>
            </a:pPr>
            <a:r>
              <a:rPr lang="en-US" sz="2000" dirty="0" smtClean="0">
                <a:solidFill>
                  <a:schemeClr val="tx2">
                    <a:lumMod val="50000"/>
                  </a:schemeClr>
                </a:solidFill>
                <a:latin typeface="Arial" panose="020B0604020202020204" pitchFamily="34" charset="0"/>
                <a:cs typeface="Arial" panose="020B0604020202020204" pitchFamily="34" charset="0"/>
              </a:rPr>
              <a:t> </a:t>
            </a:r>
            <a:r>
              <a:rPr lang="en-US" sz="2000" dirty="0">
                <a:solidFill>
                  <a:schemeClr val="tx2">
                    <a:lumMod val="50000"/>
                  </a:schemeClr>
                </a:solidFill>
                <a:latin typeface="Arial" panose="020B0604020202020204" pitchFamily="34" charset="0"/>
                <a:cs typeface="Arial" panose="020B0604020202020204" pitchFamily="34" charset="0"/>
              </a:rPr>
              <a:t>for </a:t>
            </a:r>
            <a:r>
              <a:rPr lang="en-US" sz="2000" dirty="0" smtClean="0">
                <a:solidFill>
                  <a:schemeClr val="tx2">
                    <a:lumMod val="50000"/>
                  </a:schemeClr>
                </a:solidFill>
                <a:latin typeface="Arial" panose="020B0604020202020204" pitchFamily="34" charset="0"/>
                <a:cs typeface="Arial" panose="020B0604020202020204" pitchFamily="34" charset="0"/>
              </a:rPr>
              <a:t>Cd    and 324.7nm </a:t>
            </a:r>
            <a:r>
              <a:rPr lang="en-US" sz="2000" dirty="0">
                <a:solidFill>
                  <a:schemeClr val="tx2">
                    <a:lumMod val="50000"/>
                  </a:schemeClr>
                </a:solidFill>
                <a:latin typeface="Arial" panose="020B0604020202020204" pitchFamily="34" charset="0"/>
                <a:cs typeface="Arial" panose="020B0604020202020204" pitchFamily="34" charset="0"/>
              </a:rPr>
              <a:t>for  </a:t>
            </a:r>
            <a:r>
              <a:rPr lang="en-US" sz="2000" dirty="0" smtClean="0">
                <a:solidFill>
                  <a:schemeClr val="tx2">
                    <a:lumMod val="50000"/>
                  </a:schemeClr>
                </a:solidFill>
                <a:latin typeface="Arial" panose="020B0604020202020204" pitchFamily="34" charset="0"/>
                <a:cs typeface="Arial" panose="020B0604020202020204" pitchFamily="34" charset="0"/>
              </a:rPr>
              <a:t>Cu  .</a:t>
            </a:r>
            <a:endParaRPr lang="en-GB" sz="2000" dirty="0">
              <a:solidFill>
                <a:schemeClr val="tx2">
                  <a:lumMod val="50000"/>
                </a:schemeClr>
              </a:solidFill>
              <a:latin typeface="Arial" panose="020B0604020202020204" pitchFamily="34" charset="0"/>
              <a:cs typeface="Arial" panose="020B0604020202020204" pitchFamily="34" charset="0"/>
            </a:endParaRPr>
          </a:p>
          <a:p>
            <a:endParaRPr lang="en-US" sz="2000" dirty="0" smtClean="0">
              <a:solidFill>
                <a:schemeClr val="tx2">
                  <a:lumMod val="50000"/>
                </a:schemeClr>
              </a:solidFill>
              <a:latin typeface="Arial" panose="020B0604020202020204" pitchFamily="34" charset="0"/>
              <a:cs typeface="Arial" panose="020B0604020202020204" pitchFamily="34" charset="0"/>
            </a:endParaRPr>
          </a:p>
          <a:p>
            <a:r>
              <a:rPr lang="en-US" sz="2000" dirty="0" smtClean="0">
                <a:solidFill>
                  <a:schemeClr val="tx2">
                    <a:lumMod val="50000"/>
                  </a:schemeClr>
                </a:solidFill>
                <a:latin typeface="Arial" panose="020B0604020202020204" pitchFamily="34" charset="0"/>
                <a:cs typeface="Arial" panose="020B0604020202020204" pitchFamily="34" charset="0"/>
              </a:rPr>
              <a:t>All </a:t>
            </a:r>
            <a:r>
              <a:rPr lang="en-US" sz="2000" dirty="0">
                <a:solidFill>
                  <a:schemeClr val="tx2">
                    <a:lumMod val="50000"/>
                  </a:schemeClr>
                </a:solidFill>
                <a:latin typeface="Arial" panose="020B0604020202020204" pitchFamily="34" charset="0"/>
                <a:cs typeface="Arial" panose="020B0604020202020204" pitchFamily="34" charset="0"/>
              </a:rPr>
              <a:t>analysis were replicated 3 times to asses the reproducibility of measurement</a:t>
            </a:r>
            <a:r>
              <a:rPr lang="en-US" sz="2000" dirty="0" smtClean="0">
                <a:solidFill>
                  <a:schemeClr val="tx2">
                    <a:lumMod val="50000"/>
                  </a:schemeClr>
                </a:solidFill>
                <a:latin typeface="Arial" panose="020B0604020202020204" pitchFamily="34" charset="0"/>
                <a:cs typeface="Arial" panose="020B0604020202020204" pitchFamily="34" charset="0"/>
              </a:rPr>
              <a:t>.</a:t>
            </a:r>
          </a:p>
          <a:p>
            <a:r>
              <a:rPr lang="en-US" sz="2000" dirty="0" smtClean="0">
                <a:solidFill>
                  <a:schemeClr val="tx2">
                    <a:lumMod val="50000"/>
                  </a:schemeClr>
                </a:solidFill>
                <a:latin typeface="Arial" panose="020B0604020202020204" pitchFamily="34" charset="0"/>
                <a:cs typeface="Arial" panose="020B0604020202020204" pitchFamily="34" charset="0"/>
              </a:rPr>
              <a:t> </a:t>
            </a:r>
            <a:r>
              <a:rPr lang="en-US" sz="2000" dirty="0">
                <a:solidFill>
                  <a:schemeClr val="tx2">
                    <a:lumMod val="50000"/>
                  </a:schemeClr>
                </a:solidFill>
                <a:latin typeface="Arial" panose="020B0604020202020204" pitchFamily="34" charset="0"/>
                <a:cs typeface="Arial" panose="020B0604020202020204" pitchFamily="34" charset="0"/>
              </a:rPr>
              <a:t>However, accuracy of analysis was verified by analyzing </a:t>
            </a:r>
            <a:r>
              <a:rPr lang="en-US" sz="2000" dirty="0" smtClean="0">
                <a:solidFill>
                  <a:schemeClr val="tx2">
                    <a:lumMod val="50000"/>
                  </a:schemeClr>
                </a:solidFill>
                <a:latin typeface="Arial" panose="020B0604020202020204" pitchFamily="34" charset="0"/>
                <a:cs typeface="Arial" panose="020B0604020202020204" pitchFamily="34" charset="0"/>
              </a:rPr>
              <a:t>Blanks  </a:t>
            </a:r>
            <a:r>
              <a:rPr lang="en-US" sz="2000" dirty="0">
                <a:solidFill>
                  <a:schemeClr val="tx2">
                    <a:lumMod val="50000"/>
                  </a:schemeClr>
                </a:solidFill>
                <a:latin typeface="Arial" panose="020B0604020202020204" pitchFamily="34" charset="0"/>
                <a:cs typeface="Arial" panose="020B0604020202020204" pitchFamily="34" charset="0"/>
              </a:rPr>
              <a:t>and Calibration </a:t>
            </a:r>
            <a:endParaRPr lang="en-US" sz="2000" dirty="0" smtClean="0">
              <a:solidFill>
                <a:schemeClr val="tx2">
                  <a:lumMod val="50000"/>
                </a:schemeClr>
              </a:solidFill>
              <a:latin typeface="Arial" panose="020B0604020202020204" pitchFamily="34" charset="0"/>
              <a:cs typeface="Arial" panose="020B0604020202020204" pitchFamily="34" charset="0"/>
            </a:endParaRPr>
          </a:p>
          <a:p>
            <a:r>
              <a:rPr lang="en-US" sz="2000" dirty="0" smtClean="0">
                <a:solidFill>
                  <a:schemeClr val="tx2">
                    <a:lumMod val="50000"/>
                  </a:schemeClr>
                </a:solidFill>
                <a:latin typeface="Arial" panose="020B0604020202020204" pitchFamily="34" charset="0"/>
                <a:cs typeface="Arial" panose="020B0604020202020204" pitchFamily="34" charset="0"/>
              </a:rPr>
              <a:t>Standard </a:t>
            </a:r>
            <a:r>
              <a:rPr lang="en-US" sz="2000" dirty="0">
                <a:solidFill>
                  <a:schemeClr val="tx2">
                    <a:lumMod val="50000"/>
                  </a:schemeClr>
                </a:solidFill>
                <a:latin typeface="Arial" panose="020B0604020202020204" pitchFamily="34" charset="0"/>
                <a:cs typeface="Arial" panose="020B0604020202020204" pitchFamily="34" charset="0"/>
              </a:rPr>
              <a:t>Solutions </a:t>
            </a:r>
            <a:r>
              <a:rPr lang="en-US" sz="2000" dirty="0" smtClean="0">
                <a:solidFill>
                  <a:schemeClr val="tx2">
                    <a:lumMod val="50000"/>
                  </a:schemeClr>
                </a:solidFill>
                <a:latin typeface="Arial" panose="020B0604020202020204" pitchFamily="34" charset="0"/>
                <a:cs typeface="Arial" panose="020B0604020202020204" pitchFamily="34" charset="0"/>
              </a:rPr>
              <a:t> </a:t>
            </a:r>
            <a:r>
              <a:rPr lang="en-US" sz="2000" dirty="0">
                <a:solidFill>
                  <a:schemeClr val="tx2">
                    <a:lumMod val="50000"/>
                  </a:schemeClr>
                </a:solidFill>
                <a:latin typeface="Arial" panose="020B0604020202020204" pitchFamily="34" charset="0"/>
                <a:cs typeface="Arial" panose="020B0604020202020204" pitchFamily="34" charset="0"/>
              </a:rPr>
              <a:t>with results being expressed in mg/kg.</a:t>
            </a:r>
            <a:endParaRPr lang="en-GB" sz="2000" dirty="0">
              <a:solidFill>
                <a:schemeClr val="tx2">
                  <a:lumMod val="50000"/>
                </a:schemeClr>
              </a:solidFill>
              <a:latin typeface="Arial" panose="020B0604020202020204" pitchFamily="34" charset="0"/>
              <a:cs typeface="Arial" panose="020B0604020202020204" pitchFamily="34" charset="0"/>
            </a:endParaRPr>
          </a:p>
          <a:p>
            <a:r>
              <a:rPr lang="en-GB" sz="2000" dirty="0" smtClean="0">
                <a:solidFill>
                  <a:schemeClr val="tx2">
                    <a:lumMod val="50000"/>
                  </a:schemeClr>
                </a:solidFill>
                <a:latin typeface="Arial" panose="020B0604020202020204" pitchFamily="34" charset="0"/>
                <a:cs typeface="Arial" panose="020B0604020202020204" pitchFamily="34" charset="0"/>
              </a:rPr>
              <a:t>  </a:t>
            </a:r>
            <a:r>
              <a:rPr lang="en-GB" sz="2000" u="sng" dirty="0" smtClean="0">
                <a:solidFill>
                  <a:schemeClr val="tx2">
                    <a:lumMod val="50000"/>
                  </a:schemeClr>
                </a:solidFill>
                <a:latin typeface="Arial" panose="020B0604020202020204" pitchFamily="34" charset="0"/>
                <a:cs typeface="Arial" panose="020B0604020202020204" pitchFamily="34" charset="0"/>
              </a:rPr>
              <a:t>Beer’s </a:t>
            </a:r>
            <a:r>
              <a:rPr lang="en-GB" sz="2000" u="sng" dirty="0">
                <a:solidFill>
                  <a:schemeClr val="tx2">
                    <a:lumMod val="50000"/>
                  </a:schemeClr>
                </a:solidFill>
                <a:latin typeface="Arial" panose="020B0604020202020204" pitchFamily="34" charset="0"/>
                <a:cs typeface="Arial" panose="020B0604020202020204" pitchFamily="34" charset="0"/>
              </a:rPr>
              <a:t>Law</a:t>
            </a:r>
            <a:r>
              <a:rPr lang="en-GB" sz="2000" dirty="0">
                <a:solidFill>
                  <a:schemeClr val="tx2">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10085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46958" y="-238354"/>
            <a:ext cx="11854542"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accent2">
                    <a:lumMod val="50000"/>
                  </a:schemeClr>
                </a:solidFill>
                <a:effectLst/>
                <a:latin typeface="Aharoni" panose="02010803020104030203" pitchFamily="2" charset="-79"/>
                <a:ea typeface="Times New Roman" panose="02020603050405020304" pitchFamily="18" charset="0"/>
                <a:cs typeface="Aharoni" panose="02010803020104030203" pitchFamily="2" charset="-79"/>
              </a:rPr>
              <a:t>3.1</a:t>
            </a:r>
            <a:r>
              <a:rPr kumimoji="0" lang="en-US" sz="1100" b="0" i="0" u="none" strike="noStrike" cap="none" normalizeH="0" baseline="0" dirty="0" smtClean="0">
                <a:ln>
                  <a:noFill/>
                </a:ln>
                <a:solidFill>
                  <a:schemeClr val="accent2">
                    <a:lumMod val="50000"/>
                  </a:schemeClr>
                </a:solidFill>
                <a:effectLst/>
                <a:latin typeface="Aharoni" panose="02010803020104030203" pitchFamily="2" charset="-79"/>
                <a:ea typeface="Times New Roman" panose="02020603050405020304" pitchFamily="18" charset="0"/>
                <a:cs typeface="Aharoni" panose="02010803020104030203" pitchFamily="2" charset="-79"/>
              </a:rPr>
              <a:t>	</a:t>
            </a:r>
            <a:r>
              <a:rPr kumimoji="0" lang="en-US" sz="2400" b="0" i="0" u="none" strike="noStrike" cap="none" normalizeH="0" baseline="0" dirty="0" smtClean="0">
                <a:ln>
                  <a:noFill/>
                </a:ln>
                <a:solidFill>
                  <a:schemeClr val="accent2">
                    <a:lumMod val="50000"/>
                  </a:schemeClr>
                </a:solidFill>
                <a:effectLst/>
                <a:latin typeface="Aharoni" panose="02010803020104030203" pitchFamily="2" charset="-79"/>
                <a:ea typeface="Times New Roman" panose="02020603050405020304" pitchFamily="18" charset="0"/>
                <a:cs typeface="Aharoni" panose="02010803020104030203" pitchFamily="2" charset="-79"/>
              </a:rPr>
              <a:t>CONCENTRATION LEVELS IN THE TISSUES AND GILLS.</a:t>
            </a:r>
            <a:endParaRPr lang="en-GB" sz="2400" dirty="0">
              <a:solidFill>
                <a:schemeClr val="accent2">
                  <a:lumMod val="50000"/>
                </a:schemeClr>
              </a:solidFill>
              <a:latin typeface="Aharoni" panose="02010803020104030203" pitchFamily="2" charset="-79"/>
              <a:cs typeface="Aharoni" panose="02010803020104030203"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accent2">
                  <a:lumMod val="50000"/>
                </a:schemeClr>
              </a:solidFill>
              <a:effectLst/>
              <a:ea typeface="Times New Roman" panose="02020603050405020304" pitchFamily="18" charset="0"/>
              <a:cs typeface="Aharoni" panose="02010803020104030203"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a:solidFill>
                <a:schemeClr val="accent2">
                  <a:lumMod val="50000"/>
                </a:schemeClr>
              </a:solidFill>
              <a:ea typeface="Times New Roman" panose="02020603050405020304" pitchFamily="18" charset="0"/>
              <a:cs typeface="Aharoni" panose="02010803020104030203"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lumMod val="50000"/>
                  </a:schemeClr>
                </a:solidFill>
                <a:effectLst/>
                <a:ea typeface="Times New Roman" panose="02020603050405020304" pitchFamily="18" charset="0"/>
                <a:cs typeface="Aharoni" panose="02010803020104030203" pitchFamily="2" charset="-79"/>
              </a:rPr>
              <a:t>The concentration levels in the tissues and gills of the fish samples are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lumMod val="50000"/>
                  </a:schemeClr>
                </a:solidFill>
                <a:effectLst/>
                <a:ea typeface="Times New Roman" panose="02020603050405020304" pitchFamily="18" charset="0"/>
                <a:cs typeface="Aharoni" panose="02010803020104030203" pitchFamily="2" charset="-79"/>
              </a:rPr>
              <a:t> in the table</a:t>
            </a:r>
            <a:r>
              <a:rPr kumimoji="0" lang="en-US" sz="2400" b="0" i="0" u="none" strike="noStrike" cap="none" normalizeH="0" dirty="0" smtClean="0">
                <a:ln>
                  <a:noFill/>
                </a:ln>
                <a:solidFill>
                  <a:schemeClr val="accent2">
                    <a:lumMod val="50000"/>
                  </a:schemeClr>
                </a:solidFill>
                <a:effectLst/>
                <a:ea typeface="Times New Roman" panose="02020603050405020304" pitchFamily="18" charset="0"/>
                <a:cs typeface="Aharoni" panose="02010803020104030203" pitchFamily="2" charset="-79"/>
              </a:rPr>
              <a:t> </a:t>
            </a:r>
            <a:r>
              <a:rPr kumimoji="0" lang="en-US" sz="2400" b="0" i="0" u="none" strike="noStrike" cap="none" normalizeH="0" baseline="0" dirty="0" smtClean="0">
                <a:ln>
                  <a:noFill/>
                </a:ln>
                <a:solidFill>
                  <a:schemeClr val="accent2">
                    <a:lumMod val="50000"/>
                  </a:schemeClr>
                </a:solidFill>
                <a:effectLst/>
                <a:ea typeface="Times New Roman" panose="02020603050405020304" pitchFamily="18" charset="0"/>
                <a:cs typeface="Aharoni" panose="02010803020104030203" pitchFamily="2" charset="-79"/>
              </a:rPr>
              <a:t>below.</a:t>
            </a:r>
            <a:endParaRPr kumimoji="0" lang="en-GB" sz="2400" b="0" i="0" u="none" strike="noStrike" cap="none" normalizeH="0" baseline="0" dirty="0" smtClean="0">
              <a:ln>
                <a:noFill/>
              </a:ln>
              <a:solidFill>
                <a:schemeClr val="accent2">
                  <a:lumMod val="50000"/>
                </a:schemeClr>
              </a:solidFill>
              <a:effectLst/>
              <a:cs typeface="Aharoni" panose="02010803020104030203"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accent2">
                  <a:lumMod val="50000"/>
                </a:schemeClr>
              </a:solidFill>
              <a:effectLst/>
              <a:ea typeface="Times New Roman" panose="02020603050405020304" pitchFamily="18" charset="0"/>
              <a:cs typeface="Aharoni" panose="02010803020104030203"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lumMod val="50000"/>
                  </a:schemeClr>
                </a:solidFill>
                <a:effectLst/>
                <a:ea typeface="Times New Roman" panose="02020603050405020304" pitchFamily="18" charset="0"/>
                <a:cs typeface="Aharoni" panose="02010803020104030203" pitchFamily="2" charset="-79"/>
              </a:rPr>
              <a:t>Cd was not detected in the both the tissues and the gills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lumMod val="50000"/>
                  </a:schemeClr>
                </a:solidFill>
                <a:effectLst/>
                <a:ea typeface="Times New Roman" panose="02020603050405020304" pitchFamily="18" charset="0"/>
                <a:cs typeface="Aharoni" panose="02010803020104030203" pitchFamily="2" charset="-79"/>
              </a:rPr>
              <a:t>Cu and </a:t>
            </a:r>
            <a:r>
              <a:rPr kumimoji="0" lang="en-US" sz="2400" b="0" i="0" u="none" strike="noStrike" cap="none" normalizeH="0" baseline="0" dirty="0" err="1" smtClean="0">
                <a:ln>
                  <a:noFill/>
                </a:ln>
                <a:solidFill>
                  <a:schemeClr val="accent2">
                    <a:lumMod val="50000"/>
                  </a:schemeClr>
                </a:solidFill>
                <a:effectLst/>
                <a:ea typeface="Times New Roman" panose="02020603050405020304" pitchFamily="18" charset="0"/>
                <a:cs typeface="Aharoni" panose="02010803020104030203" pitchFamily="2" charset="-79"/>
              </a:rPr>
              <a:t>pb</a:t>
            </a:r>
            <a:r>
              <a:rPr kumimoji="0" lang="en-US" sz="2400" b="0" i="0" u="none" strike="noStrike" cap="none" normalizeH="0" baseline="0" dirty="0" smtClean="0">
                <a:ln>
                  <a:noFill/>
                </a:ln>
                <a:solidFill>
                  <a:schemeClr val="accent2">
                    <a:lumMod val="50000"/>
                  </a:schemeClr>
                </a:solidFill>
                <a:effectLst/>
                <a:ea typeface="Times New Roman" panose="02020603050405020304" pitchFamily="18" charset="0"/>
                <a:cs typeface="Aharoni" panose="02010803020104030203" pitchFamily="2" charset="-79"/>
              </a:rPr>
              <a:t> were in the range of 0.05 – 1.00mg/kg and 0.05 – 0.30 mg/kg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lumMod val="50000"/>
                  </a:schemeClr>
                </a:solidFill>
                <a:effectLst/>
                <a:ea typeface="Times New Roman" panose="02020603050405020304" pitchFamily="18" charset="0"/>
                <a:cs typeface="Aharoni" panose="02010803020104030203" pitchFamily="2" charset="-79"/>
              </a:rPr>
              <a:t> respectively.</a:t>
            </a:r>
            <a:endParaRPr lang="en-GB" sz="2400" dirty="0">
              <a:solidFill>
                <a:schemeClr val="accent2">
                  <a:lumMod val="50000"/>
                </a:schemeClr>
              </a:solidFill>
              <a:cs typeface="Aharoni" panose="02010803020104030203"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accent2">
                  <a:lumMod val="50000"/>
                </a:schemeClr>
              </a:solidFill>
              <a:effectLst/>
              <a:cs typeface="Aharoni" panose="02010803020104030203"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accent2">
                    <a:lumMod val="50000"/>
                  </a:schemeClr>
                </a:solidFill>
                <a:effectLst/>
                <a:ea typeface="Times New Roman" panose="02020603050405020304" pitchFamily="18" charset="0"/>
                <a:cs typeface="Aharoni" panose="02010803020104030203" pitchFamily="2" charset="-79"/>
              </a:rPr>
              <a:t>     </a:t>
            </a:r>
            <a:endParaRPr kumimoji="0" lang="en-GB" sz="2400" b="0" i="0" u="none" strike="noStrike" cap="none" normalizeH="0" baseline="0" dirty="0" smtClean="0">
              <a:ln>
                <a:noFill/>
              </a:ln>
              <a:solidFill>
                <a:schemeClr val="accent2">
                  <a:lumMod val="50000"/>
                </a:schemeClr>
              </a:solidFill>
              <a:effectLst/>
              <a:cs typeface="Aharoni" panose="02010803020104030203" pitchFamily="2" charset="-79"/>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6159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093"/>
            <a:ext cx="8596668" cy="1039593"/>
          </a:xfrm>
        </p:spPr>
        <p:txBody>
          <a:bodyPr>
            <a:normAutofit fontScale="90000"/>
          </a:bodyPr>
          <a:lstStyle/>
          <a:p>
            <a:r>
              <a:rPr lang="en-GB" dirty="0" smtClean="0"/>
              <a:t>Results of analysis</a:t>
            </a:r>
            <a:br>
              <a:rPr lang="en-GB" dirty="0" smtClean="0"/>
            </a:br>
            <a:r>
              <a:rPr lang="en-GB" sz="2400" dirty="0" smtClean="0"/>
              <a:t>mg/kg. (standard deviation (+or -0.02)</a:t>
            </a:r>
            <a:br>
              <a:rPr lang="en-GB" sz="2400" dirty="0" smtClean="0"/>
            </a:br>
            <a:r>
              <a:rPr lang="en-GB" sz="2400" dirty="0" smtClean="0"/>
              <a:t>                                          </a:t>
            </a:r>
            <a:endParaRPr lang="en-GB" dirty="0"/>
          </a:p>
        </p:txBody>
      </p:sp>
      <p:sp>
        <p:nvSpPr>
          <p:cNvPr id="3" name="Content Placeholder 2"/>
          <p:cNvSpPr>
            <a:spLocks noGrp="1"/>
          </p:cNvSpPr>
          <p:nvPr>
            <p:ph idx="1"/>
          </p:nvPr>
        </p:nvSpPr>
        <p:spPr>
          <a:xfrm>
            <a:off x="0" y="1616529"/>
            <a:ext cx="12192000" cy="5372100"/>
          </a:xfrm>
        </p:spPr>
        <p:txBody>
          <a:bodyPr/>
          <a:lstStyle/>
          <a:p>
            <a:pPr marL="0" indent="0">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148992950"/>
              </p:ext>
            </p:extLst>
          </p:nvPr>
        </p:nvGraphicFramePr>
        <p:xfrm>
          <a:off x="-1" y="1409469"/>
          <a:ext cx="12328073" cy="5415867"/>
        </p:xfrm>
        <a:graphic>
          <a:graphicData uri="http://schemas.openxmlformats.org/drawingml/2006/table">
            <a:tbl>
              <a:tblPr firstRow="1" firstCol="1" bandRow="1">
                <a:tableStyleId>{5C22544A-7EE6-4342-B048-85BDC9FD1C3A}</a:tableStyleId>
              </a:tblPr>
              <a:tblGrid>
                <a:gridCol w="4937902"/>
                <a:gridCol w="1249800"/>
                <a:gridCol w="3068098"/>
                <a:gridCol w="3072273"/>
              </a:tblGrid>
              <a:tr h="745704">
                <a:tc>
                  <a:txBody>
                    <a:bodyPr/>
                    <a:lstStyle/>
                    <a:p>
                      <a:pPr>
                        <a:spcAft>
                          <a:spcPts val="0"/>
                        </a:spcAft>
                      </a:pPr>
                      <a:r>
                        <a:rPr lang="en-US" sz="1100" dirty="0">
                          <a:effectLst/>
                        </a:rPr>
                        <a:t>SAMPLE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dirty="0">
                          <a:effectLst/>
                        </a:rPr>
                        <a:t> </a:t>
                      </a:r>
                      <a:endParaRPr lang="en-GB" sz="1100" dirty="0">
                        <a:effectLst/>
                      </a:endParaRPr>
                    </a:p>
                    <a:p>
                      <a:pPr>
                        <a:spcAft>
                          <a:spcPts val="0"/>
                        </a:spcAft>
                      </a:pPr>
                      <a:r>
                        <a:rPr lang="en-US" sz="1100" dirty="0">
                          <a:effectLst/>
                        </a:rPr>
                        <a:t>Cd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 </a:t>
                      </a:r>
                      <a:endParaRPr lang="en-GB" sz="1100">
                        <a:effectLst/>
                      </a:endParaRPr>
                    </a:p>
                    <a:p>
                      <a:pPr>
                        <a:spcAft>
                          <a:spcPts val="0"/>
                        </a:spcAft>
                      </a:pPr>
                      <a:r>
                        <a:rPr lang="en-US" sz="1100">
                          <a:effectLst/>
                        </a:rPr>
                        <a:t>Cu</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MG/KG</a:t>
                      </a:r>
                      <a:endParaRPr lang="en-GB" sz="1100">
                        <a:effectLst/>
                      </a:endParaRPr>
                    </a:p>
                    <a:p>
                      <a:pPr>
                        <a:spcAft>
                          <a:spcPts val="0"/>
                        </a:spcAft>
                      </a:pPr>
                      <a:r>
                        <a:rPr lang="en-US" sz="1100">
                          <a:effectLst/>
                        </a:rPr>
                        <a:t>pd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77730">
                <a:tc>
                  <a:txBody>
                    <a:bodyPr/>
                    <a:lstStyle/>
                    <a:p>
                      <a:pPr>
                        <a:spcAft>
                          <a:spcPts val="0"/>
                        </a:spcAft>
                      </a:pPr>
                      <a:r>
                        <a:rPr lang="en-US" sz="1100" dirty="0">
                          <a:effectLst/>
                        </a:rPr>
                        <a:t>TITUS </a:t>
                      </a:r>
                      <a:endParaRPr lang="en-GB" sz="1100" dirty="0">
                        <a:effectLst/>
                      </a:endParaRPr>
                    </a:p>
                    <a:p>
                      <a:pPr>
                        <a:spcAft>
                          <a:spcPts val="0"/>
                        </a:spcAft>
                      </a:pPr>
                      <a:r>
                        <a:rPr lang="en-US" sz="1100" dirty="0">
                          <a:effectLst/>
                        </a:rPr>
                        <a:t>TISSUE</a:t>
                      </a:r>
                      <a:endParaRPr lang="en-GB" sz="1100" dirty="0">
                        <a:effectLst/>
                      </a:endParaRPr>
                    </a:p>
                    <a:p>
                      <a:pPr>
                        <a:spcAft>
                          <a:spcPts val="0"/>
                        </a:spcAft>
                      </a:pPr>
                      <a:r>
                        <a:rPr lang="en-US" sz="1100" dirty="0">
                          <a:effectLst/>
                        </a:rPr>
                        <a:t>GILLS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 </a:t>
                      </a:r>
                      <a:endParaRPr lang="en-GB" sz="1100">
                        <a:effectLst/>
                      </a:endParaRPr>
                    </a:p>
                    <a:p>
                      <a:pPr>
                        <a:spcAft>
                          <a:spcPts val="0"/>
                        </a:spcAft>
                      </a:pPr>
                      <a:r>
                        <a:rPr lang="en-US" sz="1100">
                          <a:effectLst/>
                        </a:rPr>
                        <a:t>ND</a:t>
                      </a:r>
                      <a:endParaRPr lang="en-GB" sz="1100">
                        <a:effectLst/>
                      </a:endParaRPr>
                    </a:p>
                    <a:p>
                      <a:pPr>
                        <a:spcAft>
                          <a:spcPts val="0"/>
                        </a:spcAft>
                      </a:pPr>
                      <a:r>
                        <a:rPr lang="en-US" sz="1100">
                          <a:effectLst/>
                        </a:rPr>
                        <a:t>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 </a:t>
                      </a:r>
                      <a:endParaRPr lang="en-GB" sz="1100">
                        <a:effectLst/>
                      </a:endParaRPr>
                    </a:p>
                    <a:p>
                      <a:pPr>
                        <a:spcAft>
                          <a:spcPts val="0"/>
                        </a:spcAft>
                      </a:pPr>
                      <a:r>
                        <a:rPr lang="en-US" sz="1100">
                          <a:effectLst/>
                        </a:rPr>
                        <a:t>ND</a:t>
                      </a:r>
                      <a:endParaRPr lang="en-GB" sz="1100">
                        <a:effectLst/>
                      </a:endParaRPr>
                    </a:p>
                    <a:p>
                      <a:pPr>
                        <a:spcAft>
                          <a:spcPts val="0"/>
                        </a:spcAft>
                      </a:pPr>
                      <a:r>
                        <a:rPr lang="en-US" sz="1100">
                          <a:effectLst/>
                        </a:rPr>
                        <a:t>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 </a:t>
                      </a:r>
                      <a:endParaRPr lang="en-GB" sz="1100">
                        <a:effectLst/>
                      </a:endParaRPr>
                    </a:p>
                    <a:p>
                      <a:pPr>
                        <a:spcAft>
                          <a:spcPts val="0"/>
                        </a:spcAft>
                      </a:pPr>
                      <a:r>
                        <a:rPr lang="en-US" sz="1100">
                          <a:effectLst/>
                        </a:rPr>
                        <a:t>ND</a:t>
                      </a:r>
                      <a:endParaRPr lang="en-GB" sz="1100">
                        <a:effectLst/>
                      </a:endParaRPr>
                    </a:p>
                    <a:p>
                      <a:pPr>
                        <a:spcAft>
                          <a:spcPts val="0"/>
                        </a:spcAft>
                      </a:pPr>
                      <a:r>
                        <a:rPr lang="en-US" sz="1100">
                          <a:effectLst/>
                        </a:rPr>
                        <a:t>0.50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77730">
                <a:tc>
                  <a:txBody>
                    <a:bodyPr/>
                    <a:lstStyle/>
                    <a:p>
                      <a:pPr>
                        <a:spcAft>
                          <a:spcPts val="0"/>
                        </a:spcAft>
                      </a:pPr>
                      <a:r>
                        <a:rPr lang="en-US" sz="1100" dirty="0">
                          <a:effectLst/>
                        </a:rPr>
                        <a:t>CROAKA</a:t>
                      </a:r>
                      <a:endParaRPr lang="en-GB" sz="1100" dirty="0">
                        <a:effectLst/>
                      </a:endParaRPr>
                    </a:p>
                    <a:p>
                      <a:pPr>
                        <a:spcAft>
                          <a:spcPts val="0"/>
                        </a:spcAft>
                      </a:pPr>
                      <a:r>
                        <a:rPr lang="en-US" sz="1100" dirty="0">
                          <a:effectLst/>
                        </a:rPr>
                        <a:t>TISSUE</a:t>
                      </a:r>
                      <a:endParaRPr lang="en-GB" sz="1100" dirty="0">
                        <a:effectLst/>
                      </a:endParaRPr>
                    </a:p>
                    <a:p>
                      <a:pPr>
                        <a:spcAft>
                          <a:spcPts val="0"/>
                        </a:spcAft>
                      </a:pPr>
                      <a:r>
                        <a:rPr lang="en-US" sz="1100" dirty="0">
                          <a:effectLst/>
                        </a:rPr>
                        <a:t>GILLS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dirty="0">
                          <a:effectLst/>
                        </a:rPr>
                        <a:t> </a:t>
                      </a:r>
                      <a:endParaRPr lang="en-GB" sz="1100" dirty="0">
                        <a:effectLst/>
                      </a:endParaRPr>
                    </a:p>
                    <a:p>
                      <a:pPr>
                        <a:spcAft>
                          <a:spcPts val="0"/>
                        </a:spcAft>
                      </a:pPr>
                      <a:r>
                        <a:rPr lang="en-US" sz="1100" dirty="0">
                          <a:effectLst/>
                        </a:rPr>
                        <a:t>ND</a:t>
                      </a:r>
                      <a:endParaRPr lang="en-GB" sz="1100" dirty="0">
                        <a:effectLst/>
                      </a:endParaRPr>
                    </a:p>
                    <a:p>
                      <a:pPr>
                        <a:spcAft>
                          <a:spcPts val="0"/>
                        </a:spcAft>
                      </a:pPr>
                      <a:r>
                        <a:rPr lang="en-US" sz="1100" dirty="0">
                          <a:effectLst/>
                        </a:rPr>
                        <a:t>ND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 </a:t>
                      </a:r>
                      <a:endParaRPr lang="en-GB" sz="1100">
                        <a:effectLst/>
                      </a:endParaRPr>
                    </a:p>
                    <a:p>
                      <a:pPr>
                        <a:spcAft>
                          <a:spcPts val="0"/>
                        </a:spcAft>
                      </a:pPr>
                      <a:r>
                        <a:rPr lang="en-US" sz="1100">
                          <a:effectLst/>
                        </a:rPr>
                        <a:t>1.00</a:t>
                      </a:r>
                      <a:endParaRPr lang="en-GB" sz="1100">
                        <a:effectLst/>
                      </a:endParaRPr>
                    </a:p>
                    <a:p>
                      <a:pPr>
                        <a:spcAft>
                          <a:spcPts val="0"/>
                        </a:spcAft>
                      </a:pPr>
                      <a:r>
                        <a:rPr lang="en-US" sz="1100">
                          <a:effectLst/>
                        </a:rPr>
                        <a:t>0.50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 </a:t>
                      </a:r>
                      <a:endParaRPr lang="en-GB" sz="1100">
                        <a:effectLst/>
                      </a:endParaRPr>
                    </a:p>
                    <a:p>
                      <a:pPr>
                        <a:spcAft>
                          <a:spcPts val="0"/>
                        </a:spcAft>
                      </a:pPr>
                      <a:r>
                        <a:rPr lang="en-US" sz="1100">
                          <a:effectLst/>
                        </a:rPr>
                        <a:t>0.30</a:t>
                      </a:r>
                      <a:endParaRPr lang="en-GB" sz="1100">
                        <a:effectLst/>
                      </a:endParaRPr>
                    </a:p>
                    <a:p>
                      <a:pPr>
                        <a:spcAft>
                          <a:spcPts val="0"/>
                        </a:spcAft>
                      </a:pPr>
                      <a:r>
                        <a:rPr lang="en-US" sz="1100">
                          <a:effectLst/>
                        </a:rPr>
                        <a:t>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77730">
                <a:tc>
                  <a:txBody>
                    <a:bodyPr/>
                    <a:lstStyle/>
                    <a:p>
                      <a:pPr>
                        <a:spcAft>
                          <a:spcPts val="0"/>
                        </a:spcAft>
                      </a:pPr>
                      <a:r>
                        <a:rPr lang="en-US" sz="1100" dirty="0">
                          <a:effectLst/>
                        </a:rPr>
                        <a:t>SHRIMPS</a:t>
                      </a:r>
                      <a:endParaRPr lang="en-GB" sz="1100" dirty="0">
                        <a:effectLst/>
                      </a:endParaRPr>
                    </a:p>
                    <a:p>
                      <a:pPr>
                        <a:spcAft>
                          <a:spcPts val="0"/>
                        </a:spcAft>
                      </a:pPr>
                      <a:r>
                        <a:rPr lang="en-US" sz="1100" dirty="0">
                          <a:effectLst/>
                        </a:rPr>
                        <a:t>TISSUE</a:t>
                      </a:r>
                      <a:endParaRPr lang="en-GB" sz="1100" dirty="0">
                        <a:effectLst/>
                      </a:endParaRPr>
                    </a:p>
                    <a:p>
                      <a:pPr>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dirty="0">
                          <a:effectLst/>
                        </a:rPr>
                        <a:t> </a:t>
                      </a:r>
                      <a:endParaRPr lang="en-GB" sz="1100" dirty="0">
                        <a:effectLst/>
                      </a:endParaRPr>
                    </a:p>
                    <a:p>
                      <a:pPr>
                        <a:spcAft>
                          <a:spcPts val="0"/>
                        </a:spcAft>
                      </a:pPr>
                      <a:r>
                        <a:rPr lang="en-US" sz="1100" dirty="0">
                          <a:effectLst/>
                        </a:rPr>
                        <a:t>ND</a:t>
                      </a:r>
                      <a:endParaRPr lang="en-GB" sz="1100" dirty="0">
                        <a:effectLst/>
                      </a:endParaRPr>
                    </a:p>
                    <a:p>
                      <a:pPr>
                        <a:spcAft>
                          <a:spcPts val="0"/>
                        </a:spcAft>
                      </a:pPr>
                      <a:r>
                        <a:rPr lang="en-US" sz="1100" dirty="0">
                          <a:effectLst/>
                        </a:rPr>
                        <a:t>ND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dirty="0">
                          <a:effectLst/>
                        </a:rPr>
                        <a:t> </a:t>
                      </a:r>
                      <a:endParaRPr lang="en-GB" sz="1100" dirty="0">
                        <a:effectLst/>
                      </a:endParaRPr>
                    </a:p>
                    <a:p>
                      <a:pPr>
                        <a:spcAft>
                          <a:spcPts val="0"/>
                        </a:spcAft>
                      </a:pPr>
                      <a:r>
                        <a:rPr lang="en-US" sz="1100" dirty="0">
                          <a:effectLst/>
                        </a:rPr>
                        <a:t>1.00</a:t>
                      </a:r>
                      <a:endParaRPr lang="en-GB" sz="1100" dirty="0">
                        <a:effectLst/>
                      </a:endParaRPr>
                    </a:p>
                    <a:p>
                      <a:pPr>
                        <a:spcAft>
                          <a:spcPts val="0"/>
                        </a:spcAft>
                      </a:pPr>
                      <a:r>
                        <a:rPr lang="en-US" sz="1100" dirty="0">
                          <a:effectLst/>
                        </a:rPr>
                        <a:t>0.50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dirty="0">
                          <a:effectLst/>
                        </a:rPr>
                        <a:t> </a:t>
                      </a:r>
                      <a:endParaRPr lang="en-GB" sz="1100" dirty="0">
                        <a:effectLst/>
                      </a:endParaRPr>
                    </a:p>
                    <a:p>
                      <a:pPr>
                        <a:spcAft>
                          <a:spcPts val="0"/>
                        </a:spcAft>
                      </a:pPr>
                      <a:r>
                        <a:rPr lang="en-US" sz="1100" dirty="0">
                          <a:effectLst/>
                        </a:rPr>
                        <a:t>ND</a:t>
                      </a:r>
                      <a:endParaRPr lang="en-GB" sz="1100" dirty="0">
                        <a:effectLst/>
                      </a:endParaRPr>
                    </a:p>
                    <a:p>
                      <a:pPr>
                        <a:spcAft>
                          <a:spcPts val="0"/>
                        </a:spcAft>
                      </a:pPr>
                      <a:r>
                        <a:rPr lang="en-US" sz="1100" dirty="0">
                          <a:effectLst/>
                        </a:rPr>
                        <a:t>ND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77730">
                <a:tc>
                  <a:txBody>
                    <a:bodyPr/>
                    <a:lstStyle/>
                    <a:p>
                      <a:pPr>
                        <a:spcAft>
                          <a:spcPts val="0"/>
                        </a:spcAft>
                      </a:pPr>
                      <a:r>
                        <a:rPr lang="en-US" sz="1100" dirty="0">
                          <a:effectLst/>
                        </a:rPr>
                        <a:t>SCUMBIA</a:t>
                      </a:r>
                      <a:endParaRPr lang="en-GB" sz="1100" dirty="0">
                        <a:effectLst/>
                      </a:endParaRPr>
                    </a:p>
                    <a:p>
                      <a:pPr>
                        <a:spcAft>
                          <a:spcPts val="0"/>
                        </a:spcAft>
                      </a:pPr>
                      <a:r>
                        <a:rPr lang="en-US" sz="1100" dirty="0">
                          <a:effectLst/>
                        </a:rPr>
                        <a:t>TISSUE</a:t>
                      </a:r>
                      <a:endParaRPr lang="en-GB" sz="1100" dirty="0">
                        <a:effectLst/>
                      </a:endParaRPr>
                    </a:p>
                    <a:p>
                      <a:pPr>
                        <a:spcAft>
                          <a:spcPts val="0"/>
                        </a:spcAft>
                      </a:pPr>
                      <a:r>
                        <a:rPr lang="en-US" sz="1100" dirty="0">
                          <a:effectLst/>
                        </a:rPr>
                        <a:t>GILL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 </a:t>
                      </a:r>
                      <a:endParaRPr lang="en-GB" sz="1100">
                        <a:effectLst/>
                      </a:endParaRPr>
                    </a:p>
                    <a:p>
                      <a:pPr>
                        <a:spcAft>
                          <a:spcPts val="0"/>
                        </a:spcAft>
                      </a:pPr>
                      <a:r>
                        <a:rPr lang="en-US" sz="1100">
                          <a:effectLst/>
                        </a:rPr>
                        <a:t>ND</a:t>
                      </a:r>
                      <a:endParaRPr lang="en-GB" sz="1100">
                        <a:effectLst/>
                      </a:endParaRPr>
                    </a:p>
                    <a:p>
                      <a:pPr>
                        <a:spcAft>
                          <a:spcPts val="0"/>
                        </a:spcAft>
                      </a:pPr>
                      <a:r>
                        <a:rPr lang="en-US" sz="1100">
                          <a:effectLst/>
                        </a:rPr>
                        <a:t>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dirty="0">
                          <a:effectLst/>
                        </a:rPr>
                        <a:t> </a:t>
                      </a:r>
                      <a:endParaRPr lang="en-GB" sz="1100" dirty="0">
                        <a:effectLst/>
                      </a:endParaRPr>
                    </a:p>
                    <a:p>
                      <a:pPr>
                        <a:spcAft>
                          <a:spcPts val="0"/>
                        </a:spcAft>
                      </a:pPr>
                      <a:r>
                        <a:rPr lang="en-US" sz="1100" dirty="0">
                          <a:effectLst/>
                        </a:rPr>
                        <a:t>ND</a:t>
                      </a:r>
                      <a:endParaRPr lang="en-GB" sz="1100" dirty="0">
                        <a:effectLst/>
                      </a:endParaRPr>
                    </a:p>
                    <a:p>
                      <a:pPr>
                        <a:spcAft>
                          <a:spcPts val="0"/>
                        </a:spcAft>
                      </a:pPr>
                      <a:r>
                        <a:rPr lang="en-US" sz="1100" dirty="0">
                          <a:effectLst/>
                        </a:rPr>
                        <a:t>0.05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a:effectLst/>
                        </a:rPr>
                        <a:t> </a:t>
                      </a:r>
                      <a:endParaRPr lang="en-GB" sz="1100">
                        <a:effectLst/>
                      </a:endParaRPr>
                    </a:p>
                    <a:p>
                      <a:pPr>
                        <a:spcAft>
                          <a:spcPts val="0"/>
                        </a:spcAft>
                      </a:pPr>
                      <a:r>
                        <a:rPr lang="en-US" sz="1100">
                          <a:effectLst/>
                        </a:rPr>
                        <a:t>0.25</a:t>
                      </a:r>
                      <a:endParaRPr lang="en-GB" sz="1100">
                        <a:effectLst/>
                      </a:endParaRPr>
                    </a:p>
                    <a:p>
                      <a:pPr>
                        <a:spcAft>
                          <a:spcPts val="0"/>
                        </a:spcAft>
                      </a:pPr>
                      <a:r>
                        <a:rPr lang="en-US" sz="1100">
                          <a:effectLst/>
                        </a:rPr>
                        <a:t>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59243">
                <a:tc>
                  <a:txBody>
                    <a:bodyPr/>
                    <a:lstStyle/>
                    <a:p>
                      <a:pPr>
                        <a:spcAft>
                          <a:spcPts val="0"/>
                        </a:spcAft>
                      </a:pPr>
                      <a:r>
                        <a:rPr lang="en-US" sz="1100" dirty="0">
                          <a:effectLst/>
                        </a:rPr>
                        <a:t>EU</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dirty="0">
                          <a:effectLst/>
                        </a:rPr>
                        <a:t>0.05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dirty="0">
                          <a:effectLst/>
                        </a:rPr>
                        <a:t>2.25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US" sz="1100" dirty="0">
                          <a:effectLst/>
                        </a:rPr>
                        <a:t>0.30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4680972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1645"/>
            <a:ext cx="12192000" cy="6858000"/>
          </a:xfrm>
        </p:spPr>
        <p:txBody>
          <a:bodyPr>
            <a:normAutofit/>
          </a:bodyPr>
          <a:lstStyle/>
          <a:p>
            <a:endParaRPr lang="en-GB" sz="2400" dirty="0" smtClean="0">
              <a:solidFill>
                <a:srgbClr val="C00000"/>
              </a:solidFill>
              <a:latin typeface="Aharoni" panose="02010803020104030203" pitchFamily="2" charset="-79"/>
              <a:cs typeface="Aharoni" panose="02010803020104030203" pitchFamily="2" charset="-79"/>
            </a:endParaRPr>
          </a:p>
          <a:p>
            <a:r>
              <a:rPr lang="en-GB" sz="2400" dirty="0" smtClean="0">
                <a:solidFill>
                  <a:schemeClr val="accent2">
                    <a:lumMod val="50000"/>
                  </a:schemeClr>
                </a:solidFill>
                <a:latin typeface="Aharoni" panose="02010803020104030203" pitchFamily="2" charset="-79"/>
                <a:cs typeface="Aharoni" panose="02010803020104030203" pitchFamily="2" charset="-79"/>
              </a:rPr>
              <a:t>INTRODUCTION</a:t>
            </a:r>
          </a:p>
          <a:p>
            <a:pPr marL="0" indent="0">
              <a:buNone/>
            </a:pPr>
            <a:endParaRPr lang="en-GB" sz="2400" dirty="0" smtClean="0">
              <a:solidFill>
                <a:schemeClr val="accent2">
                  <a:lumMod val="50000"/>
                </a:schemeClr>
              </a:solidFill>
              <a:latin typeface="Aharoni" panose="02010803020104030203" pitchFamily="2" charset="-79"/>
              <a:cs typeface="Aharoni" panose="02010803020104030203" pitchFamily="2" charset="-79"/>
            </a:endParaRPr>
          </a:p>
          <a:p>
            <a:pPr>
              <a:buFont typeface="Wingdings" panose="05000000000000000000" pitchFamily="2" charset="2"/>
              <a:buChar char="Ø"/>
            </a:pPr>
            <a:r>
              <a:rPr lang="en-GB" sz="2400" dirty="0" smtClean="0">
                <a:solidFill>
                  <a:schemeClr val="accent2">
                    <a:lumMod val="50000"/>
                  </a:schemeClr>
                </a:solidFill>
                <a:latin typeface="Aharoni" panose="02010803020104030203" pitchFamily="2" charset="-79"/>
                <a:cs typeface="Aharoni" panose="02010803020104030203" pitchFamily="2" charset="-79"/>
              </a:rPr>
              <a:t>Increase in fish and shrimps consumptions.</a:t>
            </a:r>
          </a:p>
          <a:p>
            <a:pPr>
              <a:buFont typeface="Wingdings" panose="05000000000000000000" pitchFamily="2" charset="2"/>
              <a:buChar char="Ø"/>
            </a:pPr>
            <a:endParaRPr lang="en-GB" sz="2400" dirty="0" smtClean="0">
              <a:solidFill>
                <a:schemeClr val="accent2">
                  <a:lumMod val="50000"/>
                </a:schemeClr>
              </a:solidFill>
              <a:latin typeface="Aharoni" panose="02010803020104030203" pitchFamily="2" charset="-79"/>
              <a:cs typeface="Aharoni" panose="02010803020104030203" pitchFamily="2" charset="-79"/>
            </a:endParaRPr>
          </a:p>
          <a:p>
            <a:pPr>
              <a:buFont typeface="Wingdings" panose="05000000000000000000" pitchFamily="2" charset="2"/>
              <a:buChar char="Ø"/>
            </a:pPr>
            <a:r>
              <a:rPr lang="en-GB" sz="2400" dirty="0" smtClean="0">
                <a:solidFill>
                  <a:schemeClr val="accent2">
                    <a:lumMod val="50000"/>
                  </a:schemeClr>
                </a:solidFill>
                <a:latin typeface="Aharoni" panose="02010803020104030203" pitchFamily="2" charset="-79"/>
                <a:cs typeface="Aharoni" panose="02010803020104030203" pitchFamily="2" charset="-79"/>
              </a:rPr>
              <a:t> Increased awareness of their nutritional and therapeutic values.</a:t>
            </a:r>
          </a:p>
          <a:p>
            <a:endParaRPr lang="en-GB" sz="2400" dirty="0" smtClean="0">
              <a:solidFill>
                <a:schemeClr val="accent2">
                  <a:lumMod val="50000"/>
                </a:schemeClr>
              </a:solidFill>
              <a:latin typeface="Aharoni" panose="02010803020104030203" pitchFamily="2" charset="-79"/>
              <a:cs typeface="Aharoni" panose="02010803020104030203" pitchFamily="2" charset="-79"/>
            </a:endParaRPr>
          </a:p>
          <a:p>
            <a:r>
              <a:rPr lang="en-GB" sz="2400" dirty="0" smtClean="0">
                <a:solidFill>
                  <a:schemeClr val="accent2">
                    <a:lumMod val="50000"/>
                  </a:schemeClr>
                </a:solidFill>
                <a:latin typeface="Aharoni" panose="02010803020104030203" pitchFamily="2" charset="-79"/>
                <a:cs typeface="Aharoni" panose="02010803020104030203" pitchFamily="2" charset="-79"/>
              </a:rPr>
              <a:t>Increased industrialization world wide.</a:t>
            </a:r>
          </a:p>
          <a:p>
            <a:pPr>
              <a:buFont typeface="Wingdings" panose="05000000000000000000" pitchFamily="2" charset="2"/>
              <a:buChar char="Ø"/>
            </a:pPr>
            <a:endParaRPr lang="en-GB" sz="2400" dirty="0" smtClean="0">
              <a:solidFill>
                <a:schemeClr val="accent2">
                  <a:lumMod val="50000"/>
                </a:schemeClr>
              </a:solidFill>
              <a:latin typeface="Aharoni" panose="02010803020104030203" pitchFamily="2" charset="-79"/>
              <a:cs typeface="Aharoni" panose="02010803020104030203" pitchFamily="2" charset="-79"/>
            </a:endParaRPr>
          </a:p>
          <a:p>
            <a:pPr>
              <a:buFont typeface="Wingdings" panose="05000000000000000000" pitchFamily="2" charset="2"/>
              <a:buChar char="Ø"/>
            </a:pPr>
            <a:r>
              <a:rPr lang="en-GB" sz="2400" dirty="0" smtClean="0">
                <a:solidFill>
                  <a:schemeClr val="accent2">
                    <a:lumMod val="50000"/>
                  </a:schemeClr>
                </a:solidFill>
                <a:latin typeface="Aharoni" panose="02010803020104030203" pitchFamily="2" charset="-79"/>
                <a:cs typeface="Aharoni" panose="02010803020104030203" pitchFamily="2" charset="-79"/>
              </a:rPr>
              <a:t>One of the country’s   imports .</a:t>
            </a:r>
          </a:p>
        </p:txBody>
      </p:sp>
      <p:sp>
        <p:nvSpPr>
          <p:cNvPr id="4" name="Rectangle 3"/>
          <p:cNvSpPr/>
          <p:nvPr/>
        </p:nvSpPr>
        <p:spPr>
          <a:xfrm>
            <a:off x="0" y="4684799"/>
            <a:ext cx="12192000" cy="589072"/>
          </a:xfrm>
          <a:prstGeom prst="rect">
            <a:avLst/>
          </a:prstGeom>
        </p:spPr>
        <p:txBody>
          <a:bodyPr wrap="square">
            <a:spAutoFit/>
          </a:bodyPr>
          <a:lstStyle/>
          <a:p>
            <a:pPr>
              <a:lnSpc>
                <a:spcPct val="150000"/>
              </a:lnSpc>
              <a:spcAft>
                <a:spcPts val="1000"/>
              </a:spcAft>
            </a:pPr>
            <a:r>
              <a:rPr lang="en-US" sz="20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GB"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0" y="5347005"/>
            <a:ext cx="12192000" cy="463397"/>
          </a:xfrm>
          <a:prstGeom prst="rect">
            <a:avLst/>
          </a:prstGeom>
        </p:spPr>
        <p:txBody>
          <a:bodyPr wrap="square">
            <a:spAutoFit/>
          </a:bodyPr>
          <a:lstStyle/>
          <a:p>
            <a:pPr>
              <a:lnSpc>
                <a:spcPct val="150000"/>
              </a:lnSpc>
              <a:spcAft>
                <a:spcPts val="1000"/>
              </a:spcAft>
            </a:pPr>
            <a:r>
              <a:rPr lang="en-US"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2039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endParaRPr lang="en-GB" dirty="0" smtClean="0"/>
          </a:p>
          <a:p>
            <a:endParaRPr lang="en-GB" dirty="0"/>
          </a:p>
          <a:p>
            <a:endParaRPr lang="en-GB" dirty="0" smtClean="0"/>
          </a:p>
          <a:p>
            <a:r>
              <a:rPr lang="en-GB" sz="2400" dirty="0" smtClean="0">
                <a:solidFill>
                  <a:srgbClr val="002060"/>
                </a:solidFill>
                <a:latin typeface="Algerian" panose="04020705040A02060702" pitchFamily="82" charset="0"/>
              </a:rPr>
              <a:t> CONCLUSION</a:t>
            </a:r>
            <a:r>
              <a:rPr lang="en-GB" sz="2400" dirty="0">
                <a:solidFill>
                  <a:srgbClr val="002060"/>
                </a:solidFill>
                <a:latin typeface="Algerian" panose="04020705040A02060702" pitchFamily="82" charset="0"/>
              </a:rPr>
              <a:t> </a:t>
            </a:r>
            <a:r>
              <a:rPr lang="en-GB" sz="2400" dirty="0" smtClean="0">
                <a:solidFill>
                  <a:srgbClr val="002060"/>
                </a:solidFill>
                <a:latin typeface="Algerian" panose="04020705040A02060702" pitchFamily="82" charset="0"/>
              </a:rPr>
              <a:t>and recommendation.</a:t>
            </a:r>
            <a:endParaRPr lang="en-GB" sz="2400" dirty="0">
              <a:solidFill>
                <a:srgbClr val="002060"/>
              </a:solidFill>
              <a:latin typeface="Algerian" panose="04020705040A02060702" pitchFamily="82" charset="0"/>
            </a:endParaRPr>
          </a:p>
          <a:p>
            <a:endParaRPr lang="en-GB" sz="2000" dirty="0" smtClean="0">
              <a:solidFill>
                <a:schemeClr val="accent2">
                  <a:lumMod val="50000"/>
                </a:schemeClr>
              </a:solidFill>
              <a:latin typeface="Aharoni" panose="02010803020104030203" pitchFamily="2" charset="-79"/>
              <a:cs typeface="Aharoni" panose="02010803020104030203" pitchFamily="2" charset="-79"/>
            </a:endParaRPr>
          </a:p>
          <a:p>
            <a:endParaRPr lang="en-GB" sz="2000" dirty="0">
              <a:solidFill>
                <a:schemeClr val="accent2">
                  <a:lumMod val="50000"/>
                </a:schemeClr>
              </a:solidFill>
              <a:latin typeface="Aharoni" panose="02010803020104030203" pitchFamily="2" charset="-79"/>
              <a:cs typeface="Aharoni" panose="02010803020104030203" pitchFamily="2" charset="-79"/>
            </a:endParaRPr>
          </a:p>
          <a:p>
            <a:r>
              <a:rPr lang="en-GB" sz="2000" dirty="0" smtClean="0">
                <a:solidFill>
                  <a:schemeClr val="accent2">
                    <a:lumMod val="50000"/>
                  </a:schemeClr>
                </a:solidFill>
                <a:latin typeface="Aharoni" panose="02010803020104030203" pitchFamily="2" charset="-79"/>
                <a:cs typeface="Aharoni" panose="02010803020104030203" pitchFamily="2" charset="-79"/>
              </a:rPr>
              <a:t>Metal concentrations in the tissue and shrimp samples showed some variations as observed among all species .The differences in feeding pattern and bio accumulation factors may be responsible for that. However, their concentrations were in the ranges of </a:t>
            </a:r>
            <a:r>
              <a:rPr lang="en-GB" sz="2400" dirty="0" smtClean="0">
                <a:solidFill>
                  <a:schemeClr val="accent2">
                    <a:lumMod val="50000"/>
                  </a:schemeClr>
                </a:solidFill>
                <a:latin typeface="Aharoni" panose="02010803020104030203" pitchFamily="2" charset="-79"/>
                <a:cs typeface="Aharoni" panose="02010803020104030203" pitchFamily="2" charset="-79"/>
              </a:rPr>
              <a:t>0.05- 0.30</a:t>
            </a:r>
            <a:r>
              <a:rPr lang="en-GB" sz="2000" dirty="0" smtClean="0">
                <a:solidFill>
                  <a:schemeClr val="accent2">
                    <a:lumMod val="50000"/>
                  </a:schemeClr>
                </a:solidFill>
                <a:latin typeface="Aharoni" panose="02010803020104030203" pitchFamily="2" charset="-79"/>
                <a:cs typeface="Aharoni" panose="02010803020104030203" pitchFamily="2" charset="-79"/>
              </a:rPr>
              <a:t>mg/kg for </a:t>
            </a:r>
            <a:r>
              <a:rPr lang="en-GB" sz="2000" dirty="0" err="1" smtClean="0">
                <a:solidFill>
                  <a:schemeClr val="accent2">
                    <a:lumMod val="50000"/>
                  </a:schemeClr>
                </a:solidFill>
                <a:latin typeface="Aharoni" panose="02010803020104030203" pitchFamily="2" charset="-79"/>
                <a:cs typeface="Aharoni" panose="02010803020104030203" pitchFamily="2" charset="-79"/>
              </a:rPr>
              <a:t>Pb</a:t>
            </a:r>
            <a:r>
              <a:rPr lang="en-GB" sz="2000" dirty="0" smtClean="0">
                <a:solidFill>
                  <a:schemeClr val="accent2">
                    <a:lumMod val="50000"/>
                  </a:schemeClr>
                </a:solidFill>
                <a:latin typeface="Aharoni" panose="02010803020104030203" pitchFamily="2" charset="-79"/>
                <a:cs typeface="Aharoni" panose="02010803020104030203" pitchFamily="2" charset="-79"/>
              </a:rPr>
              <a:t>, </a:t>
            </a:r>
            <a:r>
              <a:rPr lang="en-GB" sz="2400" dirty="0" smtClean="0">
                <a:solidFill>
                  <a:schemeClr val="accent2">
                    <a:lumMod val="50000"/>
                  </a:schemeClr>
                </a:solidFill>
                <a:latin typeface="Aharoni" panose="02010803020104030203" pitchFamily="2" charset="-79"/>
                <a:cs typeface="Aharoni" panose="02010803020104030203" pitchFamily="2" charset="-79"/>
              </a:rPr>
              <a:t>0.05-1.00</a:t>
            </a:r>
            <a:r>
              <a:rPr lang="en-GB" sz="2000" dirty="0" smtClean="0">
                <a:solidFill>
                  <a:schemeClr val="accent2">
                    <a:lumMod val="50000"/>
                  </a:schemeClr>
                </a:solidFill>
                <a:latin typeface="Aharoni" panose="02010803020104030203" pitchFamily="2" charset="-79"/>
                <a:cs typeface="Aharoni" panose="02010803020104030203" pitchFamily="2" charset="-79"/>
              </a:rPr>
              <a:t>mg/kg for Cu and Cd was not detected. They were below the permissible limits by EU regulation</a:t>
            </a:r>
            <a:r>
              <a:rPr lang="en-GB" sz="2400" dirty="0" smtClean="0">
                <a:solidFill>
                  <a:schemeClr val="accent2">
                    <a:lumMod val="50000"/>
                  </a:schemeClr>
                </a:solidFill>
                <a:latin typeface="Aharoni" panose="02010803020104030203" pitchFamily="2" charset="-79"/>
                <a:cs typeface="Aharoni" panose="02010803020104030203" pitchFamily="2" charset="-79"/>
              </a:rPr>
              <a:t>(1881/2006)</a:t>
            </a:r>
            <a:r>
              <a:rPr lang="en-GB" sz="2000" dirty="0" smtClean="0">
                <a:solidFill>
                  <a:schemeClr val="accent2">
                    <a:lumMod val="50000"/>
                  </a:schemeClr>
                </a:solidFill>
                <a:latin typeface="Aharoni" panose="02010803020104030203" pitchFamily="2" charset="-79"/>
                <a:cs typeface="Aharoni" panose="02010803020104030203" pitchFamily="2" charset="-79"/>
              </a:rPr>
              <a:t> which is </a:t>
            </a:r>
            <a:r>
              <a:rPr lang="en-GB" sz="2400" dirty="0" smtClean="0">
                <a:solidFill>
                  <a:schemeClr val="accent2">
                    <a:lumMod val="50000"/>
                  </a:schemeClr>
                </a:solidFill>
                <a:latin typeface="Aharoni" panose="02010803020104030203" pitchFamily="2" charset="-79"/>
                <a:cs typeface="Aharoni" panose="02010803020104030203" pitchFamily="2" charset="-79"/>
              </a:rPr>
              <a:t>0.30</a:t>
            </a:r>
            <a:r>
              <a:rPr lang="en-GB" sz="2000" dirty="0" smtClean="0">
                <a:solidFill>
                  <a:schemeClr val="accent2">
                    <a:lumMod val="50000"/>
                  </a:schemeClr>
                </a:solidFill>
                <a:latin typeface="Aharoni" panose="02010803020104030203" pitchFamily="2" charset="-79"/>
                <a:cs typeface="Aharoni" panose="02010803020104030203" pitchFamily="2" charset="-79"/>
              </a:rPr>
              <a:t>mg/kg for </a:t>
            </a:r>
            <a:r>
              <a:rPr lang="en-GB" sz="2000" dirty="0" err="1" smtClean="0">
                <a:solidFill>
                  <a:schemeClr val="accent2">
                    <a:lumMod val="50000"/>
                  </a:schemeClr>
                </a:solidFill>
                <a:latin typeface="Aharoni" panose="02010803020104030203" pitchFamily="2" charset="-79"/>
                <a:cs typeface="Aharoni" panose="02010803020104030203" pitchFamily="2" charset="-79"/>
              </a:rPr>
              <a:t>Pb</a:t>
            </a:r>
            <a:r>
              <a:rPr lang="en-GB" sz="2000" dirty="0" smtClean="0">
                <a:solidFill>
                  <a:schemeClr val="accent2">
                    <a:lumMod val="50000"/>
                  </a:schemeClr>
                </a:solidFill>
                <a:latin typeface="Aharoni" panose="02010803020104030203" pitchFamily="2" charset="-79"/>
                <a:cs typeface="Aharoni" panose="02010803020104030203" pitchFamily="2" charset="-79"/>
              </a:rPr>
              <a:t>, </a:t>
            </a:r>
            <a:r>
              <a:rPr lang="en-GB" sz="2800" dirty="0" smtClean="0">
                <a:solidFill>
                  <a:schemeClr val="accent2">
                    <a:lumMod val="50000"/>
                  </a:schemeClr>
                </a:solidFill>
                <a:latin typeface="Aharoni" panose="02010803020104030203" pitchFamily="2" charset="-79"/>
                <a:cs typeface="Aharoni" panose="02010803020104030203" pitchFamily="2" charset="-79"/>
              </a:rPr>
              <a:t>0.05</a:t>
            </a:r>
            <a:r>
              <a:rPr lang="en-GB" sz="2000" dirty="0" smtClean="0">
                <a:solidFill>
                  <a:schemeClr val="accent2">
                    <a:lumMod val="50000"/>
                  </a:schemeClr>
                </a:solidFill>
                <a:latin typeface="Aharoni" panose="02010803020104030203" pitchFamily="2" charset="-79"/>
                <a:cs typeface="Aharoni" panose="02010803020104030203" pitchFamily="2" charset="-79"/>
              </a:rPr>
              <a:t>mg/kg for Cd and </a:t>
            </a:r>
            <a:r>
              <a:rPr lang="en-GB" sz="2400" dirty="0" smtClean="0">
                <a:solidFill>
                  <a:schemeClr val="accent2">
                    <a:lumMod val="50000"/>
                  </a:schemeClr>
                </a:solidFill>
                <a:latin typeface="Aharoni" panose="02010803020104030203" pitchFamily="2" charset="-79"/>
                <a:cs typeface="Aharoni" panose="02010803020104030203" pitchFamily="2" charset="-79"/>
              </a:rPr>
              <a:t>2.25</a:t>
            </a:r>
            <a:r>
              <a:rPr lang="en-GB" sz="2000" dirty="0" smtClean="0">
                <a:solidFill>
                  <a:schemeClr val="accent2">
                    <a:lumMod val="50000"/>
                  </a:schemeClr>
                </a:solidFill>
                <a:latin typeface="Aharoni" panose="02010803020104030203" pitchFamily="2" charset="-79"/>
                <a:cs typeface="Aharoni" panose="02010803020104030203" pitchFamily="2" charset="-79"/>
              </a:rPr>
              <a:t>mg/g for Cu </a:t>
            </a:r>
            <a:r>
              <a:rPr lang="en-GB" sz="2000" b="1" baseline="30000" dirty="0" smtClean="0">
                <a:solidFill>
                  <a:schemeClr val="accent2">
                    <a:lumMod val="50000"/>
                  </a:schemeClr>
                </a:solidFill>
                <a:latin typeface="Aharoni" panose="02010803020104030203" pitchFamily="2" charset="-79"/>
                <a:cs typeface="Aharoni" panose="02010803020104030203" pitchFamily="2" charset="-79"/>
              </a:rPr>
              <a:t>8</a:t>
            </a:r>
            <a:r>
              <a:rPr lang="en-GB" sz="2000" dirty="0" smtClean="0">
                <a:solidFill>
                  <a:schemeClr val="accent2">
                    <a:lumMod val="50000"/>
                  </a:schemeClr>
                </a:solidFill>
                <a:latin typeface="Aharoni" panose="02010803020104030203" pitchFamily="2" charset="-79"/>
                <a:cs typeface="Aharoni" panose="02010803020104030203" pitchFamily="2" charset="-79"/>
              </a:rPr>
              <a:t>. </a:t>
            </a:r>
          </a:p>
          <a:p>
            <a:pPr marL="0" indent="0">
              <a:buNone/>
            </a:pPr>
            <a:r>
              <a:rPr lang="en-GB" dirty="0">
                <a:solidFill>
                  <a:schemeClr val="accent2">
                    <a:lumMod val="50000"/>
                  </a:schemeClr>
                </a:solidFill>
                <a:latin typeface="Aharoni" panose="02010803020104030203" pitchFamily="2" charset="-79"/>
                <a:cs typeface="Aharoni" panose="02010803020104030203" pitchFamily="2" charset="-79"/>
              </a:rPr>
              <a:t>  </a:t>
            </a:r>
            <a:r>
              <a:rPr lang="en-GB" dirty="0" smtClean="0">
                <a:solidFill>
                  <a:schemeClr val="accent2">
                    <a:lumMod val="50000"/>
                  </a:schemeClr>
                </a:solidFill>
                <a:latin typeface="Aharoni" panose="02010803020104030203" pitchFamily="2" charset="-79"/>
                <a:cs typeface="Aharoni" panose="02010803020104030203" pitchFamily="2" charset="-79"/>
              </a:rPr>
              <a:t>  </a:t>
            </a:r>
            <a:r>
              <a:rPr lang="en-GB" sz="2000" dirty="0" smtClean="0">
                <a:solidFill>
                  <a:schemeClr val="accent2">
                    <a:lumMod val="50000"/>
                  </a:schemeClr>
                </a:solidFill>
                <a:latin typeface="Aharoni" panose="02010803020104030203" pitchFamily="2" charset="-79"/>
                <a:cs typeface="Aharoni" panose="02010803020104030203" pitchFamily="2" charset="-79"/>
              </a:rPr>
              <a:t>However there should  still be </a:t>
            </a:r>
            <a:r>
              <a:rPr lang="en-GB" sz="2000" dirty="0" err="1" smtClean="0">
                <a:solidFill>
                  <a:schemeClr val="accent2">
                    <a:lumMod val="50000"/>
                  </a:schemeClr>
                </a:solidFill>
                <a:latin typeface="Aharoni" panose="02010803020104030203" pitchFamily="2" charset="-79"/>
                <a:cs typeface="Aharoni" panose="02010803020104030203" pitchFamily="2" charset="-79"/>
              </a:rPr>
              <a:t>continous</a:t>
            </a:r>
            <a:r>
              <a:rPr lang="en-GB" sz="2000" dirty="0" smtClean="0">
                <a:solidFill>
                  <a:schemeClr val="accent2">
                    <a:lumMod val="50000"/>
                  </a:schemeClr>
                </a:solidFill>
                <a:latin typeface="Aharoni" panose="02010803020104030203" pitchFamily="2" charset="-79"/>
                <a:cs typeface="Aharoni" panose="02010803020104030203" pitchFamily="2" charset="-79"/>
              </a:rPr>
              <a:t> monitoring </a:t>
            </a:r>
            <a:r>
              <a:rPr lang="en-GB" dirty="0">
                <a:solidFill>
                  <a:schemeClr val="accent2">
                    <a:lumMod val="50000"/>
                  </a:schemeClr>
                </a:solidFill>
                <a:latin typeface="Aharoni" panose="02010803020104030203" pitchFamily="2" charset="-79"/>
                <a:cs typeface="Aharoni" panose="02010803020104030203" pitchFamily="2" charset="-79"/>
              </a:rPr>
              <a:t> </a:t>
            </a:r>
            <a:r>
              <a:rPr lang="en-GB" dirty="0" smtClean="0">
                <a:solidFill>
                  <a:schemeClr val="accent2">
                    <a:lumMod val="50000"/>
                  </a:schemeClr>
                </a:solidFill>
                <a:latin typeface="Aharoni" panose="02010803020104030203" pitchFamily="2" charset="-79"/>
                <a:cs typeface="Aharoni" panose="02010803020104030203" pitchFamily="2" charset="-79"/>
              </a:rPr>
              <a:t> for the safety of the environment.</a:t>
            </a:r>
            <a:endParaRPr lang="en-GB" dirty="0">
              <a:solidFill>
                <a:schemeClr val="accent2">
                  <a:lumMod val="50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742348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49531"/>
            <a:ext cx="12192000" cy="5708469"/>
          </a:xfrm>
        </p:spPr>
        <p:txBody>
          <a:bodyPr/>
          <a:lstStyle/>
          <a:p>
            <a:endParaRPr lang="en-GB" dirty="0" smtClean="0"/>
          </a:p>
          <a:p>
            <a:r>
              <a:rPr lang="en-GB" sz="2800" dirty="0" smtClean="0">
                <a:solidFill>
                  <a:srgbClr val="002060"/>
                </a:solidFill>
              </a:rPr>
              <a:t>1. Reduction in the use of metal implements for water transports.</a:t>
            </a:r>
          </a:p>
          <a:p>
            <a:endParaRPr lang="en-GB" sz="2800" dirty="0" smtClean="0">
              <a:solidFill>
                <a:srgbClr val="002060"/>
              </a:solidFill>
            </a:endParaRPr>
          </a:p>
          <a:p>
            <a:pPr>
              <a:buFont typeface="Wingdings" panose="05000000000000000000" pitchFamily="2" charset="2"/>
              <a:buChar char="Ø"/>
            </a:pPr>
            <a:r>
              <a:rPr lang="en-GB" sz="2800" dirty="0" smtClean="0">
                <a:solidFill>
                  <a:srgbClr val="002060"/>
                </a:solidFill>
              </a:rPr>
              <a:t> </a:t>
            </a:r>
            <a:r>
              <a:rPr lang="en-GB" sz="2800" dirty="0">
                <a:solidFill>
                  <a:srgbClr val="002060"/>
                </a:solidFill>
              </a:rPr>
              <a:t>2</a:t>
            </a:r>
            <a:r>
              <a:rPr lang="en-GB" sz="2800" dirty="0" smtClean="0">
                <a:solidFill>
                  <a:srgbClr val="002060"/>
                </a:solidFill>
              </a:rPr>
              <a:t>. waste the initial volume of water when refilling fish  ponds. </a:t>
            </a:r>
          </a:p>
          <a:p>
            <a:endParaRPr lang="en-GB" sz="2800" dirty="0" smtClean="0">
              <a:solidFill>
                <a:srgbClr val="002060"/>
              </a:solidFill>
            </a:endParaRPr>
          </a:p>
          <a:p>
            <a:r>
              <a:rPr lang="en-GB" sz="2800" dirty="0" smtClean="0">
                <a:solidFill>
                  <a:srgbClr val="002060"/>
                </a:solidFill>
              </a:rPr>
              <a:t> 3.  Removal  of metals from industrial effluents using activated carbon   </a:t>
            </a:r>
          </a:p>
          <a:p>
            <a:r>
              <a:rPr lang="en-GB" sz="2800" dirty="0">
                <a:solidFill>
                  <a:srgbClr val="002060"/>
                </a:solidFill>
              </a:rPr>
              <a:t> </a:t>
            </a:r>
            <a:r>
              <a:rPr lang="en-GB" sz="2800" dirty="0" smtClean="0">
                <a:solidFill>
                  <a:srgbClr val="002060"/>
                </a:solidFill>
              </a:rPr>
              <a:t>     and other chemical processes.  </a:t>
            </a:r>
            <a:endParaRPr lang="en-GB" sz="2800" dirty="0">
              <a:solidFill>
                <a:srgbClr val="002060"/>
              </a:solidFill>
            </a:endParaRPr>
          </a:p>
        </p:txBody>
      </p:sp>
      <p:sp>
        <p:nvSpPr>
          <p:cNvPr id="4" name="Title 3"/>
          <p:cNvSpPr>
            <a:spLocks noGrp="1"/>
          </p:cNvSpPr>
          <p:nvPr>
            <p:ph type="title"/>
          </p:nvPr>
        </p:nvSpPr>
        <p:spPr>
          <a:xfrm>
            <a:off x="0" y="0"/>
            <a:ext cx="9274002" cy="809897"/>
          </a:xfrm>
        </p:spPr>
        <p:txBody>
          <a:bodyPr>
            <a:normAutofit fontScale="90000"/>
          </a:bodyPr>
          <a:lstStyle/>
          <a:p>
            <a:r>
              <a:rPr lang="en-GB" sz="2400" dirty="0" smtClean="0">
                <a:solidFill>
                  <a:srgbClr val="C00000"/>
                </a:solidFill>
              </a:rPr>
              <a:t> RECOMMENDATIOS FOR REDUCTION OF</a:t>
            </a:r>
            <a:r>
              <a:rPr lang="en-GB" sz="2400" dirty="0">
                <a:solidFill>
                  <a:srgbClr val="C00000"/>
                </a:solidFill>
              </a:rPr>
              <a:t> METALS</a:t>
            </a:r>
            <a:r>
              <a:rPr lang="en-GB" sz="2400" dirty="0" smtClean="0">
                <a:solidFill>
                  <a:srgbClr val="C00000"/>
                </a:solidFill>
              </a:rPr>
              <a:t> INFLOW  INTO THE AQUATIC ENVIRONMENT WATER.</a:t>
            </a:r>
            <a:endParaRPr lang="en-GB" sz="2400" dirty="0">
              <a:solidFill>
                <a:srgbClr val="C00000"/>
              </a:solidFill>
            </a:endParaRPr>
          </a:p>
        </p:txBody>
      </p:sp>
    </p:spTree>
    <p:extLst>
      <p:ext uri="{BB962C8B-B14F-4D97-AF65-F5344CB8AC3E}">
        <p14:creationId xmlns:p14="http://schemas.microsoft.com/office/powerpoint/2010/main" val="3938386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00" y="1"/>
            <a:ext cx="4515152" cy="342892"/>
          </a:xfrm>
        </p:spPr>
        <p:txBody>
          <a:bodyPr>
            <a:noAutofit/>
          </a:bodyPr>
          <a:lstStyle/>
          <a:p>
            <a:r>
              <a:rPr lang="en-GB" sz="2000" b="1" dirty="0" smtClean="0">
                <a:solidFill>
                  <a:srgbClr val="002060"/>
                </a:solidFill>
              </a:rPr>
              <a:t>REFERENCES</a:t>
            </a:r>
            <a:endParaRPr lang="en-GB" sz="2000" b="1" dirty="0">
              <a:solidFill>
                <a:srgbClr val="002060"/>
              </a:solidFill>
            </a:endParaRPr>
          </a:p>
        </p:txBody>
      </p:sp>
      <p:sp>
        <p:nvSpPr>
          <p:cNvPr id="3" name="Content Placeholder 2"/>
          <p:cNvSpPr>
            <a:spLocks noGrp="1"/>
          </p:cNvSpPr>
          <p:nvPr>
            <p:ph idx="1"/>
          </p:nvPr>
        </p:nvSpPr>
        <p:spPr>
          <a:xfrm>
            <a:off x="0" y="342893"/>
            <a:ext cx="12192000" cy="6515107"/>
          </a:xfrm>
        </p:spPr>
        <p:txBody>
          <a:bodyPr>
            <a:normAutofit fontScale="77500" lnSpcReduction="20000"/>
          </a:bodyPr>
          <a:lstStyle/>
          <a:p>
            <a:pPr lvl="0"/>
            <a:r>
              <a:rPr lang="en-US" dirty="0"/>
              <a:t>1 .</a:t>
            </a:r>
            <a:r>
              <a:rPr lang="en-US" dirty="0" err="1"/>
              <a:t>Yujun</a:t>
            </a:r>
            <a:r>
              <a:rPr lang="en-US" dirty="0"/>
              <a:t>, </a:t>
            </a:r>
            <a:r>
              <a:rPr lang="en-US" dirty="0" err="1"/>
              <a:t>y.I</a:t>
            </a:r>
            <a:r>
              <a:rPr lang="en-US" dirty="0"/>
              <a:t>; </a:t>
            </a:r>
            <a:r>
              <a:rPr lang="en-US" dirty="0" err="1"/>
              <a:t>Cailong</a:t>
            </a:r>
            <a:r>
              <a:rPr lang="en-US" dirty="0"/>
              <a:t> Tang; </a:t>
            </a:r>
            <a:r>
              <a:rPr lang="en-US" dirty="0" err="1"/>
              <a:t>Tieci</a:t>
            </a:r>
            <a:r>
              <a:rPr lang="en-US" dirty="0"/>
              <a:t> </a:t>
            </a:r>
            <a:r>
              <a:rPr lang="en-US" dirty="0" err="1"/>
              <a:t>y.I</a:t>
            </a:r>
            <a:r>
              <a:rPr lang="en-US" dirty="0"/>
              <a:t>; </a:t>
            </a:r>
            <a:r>
              <a:rPr lang="en-US" dirty="0" err="1"/>
              <a:t>Zhifeng</a:t>
            </a:r>
            <a:r>
              <a:rPr lang="en-US" dirty="0"/>
              <a:t>, y; Zhang, s. (2017)</a:t>
            </a:r>
            <a:endParaRPr lang="en-GB" dirty="0"/>
          </a:p>
          <a:p>
            <a:r>
              <a:rPr lang="en-US" dirty="0"/>
              <a:t>Health risk assessment of heavy metal in fish and accumulation patterns in food web in the upper Yangtze River.</a:t>
            </a:r>
            <a:endParaRPr lang="en-GB" dirty="0"/>
          </a:p>
          <a:p>
            <a:pPr lvl="0"/>
            <a:r>
              <a:rPr lang="en-US" dirty="0"/>
              <a:t>2.Lokhande R.S and </a:t>
            </a:r>
            <a:r>
              <a:rPr lang="en-US" dirty="0" err="1"/>
              <a:t>Kelkan</a:t>
            </a:r>
            <a:r>
              <a:rPr lang="en-US" dirty="0"/>
              <a:t>, N; (1999). Studies on heavy metals in water of vasa creek, Maharashtra, Indian. J. </a:t>
            </a:r>
            <a:r>
              <a:rPr lang="en-US" i="1" dirty="0"/>
              <a:t>Environ protect</a:t>
            </a:r>
            <a:r>
              <a:rPr lang="en-US" dirty="0"/>
              <a:t>. 19. 664-668</a:t>
            </a:r>
            <a:endParaRPr lang="en-GB" dirty="0"/>
          </a:p>
          <a:p>
            <a:pPr lvl="0"/>
            <a:r>
              <a:rPr lang="en-US" dirty="0"/>
              <a:t>3.Lee. J.D. (2007), concise inorganic chemistry. Fifth edition Chapman Hall UK, p 147</a:t>
            </a:r>
            <a:endParaRPr lang="en-GB" dirty="0"/>
          </a:p>
          <a:p>
            <a:pPr lvl="0"/>
            <a:r>
              <a:rPr lang="en-US" dirty="0"/>
              <a:t>4.C.A commission Joint :FAO/ WHO Food Standards </a:t>
            </a:r>
            <a:r>
              <a:rPr lang="en-US" dirty="0" err="1"/>
              <a:t>Programme</a:t>
            </a:r>
            <a:r>
              <a:rPr lang="en-US" dirty="0"/>
              <a:t>.</a:t>
            </a:r>
            <a:endParaRPr lang="en-GB" dirty="0"/>
          </a:p>
          <a:p>
            <a:r>
              <a:rPr lang="en-US" dirty="0"/>
              <a:t>FAO/ WHO, Rome (2011), p 122.</a:t>
            </a:r>
            <a:endParaRPr lang="en-GB" dirty="0"/>
          </a:p>
          <a:p>
            <a:pPr lvl="0"/>
            <a:r>
              <a:rPr lang="en-US" dirty="0"/>
              <a:t>5. </a:t>
            </a:r>
            <a:r>
              <a:rPr lang="en-US" dirty="0" err="1"/>
              <a:t>Copat</a:t>
            </a:r>
            <a:r>
              <a:rPr lang="en-US" dirty="0"/>
              <a:t>. C; Bella F; </a:t>
            </a:r>
            <a:r>
              <a:rPr lang="en-US" dirty="0" err="1"/>
              <a:t>castaining</a:t>
            </a:r>
            <a:r>
              <a:rPr lang="en-US" dirty="0"/>
              <a:t> M; </a:t>
            </a:r>
            <a:r>
              <a:rPr lang="en-US" dirty="0" err="1"/>
              <a:t>Jalliw</a:t>
            </a:r>
            <a:r>
              <a:rPr lang="en-US" dirty="0"/>
              <a:t>, R;  Sciacca, S;  </a:t>
            </a:r>
            <a:r>
              <a:rPr lang="en-US" dirty="0" err="1"/>
              <a:t>Ferrante</a:t>
            </a:r>
            <a:r>
              <a:rPr lang="en-US" dirty="0"/>
              <a:t>, M. (2012). Heavy metals concentrations in fish pond from </a:t>
            </a:r>
            <a:r>
              <a:rPr lang="en-US" dirty="0" err="1"/>
              <a:t>sicily</a:t>
            </a:r>
            <a:r>
              <a:rPr lang="en-US" dirty="0"/>
              <a:t> (Mediterranean sea) and evaluation of possible health risks to consumers. </a:t>
            </a:r>
            <a:r>
              <a:rPr lang="en-US" i="1" dirty="0"/>
              <a:t>Bull </a:t>
            </a:r>
            <a:r>
              <a:rPr lang="en-US" i="1" dirty="0" err="1"/>
              <a:t>Eviron</a:t>
            </a:r>
            <a:r>
              <a:rPr lang="en-US" i="1" dirty="0"/>
              <a:t> Contain </a:t>
            </a:r>
            <a:r>
              <a:rPr lang="en-US" i="1" dirty="0" err="1"/>
              <a:t>Toxical</a:t>
            </a:r>
            <a:r>
              <a:rPr lang="en-US" dirty="0"/>
              <a:t>, 88 78-83.</a:t>
            </a:r>
            <a:endParaRPr lang="en-GB" dirty="0"/>
          </a:p>
          <a:p>
            <a:pPr lvl="0"/>
            <a:r>
              <a:rPr lang="en-US" dirty="0"/>
              <a:t>6.Lark ,B.S and Mahajan, R.I .( 2002  ), Determination of metals of toxicological significance in sewage irrigated vegetables by using atomic absorption spectrometry and anodic stripping voltammetry. Indian J. Environ Health , 44, 164-167.</a:t>
            </a:r>
            <a:endParaRPr lang="en-GB" dirty="0"/>
          </a:p>
          <a:p>
            <a:pPr lvl="0"/>
            <a:r>
              <a:rPr lang="en-US" dirty="0"/>
              <a:t>7. Steve J.H, Andy, S, (2017). Atomic absorption methods and instrumentation in encyclopedia of spectroscopy and spectrometry (third edition) (</a:t>
            </a:r>
            <a:r>
              <a:rPr lang="en-US" dirty="0" err="1"/>
              <a:t>pp</a:t>
            </a:r>
            <a:r>
              <a:rPr lang="en-US" dirty="0"/>
              <a:t> 44-51)</a:t>
            </a:r>
            <a:endParaRPr lang="en-GB" dirty="0"/>
          </a:p>
          <a:p>
            <a:pPr lvl="0"/>
            <a:r>
              <a:rPr lang="en-US" dirty="0"/>
              <a:t>8. EU regulation 1881/2006</a:t>
            </a:r>
            <a:endParaRPr lang="en-GB" dirty="0"/>
          </a:p>
          <a:p>
            <a:pPr lvl="0"/>
            <a:r>
              <a:rPr lang="en-US" dirty="0"/>
              <a:t> 9.  Reels ,H.A; </a:t>
            </a:r>
            <a:r>
              <a:rPr lang="en-US" dirty="0" err="1"/>
              <a:t>lauwerys</a:t>
            </a:r>
            <a:r>
              <a:rPr lang="en-US" dirty="0"/>
              <a:t> , R.R; </a:t>
            </a:r>
            <a:r>
              <a:rPr lang="en-US" dirty="0" err="1"/>
              <a:t>Buchet</a:t>
            </a:r>
            <a:r>
              <a:rPr lang="en-US" dirty="0"/>
              <a:t>, J.P; Bernard, A; </a:t>
            </a:r>
            <a:r>
              <a:rPr lang="en-US" dirty="0" err="1"/>
              <a:t>chettle</a:t>
            </a:r>
            <a:r>
              <a:rPr lang="en-US" dirty="0"/>
              <a:t>, D.R; Harvey, T.C; Al-Haddad, I.K;   (1981)In vivo measurement of liver and kidney cadmium in workers exposed to thin metal. Its significance with respect to cadmium in blood and urine. </a:t>
            </a:r>
            <a:r>
              <a:rPr lang="en-US" i="1" dirty="0"/>
              <a:t>Environ Res,</a:t>
            </a:r>
            <a:r>
              <a:rPr lang="en-US" dirty="0"/>
              <a:t> 26, 217-240.</a:t>
            </a:r>
            <a:endParaRPr lang="en-GB" dirty="0"/>
          </a:p>
          <a:p>
            <a:pPr lvl="0"/>
            <a:r>
              <a:rPr lang="en-US" dirty="0"/>
              <a:t>10. Less, K.G; </a:t>
            </a:r>
            <a:r>
              <a:rPr lang="en-US" dirty="0" err="1"/>
              <a:t>Kweon</a:t>
            </a:r>
            <a:r>
              <a:rPr lang="en-US" dirty="0"/>
              <a:t>, H;  Yeo, J.H; Woo, S, ;Han, S ; Kim, J.A; (2011)</a:t>
            </a:r>
            <a:r>
              <a:rPr lang="en-US" dirty="0" err="1"/>
              <a:t>CCharacterization</a:t>
            </a:r>
            <a:r>
              <a:rPr lang="en-US" dirty="0"/>
              <a:t> of </a:t>
            </a:r>
            <a:r>
              <a:rPr lang="en-US" dirty="0" err="1"/>
              <a:t>styrosin</a:t>
            </a:r>
            <a:r>
              <a:rPr lang="en-US" dirty="0"/>
              <a:t> rich </a:t>
            </a:r>
            <a:r>
              <a:rPr lang="en-US" dirty="0" err="1"/>
              <a:t>antherasea</a:t>
            </a:r>
            <a:r>
              <a:rPr lang="en-US" dirty="0"/>
              <a:t> </a:t>
            </a:r>
            <a:r>
              <a:rPr lang="en-US" dirty="0" err="1"/>
              <a:t>pernyl</a:t>
            </a:r>
            <a:r>
              <a:rPr lang="en-US" dirty="0"/>
              <a:t> silk fibroid </a:t>
            </a:r>
            <a:r>
              <a:rPr lang="en-US" dirty="0" err="1"/>
              <a:t>hydrolystate</a:t>
            </a:r>
            <a:r>
              <a:rPr lang="en-US" dirty="0"/>
              <a:t>. </a:t>
            </a:r>
            <a:r>
              <a:rPr lang="en-US" i="1" dirty="0"/>
              <a:t>Intl J . BOI. </a:t>
            </a:r>
            <a:r>
              <a:rPr lang="en-US" i="1" dirty="0" err="1"/>
              <a:t>Macromol</a:t>
            </a:r>
            <a:r>
              <a:rPr lang="en-US" dirty="0"/>
              <a:t>; 48.223-226</a:t>
            </a:r>
            <a:endParaRPr lang="en-GB" dirty="0"/>
          </a:p>
          <a:p>
            <a:pPr lvl="0"/>
            <a:r>
              <a:rPr lang="en-US" dirty="0"/>
              <a:t>11. </a:t>
            </a:r>
            <a:r>
              <a:rPr lang="en-US" dirty="0" err="1"/>
              <a:t>Maceda-veiga</a:t>
            </a:r>
            <a:r>
              <a:rPr lang="en-US" dirty="0"/>
              <a:t>, A; Monroy , M; Navarro, E; </a:t>
            </a:r>
            <a:r>
              <a:rPr lang="en-US" dirty="0" err="1"/>
              <a:t>Viscor</a:t>
            </a:r>
            <a:r>
              <a:rPr lang="en-US" dirty="0"/>
              <a:t>, </a:t>
            </a:r>
            <a:r>
              <a:rPr lang="en-US" dirty="0" err="1"/>
              <a:t>Gh</a:t>
            </a:r>
            <a:r>
              <a:rPr lang="en-US" dirty="0"/>
              <a:t>; </a:t>
            </a:r>
            <a:r>
              <a:rPr lang="en-US" dirty="0" err="1"/>
              <a:t>sosloa</a:t>
            </a:r>
            <a:r>
              <a:rPr lang="en-US" dirty="0"/>
              <a:t>, A. (2013)</a:t>
            </a:r>
            <a:endParaRPr lang="en-GB" dirty="0"/>
          </a:p>
          <a:p>
            <a:r>
              <a:rPr lang="en-US" dirty="0"/>
              <a:t>Metal concentrations and pathological responses of wild fish exposed to sewage discharge in Mediterranean river. </a:t>
            </a:r>
            <a:r>
              <a:rPr lang="en-US" i="1" dirty="0" err="1"/>
              <a:t>Sci</a:t>
            </a:r>
            <a:r>
              <a:rPr lang="en-US" i="1" dirty="0"/>
              <a:t> Total </a:t>
            </a:r>
            <a:r>
              <a:rPr lang="en-US" i="1" dirty="0" err="1"/>
              <a:t>Eviron</a:t>
            </a:r>
            <a:r>
              <a:rPr lang="en-US" dirty="0"/>
              <a:t>. 449 (2013), 9-19</a:t>
            </a:r>
            <a:endParaRPr lang="en-GB" dirty="0"/>
          </a:p>
          <a:p>
            <a:pPr lvl="0"/>
            <a:r>
              <a:rPr lang="en-US" dirty="0"/>
              <a:t>12. Ahmed, M.K; </a:t>
            </a:r>
            <a:r>
              <a:rPr lang="en-US" dirty="0" err="1"/>
              <a:t>Boki</a:t>
            </a:r>
            <a:r>
              <a:rPr lang="en-US" dirty="0"/>
              <a:t>, M.A; </a:t>
            </a:r>
            <a:r>
              <a:rPr lang="en-US" dirty="0" err="1"/>
              <a:t>Isalam</a:t>
            </a:r>
            <a:r>
              <a:rPr lang="en-US" dirty="0"/>
              <a:t>, M.S; </a:t>
            </a:r>
            <a:r>
              <a:rPr lang="en-US" dirty="0" err="1"/>
              <a:t>Kundn</a:t>
            </a:r>
            <a:r>
              <a:rPr lang="en-US" dirty="0"/>
              <a:t>, C.K; </a:t>
            </a:r>
            <a:r>
              <a:rPr lang="en-US" dirty="0" err="1"/>
              <a:t>Habiibullah</a:t>
            </a:r>
            <a:r>
              <a:rPr lang="en-US" dirty="0"/>
              <a:t>-AL-</a:t>
            </a:r>
            <a:r>
              <a:rPr lang="en-US" dirty="0" err="1"/>
              <a:t>mamlim</a:t>
            </a:r>
            <a:r>
              <a:rPr lang="en-US" dirty="0"/>
              <a:t>, M; </a:t>
            </a:r>
            <a:r>
              <a:rPr lang="en-US" dirty="0" err="1"/>
              <a:t>Sarka</a:t>
            </a:r>
            <a:r>
              <a:rPr lang="en-US" dirty="0"/>
              <a:t>, S.K, Hossain, M.M; (2015), Human health risk assessment of heavy metals in tropical fish and shellfish collected from the river </a:t>
            </a:r>
            <a:r>
              <a:rPr lang="en-US" dirty="0" err="1"/>
              <a:t>Biriganga</a:t>
            </a:r>
            <a:r>
              <a:rPr lang="en-US" dirty="0"/>
              <a:t>, </a:t>
            </a:r>
            <a:r>
              <a:rPr lang="en-US" dirty="0" err="1"/>
              <a:t>Bangladesh.</a:t>
            </a:r>
            <a:r>
              <a:rPr lang="en-US" i="1" dirty="0" err="1"/>
              <a:t>’’Environ</a:t>
            </a:r>
            <a:r>
              <a:rPr lang="en-US" i="1" dirty="0"/>
              <a:t>. </a:t>
            </a:r>
            <a:r>
              <a:rPr lang="en-US" i="1" dirty="0" err="1"/>
              <a:t>su</a:t>
            </a:r>
            <a:r>
              <a:rPr lang="en-US" i="1" dirty="0"/>
              <a:t>. </a:t>
            </a:r>
            <a:r>
              <a:rPr lang="en-US" i="1" dirty="0" err="1"/>
              <a:t>pollut</a:t>
            </a:r>
            <a:r>
              <a:rPr lang="en-US" i="1" dirty="0"/>
              <a:t>. res</a:t>
            </a:r>
            <a:r>
              <a:rPr lang="en-US" u="sng" dirty="0"/>
              <a:t>,</a:t>
            </a:r>
            <a:r>
              <a:rPr lang="en-US" dirty="0"/>
              <a:t> 22. 15880-15890</a:t>
            </a:r>
            <a:endParaRPr lang="en-GB" dirty="0"/>
          </a:p>
          <a:p>
            <a:pPr lvl="0"/>
            <a:r>
              <a:rPr lang="en-US" dirty="0"/>
              <a:t>13. Rahman. M;  </a:t>
            </a:r>
            <a:r>
              <a:rPr lang="en-US" dirty="0" err="1"/>
              <a:t>Molla</a:t>
            </a:r>
            <a:r>
              <a:rPr lang="en-US" dirty="0"/>
              <a:t>, A;  Arafat , S ;(2010); Status of </a:t>
            </a:r>
            <a:r>
              <a:rPr lang="en-US" dirty="0" err="1"/>
              <a:t>populatin</a:t>
            </a:r>
            <a:r>
              <a:rPr lang="en-US" dirty="0"/>
              <a:t> around Dhaka export processing zone and its impact on </a:t>
            </a:r>
            <a:r>
              <a:rPr lang="en-US" dirty="0" err="1"/>
              <a:t>bangshi</a:t>
            </a:r>
            <a:r>
              <a:rPr lang="en-US" dirty="0"/>
              <a:t> River, Water, Bangladesh.</a:t>
            </a:r>
            <a:endParaRPr lang="en-GB" dirty="0"/>
          </a:p>
          <a:p>
            <a:r>
              <a:rPr lang="en-US" i="1" dirty="0" err="1"/>
              <a:t>Jornal</a:t>
            </a:r>
            <a:r>
              <a:rPr lang="en-US" i="1" dirty="0"/>
              <a:t> of national science-SUST </a:t>
            </a:r>
            <a:r>
              <a:rPr lang="en-US" i="1" dirty="0" err="1"/>
              <a:t>Technol</a:t>
            </a:r>
            <a:r>
              <a:rPr lang="en-US" dirty="0"/>
              <a:t>  4 91-110</a:t>
            </a:r>
            <a:endParaRPr lang="en-GB" dirty="0"/>
          </a:p>
        </p:txBody>
      </p:sp>
    </p:spTree>
    <p:extLst>
      <p:ext uri="{BB962C8B-B14F-4D97-AF65-F5344CB8AC3E}">
        <p14:creationId xmlns:p14="http://schemas.microsoft.com/office/powerpoint/2010/main" val="913392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1257"/>
            <a:ext cx="12192000" cy="6596742"/>
          </a:xfrm>
        </p:spPr>
        <p:txBody>
          <a:bodyPr>
            <a:normAutofit fontScale="77500" lnSpcReduction="20000"/>
          </a:bodyPr>
          <a:lstStyle/>
          <a:p>
            <a:pPr lvl="0"/>
            <a:endParaRPr lang="en-US" dirty="0" smtClean="0"/>
          </a:p>
          <a:p>
            <a:pPr marL="0" lvl="0" indent="0">
              <a:buNone/>
            </a:pPr>
            <a:r>
              <a:rPr lang="en-US" dirty="0" smtClean="0"/>
              <a:t>      14. FSANZ </a:t>
            </a:r>
            <a:r>
              <a:rPr lang="en-US" dirty="0"/>
              <a:t>Food Standards Australia New Zealand J, (2008), Australia New Zeal Food Standards Code (incorporating amendments up to </a:t>
            </a:r>
            <a:r>
              <a:rPr lang="en-US" dirty="0" smtClean="0"/>
              <a:t>  </a:t>
            </a:r>
          </a:p>
          <a:p>
            <a:pPr marL="0" lvl="0" indent="0">
              <a:buNone/>
            </a:pPr>
            <a:r>
              <a:rPr lang="en-US" dirty="0"/>
              <a:t> </a:t>
            </a:r>
            <a:r>
              <a:rPr lang="en-US" dirty="0" smtClean="0"/>
              <a:t>           and </a:t>
            </a:r>
            <a:r>
              <a:rPr lang="en-US" dirty="0"/>
              <a:t>including Amendment 97). </a:t>
            </a:r>
            <a:r>
              <a:rPr lang="en-US" dirty="0" err="1"/>
              <a:t>Anstat</a:t>
            </a:r>
            <a:r>
              <a:rPr lang="en-US" dirty="0"/>
              <a:t> </a:t>
            </a:r>
            <a:r>
              <a:rPr lang="en-US" dirty="0" err="1"/>
              <a:t>pty</a:t>
            </a:r>
            <a:r>
              <a:rPr lang="en-US" dirty="0"/>
              <a:t> Ltd Melbourne </a:t>
            </a:r>
            <a:endParaRPr lang="en-GB" dirty="0"/>
          </a:p>
          <a:p>
            <a:pPr lvl="0"/>
            <a:r>
              <a:rPr lang="en-US" dirty="0" smtClean="0"/>
              <a:t>15. </a:t>
            </a:r>
            <a:r>
              <a:rPr lang="en-US" dirty="0" err="1" smtClean="0"/>
              <a:t>Wilso</a:t>
            </a:r>
            <a:r>
              <a:rPr lang="en-US" dirty="0" smtClean="0"/>
              <a:t> </a:t>
            </a:r>
            <a:r>
              <a:rPr lang="en-US" dirty="0"/>
              <a:t>O,N,  (1988) cadmium market trend and influences, London, </a:t>
            </a:r>
            <a:r>
              <a:rPr lang="en-US" dirty="0" err="1"/>
              <a:t>Cadmuim</a:t>
            </a:r>
            <a:r>
              <a:rPr lang="en-US" dirty="0"/>
              <a:t> 87 proceedings of the 6</a:t>
            </a:r>
            <a:r>
              <a:rPr lang="en-US" baseline="30000" dirty="0"/>
              <a:t>th</a:t>
            </a:r>
            <a:r>
              <a:rPr lang="en-US" dirty="0"/>
              <a:t> international cadmium conferences p 9-16</a:t>
            </a:r>
            <a:endParaRPr lang="en-GB" dirty="0"/>
          </a:p>
          <a:p>
            <a:pPr lvl="0"/>
            <a:r>
              <a:rPr lang="en-US" dirty="0" smtClean="0"/>
              <a:t>16. </a:t>
            </a:r>
            <a:r>
              <a:rPr lang="en-US" dirty="0" err="1" smtClean="0"/>
              <a:t>Gesamp</a:t>
            </a:r>
            <a:r>
              <a:rPr lang="en-US" dirty="0"/>
              <a:t>,  IMO/FAO/UNESCO/WMO/WHO/IAEA /UN/UNEP joint group of expert on the scientific aspects of marine pollution Report of the seventeenth session. Geneva, Switzerland; World Health Organization 1987-( Reports and studies) NO.31)</a:t>
            </a:r>
            <a:endParaRPr lang="en-GB" dirty="0"/>
          </a:p>
          <a:p>
            <a:pPr lvl="0"/>
            <a:r>
              <a:rPr lang="en-US" dirty="0" smtClean="0"/>
              <a:t>17. Jacob </a:t>
            </a:r>
            <a:r>
              <a:rPr lang="en-US" dirty="0"/>
              <a:t>	D.E; </a:t>
            </a:r>
            <a:r>
              <a:rPr lang="en-US" dirty="0" err="1"/>
              <a:t>clickners</a:t>
            </a:r>
            <a:r>
              <a:rPr lang="en-US" dirty="0"/>
              <a:t>, R.P; Zhen, J, Y ;(2002). The </a:t>
            </a:r>
            <a:r>
              <a:rPr lang="en-US" dirty="0" err="1"/>
              <a:t>prevelance</a:t>
            </a:r>
            <a:r>
              <a:rPr lang="en-US" dirty="0"/>
              <a:t> of lead-base paint hazards in U.S housing.</a:t>
            </a:r>
            <a:endParaRPr lang="en-GB" dirty="0"/>
          </a:p>
          <a:p>
            <a:pPr lvl="0"/>
            <a:r>
              <a:rPr lang="en-US" dirty="0" smtClean="0"/>
              <a:t>18. </a:t>
            </a:r>
            <a:r>
              <a:rPr lang="en-US" dirty="0" err="1" smtClean="0"/>
              <a:t>Lanphear</a:t>
            </a:r>
            <a:r>
              <a:rPr lang="en-US" dirty="0" smtClean="0"/>
              <a:t> </a:t>
            </a:r>
            <a:r>
              <a:rPr lang="en-US" dirty="0"/>
              <a:t>B.P; matt ,T.D;  Roger, J;( 1998) The contributions of lead contaminated house dust and residential soil to children’s blood lead level. Environ Res 79;51-68 [pub </a:t>
            </a:r>
            <a:r>
              <a:rPr lang="en-US" i="1" dirty="0"/>
              <a:t>med;9756680]</a:t>
            </a:r>
            <a:endParaRPr lang="en-GB" dirty="0"/>
          </a:p>
          <a:p>
            <a:pPr lvl="0"/>
            <a:r>
              <a:rPr lang="en-US" dirty="0" smtClean="0"/>
              <a:t>19. </a:t>
            </a:r>
            <a:r>
              <a:rPr lang="en-US" dirty="0" err="1" smtClean="0"/>
              <a:t>Tchounwou</a:t>
            </a:r>
            <a:r>
              <a:rPr lang="en-US" dirty="0"/>
              <a:t>, P.B; </a:t>
            </a:r>
            <a:r>
              <a:rPr lang="en-US" dirty="0" err="1"/>
              <a:t>yediou</a:t>
            </a:r>
            <a:r>
              <a:rPr lang="en-US" dirty="0"/>
              <a:t>,  G.C; </a:t>
            </a:r>
            <a:r>
              <a:rPr lang="en-US" dirty="0" err="1"/>
              <a:t>patlolla</a:t>
            </a:r>
            <a:r>
              <a:rPr lang="en-US" dirty="0"/>
              <a:t>, A.K and Sutton, D;J,;(2012) Heavy metal toxicity and the </a:t>
            </a:r>
            <a:r>
              <a:rPr lang="en-US" dirty="0" err="1"/>
              <a:t>environment.</a:t>
            </a:r>
            <a:r>
              <a:rPr lang="en-US" i="1" dirty="0" err="1"/>
              <a:t>National</a:t>
            </a:r>
            <a:r>
              <a:rPr lang="en-US" i="1" dirty="0"/>
              <a:t> institute of health</a:t>
            </a:r>
            <a:r>
              <a:rPr lang="en-US" dirty="0"/>
              <a:t> . USA. 101:133-164.doi.10.1007/978-3-7643-8340-4-6</a:t>
            </a:r>
            <a:endParaRPr lang="en-GB" dirty="0"/>
          </a:p>
          <a:p>
            <a:pPr lvl="0"/>
            <a:r>
              <a:rPr lang="en-US" dirty="0" smtClean="0"/>
              <a:t>20. USEPA</a:t>
            </a:r>
            <a:r>
              <a:rPr lang="en-US" dirty="0"/>
              <a:t>, (2011). USEPA Regional screening level (RSL) summary Table. November 2011.</a:t>
            </a:r>
            <a:endParaRPr lang="en-GB" dirty="0"/>
          </a:p>
          <a:p>
            <a:pPr lvl="0"/>
            <a:r>
              <a:rPr lang="en-US" dirty="0" smtClean="0"/>
              <a:t>21. </a:t>
            </a:r>
            <a:r>
              <a:rPr lang="en-US" dirty="0" err="1" smtClean="0"/>
              <a:t>Yohannes</a:t>
            </a:r>
            <a:r>
              <a:rPr lang="en-US" dirty="0"/>
              <a:t>, Y.B; </a:t>
            </a:r>
            <a:r>
              <a:rPr lang="en-US" dirty="0" err="1"/>
              <a:t>Ikenaka</a:t>
            </a:r>
            <a:r>
              <a:rPr lang="en-US" dirty="0"/>
              <a:t>, y; Nakayama S.M ;</a:t>
            </a:r>
            <a:r>
              <a:rPr lang="en-US" dirty="0" err="1"/>
              <a:t>Saengtienchai</a:t>
            </a:r>
            <a:r>
              <a:rPr lang="en-US" dirty="0"/>
              <a:t>, A, </a:t>
            </a:r>
            <a:r>
              <a:rPr lang="en-US" dirty="0" err="1"/>
              <a:t>watanab</a:t>
            </a:r>
            <a:r>
              <a:rPr lang="en-US" dirty="0"/>
              <a:t> E, K; Ishizuka, M.</a:t>
            </a:r>
            <a:endParaRPr lang="en-GB" dirty="0"/>
          </a:p>
          <a:p>
            <a:r>
              <a:rPr lang="en-US" dirty="0" err="1"/>
              <a:t>Organochlorine</a:t>
            </a:r>
            <a:r>
              <a:rPr lang="en-US" dirty="0"/>
              <a:t> pesticides and heavy metals in fish from stable isotope analysis. </a:t>
            </a:r>
            <a:r>
              <a:rPr lang="en-US" i="1" dirty="0"/>
              <a:t>Chemosphere, 91.857-863.</a:t>
            </a:r>
            <a:endParaRPr lang="en-GB" dirty="0"/>
          </a:p>
          <a:p>
            <a:pPr lvl="0"/>
            <a:r>
              <a:rPr lang="en-US" dirty="0" smtClean="0"/>
              <a:t>22. </a:t>
            </a:r>
            <a:r>
              <a:rPr lang="en-US" dirty="0" err="1" smtClean="0"/>
              <a:t>Aradhi</a:t>
            </a:r>
            <a:r>
              <a:rPr lang="en-US" dirty="0"/>
              <a:t>, K; Krishna, M; </a:t>
            </a:r>
            <a:r>
              <a:rPr lang="en-US" dirty="0" err="1"/>
              <a:t>Satyana</a:t>
            </a:r>
            <a:r>
              <a:rPr lang="en-US" dirty="0"/>
              <a:t> </a:t>
            </a:r>
            <a:r>
              <a:rPr lang="en-US" dirty="0" err="1"/>
              <a:t>rayanan</a:t>
            </a:r>
            <a:r>
              <a:rPr lang="en-US" dirty="0"/>
              <a:t>, (2009)</a:t>
            </a:r>
            <a:endParaRPr lang="en-GB" dirty="0"/>
          </a:p>
          <a:p>
            <a:r>
              <a:rPr lang="en-US" dirty="0"/>
              <a:t>Assessment of heavy metal pollution in water using multivariate statistical techniques in an industrial area</a:t>
            </a:r>
            <a:r>
              <a:rPr lang="en-US" i="1" dirty="0"/>
              <a:t>. </a:t>
            </a:r>
            <a:r>
              <a:rPr lang="en-US" i="1" dirty="0" err="1"/>
              <a:t>Jornal</a:t>
            </a:r>
            <a:r>
              <a:rPr lang="en-US" i="1" dirty="0"/>
              <a:t> of hazardous material 167, (1-3) page 366-373</a:t>
            </a:r>
            <a:endParaRPr lang="en-GB" dirty="0"/>
          </a:p>
          <a:p>
            <a:pPr lvl="0"/>
            <a:r>
              <a:rPr lang="en-US" dirty="0"/>
              <a:t> </a:t>
            </a:r>
            <a:r>
              <a:rPr lang="en-US" dirty="0" smtClean="0"/>
              <a:t>23. </a:t>
            </a:r>
            <a:r>
              <a:rPr lang="en-US" dirty="0" err="1" smtClean="0"/>
              <a:t>Forstna</a:t>
            </a:r>
            <a:r>
              <a:rPr lang="en-US" dirty="0"/>
              <a:t>, U; </a:t>
            </a:r>
            <a:r>
              <a:rPr lang="en-US" dirty="0" err="1"/>
              <a:t>Wittmann</a:t>
            </a:r>
            <a:r>
              <a:rPr lang="en-US" dirty="0"/>
              <a:t> G.T,W; (2012). 	Metal pollution in the aquatic environment second edition.  Berlin Heidelberg ,New York .    pp5-22</a:t>
            </a:r>
            <a:endParaRPr lang="en-GB" dirty="0"/>
          </a:p>
          <a:p>
            <a:pPr lvl="0"/>
            <a:r>
              <a:rPr lang="en-US" dirty="0" smtClean="0"/>
              <a:t>24. </a:t>
            </a:r>
            <a:r>
              <a:rPr lang="en-US" dirty="0" err="1" smtClean="0"/>
              <a:t>Weis,J.S</a:t>
            </a:r>
            <a:r>
              <a:rPr lang="en-US" dirty="0"/>
              <a:t>.(2015)   Marine pollution, What everyone needs to know .Oxford University press, New York .1-20</a:t>
            </a:r>
            <a:endParaRPr lang="en-GB" dirty="0"/>
          </a:p>
          <a:p>
            <a:pPr lvl="0"/>
            <a:r>
              <a:rPr lang="en-US" dirty="0" smtClean="0"/>
              <a:t>25. </a:t>
            </a:r>
            <a:r>
              <a:rPr lang="en-US" dirty="0" err="1" smtClean="0"/>
              <a:t>Godt</a:t>
            </a:r>
            <a:r>
              <a:rPr lang="en-US" dirty="0"/>
              <a:t>, J, </a:t>
            </a:r>
            <a:r>
              <a:rPr lang="en-US" dirty="0" err="1"/>
              <a:t>Schedig</a:t>
            </a:r>
            <a:r>
              <a:rPr lang="en-US" dirty="0"/>
              <a:t>, F; Gross –</a:t>
            </a:r>
            <a:r>
              <a:rPr lang="en-US" dirty="0" err="1"/>
              <a:t>Siestrup,C</a:t>
            </a:r>
            <a:r>
              <a:rPr lang="en-US" dirty="0"/>
              <a:t> ; ( 2006) Toxicity of cadmium and resulting hazards for human health.</a:t>
            </a:r>
            <a:endParaRPr lang="en-GB" dirty="0"/>
          </a:p>
          <a:p>
            <a:r>
              <a:rPr lang="en-US" u="sng" dirty="0" err="1"/>
              <a:t>Jornal</a:t>
            </a:r>
            <a:r>
              <a:rPr lang="en-US" u="sng" dirty="0"/>
              <a:t> of occupational medicine and toxicity </a:t>
            </a:r>
            <a:r>
              <a:rPr lang="en-US" dirty="0"/>
              <a:t> 1:22</a:t>
            </a:r>
            <a:endParaRPr lang="en-GB" dirty="0"/>
          </a:p>
          <a:p>
            <a:r>
              <a:rPr lang="en-US" u="sng" dirty="0"/>
              <a:t>https://doi .</a:t>
            </a:r>
            <a:r>
              <a:rPr lang="en-US" u="sng" dirty="0" smtClean="0"/>
              <a:t>org/10.1186/1745-6673-1-22r</a:t>
            </a:r>
            <a:endParaRPr lang="en-GB" dirty="0"/>
          </a:p>
        </p:txBody>
      </p:sp>
      <p:sp>
        <p:nvSpPr>
          <p:cNvPr id="4" name="Title 3"/>
          <p:cNvSpPr>
            <a:spLocks noGrp="1"/>
          </p:cNvSpPr>
          <p:nvPr>
            <p:ph type="title"/>
          </p:nvPr>
        </p:nvSpPr>
        <p:spPr>
          <a:xfrm>
            <a:off x="677334" y="0"/>
            <a:ext cx="1820937" cy="326572"/>
          </a:xfrm>
        </p:spPr>
        <p:txBody>
          <a:bodyPr>
            <a:normAutofit fontScale="90000"/>
          </a:bodyPr>
          <a:lstStyle/>
          <a:p>
            <a:r>
              <a:rPr lang="en-GB" sz="1800" b="1" dirty="0" smtClean="0">
                <a:solidFill>
                  <a:srgbClr val="002060"/>
                </a:solidFill>
              </a:rPr>
              <a:t>REFERENCES</a:t>
            </a:r>
            <a:endParaRPr lang="en-GB" sz="1800" b="1" dirty="0">
              <a:solidFill>
                <a:srgbClr val="002060"/>
              </a:solidFill>
            </a:endParaRPr>
          </a:p>
        </p:txBody>
      </p:sp>
    </p:spTree>
    <p:extLst>
      <p:ext uri="{BB962C8B-B14F-4D97-AF65-F5344CB8AC3E}">
        <p14:creationId xmlns:p14="http://schemas.microsoft.com/office/powerpoint/2010/main" val="1922057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005" y="60960"/>
            <a:ext cx="8596668" cy="330926"/>
          </a:xfrm>
        </p:spPr>
        <p:txBody>
          <a:bodyPr>
            <a:normAutofit fontScale="90000"/>
          </a:bodyPr>
          <a:lstStyle/>
          <a:p>
            <a:r>
              <a:rPr lang="en-GB" sz="1800" b="1" dirty="0" smtClean="0">
                <a:solidFill>
                  <a:srgbClr val="002060"/>
                </a:solidFill>
              </a:rPr>
              <a:t>REFERENCES</a:t>
            </a:r>
            <a:endParaRPr lang="en-GB" sz="1800" b="1" dirty="0">
              <a:solidFill>
                <a:srgbClr val="002060"/>
              </a:solidFill>
            </a:endParaRPr>
          </a:p>
        </p:txBody>
      </p:sp>
      <p:sp>
        <p:nvSpPr>
          <p:cNvPr id="3" name="Content Placeholder 2"/>
          <p:cNvSpPr>
            <a:spLocks noGrp="1"/>
          </p:cNvSpPr>
          <p:nvPr>
            <p:ph idx="1"/>
          </p:nvPr>
        </p:nvSpPr>
        <p:spPr>
          <a:xfrm>
            <a:off x="-1" y="574766"/>
            <a:ext cx="12192001" cy="6283233"/>
          </a:xfrm>
        </p:spPr>
        <p:txBody>
          <a:bodyPr>
            <a:normAutofit/>
          </a:bodyPr>
          <a:lstStyle/>
          <a:p>
            <a:endParaRPr lang="en-US" u="sng" dirty="0" smtClean="0"/>
          </a:p>
          <a:p>
            <a:pPr marL="0" lvl="0" indent="0">
              <a:buNone/>
            </a:pPr>
            <a:r>
              <a:rPr lang="en-US" dirty="0"/>
              <a:t> </a:t>
            </a:r>
            <a:r>
              <a:rPr lang="en-US" dirty="0" smtClean="0"/>
              <a:t>     26. </a:t>
            </a:r>
            <a:r>
              <a:rPr lang="en-US" dirty="0" err="1" smtClean="0"/>
              <a:t>Wang.x</a:t>
            </a:r>
            <a:r>
              <a:rPr lang="en-US" dirty="0" err="1"/>
              <a:t>,;Sato</a:t>
            </a:r>
            <a:r>
              <a:rPr lang="en-US" dirty="0"/>
              <a:t>, T and </a:t>
            </a:r>
            <a:r>
              <a:rPr lang="en-US" dirty="0" err="1"/>
              <a:t>Boashan</a:t>
            </a:r>
            <a:r>
              <a:rPr lang="en-US" dirty="0"/>
              <a:t> ,X; (2005)   . </a:t>
            </a:r>
            <a:r>
              <a:rPr lang="en-US" dirty="0" err="1"/>
              <a:t>Healkth</a:t>
            </a:r>
            <a:r>
              <a:rPr lang="en-US" dirty="0"/>
              <a:t> risk of heavy metals to the general  public of Tianjin, </a:t>
            </a:r>
            <a:endParaRPr lang="en-US" dirty="0" smtClean="0"/>
          </a:p>
          <a:p>
            <a:pPr marL="0" lvl="0" indent="0">
              <a:buNone/>
            </a:pPr>
            <a:r>
              <a:rPr lang="en-US" dirty="0"/>
              <a:t> </a:t>
            </a:r>
            <a:r>
              <a:rPr lang="en-US" dirty="0" smtClean="0"/>
              <a:t>           china </a:t>
            </a:r>
            <a:r>
              <a:rPr lang="en-US" dirty="0"/>
              <a:t>through </a:t>
            </a:r>
            <a:r>
              <a:rPr lang="en-US" dirty="0" err="1"/>
              <a:t>comsumption</a:t>
            </a:r>
            <a:r>
              <a:rPr lang="en-US" dirty="0"/>
              <a:t> of vegetables and fish</a:t>
            </a:r>
            <a:r>
              <a:rPr lang="en-US" dirty="0" smtClean="0"/>
              <a:t>. </a:t>
            </a:r>
            <a:r>
              <a:rPr lang="en-US" i="1" dirty="0" smtClean="0"/>
              <a:t>Science </a:t>
            </a:r>
            <a:r>
              <a:rPr lang="en-US" i="1" dirty="0"/>
              <a:t>of Total Environment </a:t>
            </a:r>
            <a:r>
              <a:rPr lang="en-US" i="1" dirty="0" smtClean="0"/>
              <a:t>350:28-37</a:t>
            </a:r>
            <a:r>
              <a:rPr lang="en-GB" i="1" dirty="0"/>
              <a:t>.</a:t>
            </a:r>
            <a:endParaRPr lang="en-GB" dirty="0"/>
          </a:p>
          <a:p>
            <a:pPr lvl="0"/>
            <a:r>
              <a:rPr lang="en-US" dirty="0" smtClean="0"/>
              <a:t>27. Shah</a:t>
            </a:r>
            <a:r>
              <a:rPr lang="en-US" dirty="0"/>
              <a:t>, S.L and </a:t>
            </a:r>
            <a:r>
              <a:rPr lang="en-US" dirty="0" err="1"/>
              <a:t>Altindag</a:t>
            </a:r>
            <a:r>
              <a:rPr lang="en-US" dirty="0"/>
              <a:t>, A. (2003) Effects of heavy metal accumulation on  the 96-h L.C50 Values in </a:t>
            </a:r>
            <a:r>
              <a:rPr lang="en-US" dirty="0" err="1"/>
              <a:t>Tench</a:t>
            </a:r>
            <a:r>
              <a:rPr lang="en-US" dirty="0"/>
              <a:t> </a:t>
            </a:r>
            <a:r>
              <a:rPr lang="en-US" dirty="0" err="1"/>
              <a:t>Tinca</a:t>
            </a:r>
            <a:r>
              <a:rPr lang="en-US" dirty="0"/>
              <a:t> .Turk  J, vet</a:t>
            </a:r>
            <a:r>
              <a:rPr lang="en-US" i="1" dirty="0"/>
              <a:t>. </a:t>
            </a:r>
            <a:r>
              <a:rPr lang="en-US" i="1" dirty="0" err="1"/>
              <a:t>Anim</a:t>
            </a:r>
            <a:r>
              <a:rPr lang="en-US" i="1" dirty="0"/>
              <a:t> sd. 29 139-144</a:t>
            </a:r>
            <a:endParaRPr lang="en-GB" dirty="0"/>
          </a:p>
          <a:p>
            <a:pPr lvl="0"/>
            <a:r>
              <a:rPr lang="en-US" dirty="0" smtClean="0"/>
              <a:t>28. </a:t>
            </a:r>
            <a:r>
              <a:rPr lang="en-US" dirty="0" err="1" smtClean="0"/>
              <a:t>Raikiwan</a:t>
            </a:r>
            <a:r>
              <a:rPr lang="en-US" dirty="0"/>
              <a:t>, M.K;  </a:t>
            </a:r>
            <a:r>
              <a:rPr lang="en-US" dirty="0" err="1"/>
              <a:t>Kuman</a:t>
            </a:r>
            <a:r>
              <a:rPr lang="en-US" dirty="0"/>
              <a:t>, P;  Singh, M and Singh. A. (2008). Toxic effects of heavy metals in investment health </a:t>
            </a:r>
            <a:r>
              <a:rPr lang="en-US" i="1" dirty="0"/>
              <a:t>Veterinary World, I(</a:t>
            </a:r>
            <a:r>
              <a:rPr lang="en-US" i="1" dirty="0" err="1"/>
              <a:t>i</a:t>
            </a:r>
            <a:r>
              <a:rPr lang="en-US" i="1" dirty="0"/>
              <a:t>), 28-30</a:t>
            </a:r>
            <a:endParaRPr lang="en-GB" i="1" dirty="0"/>
          </a:p>
          <a:p>
            <a:pPr lvl="0"/>
            <a:r>
              <a:rPr lang="en-US" dirty="0" smtClean="0"/>
              <a:t>29. </a:t>
            </a:r>
            <a:r>
              <a:rPr lang="en-US" dirty="0" err="1" smtClean="0"/>
              <a:t>Fidan</a:t>
            </a:r>
            <a:r>
              <a:rPr lang="en-US" dirty="0"/>
              <a:t>, A.F;  </a:t>
            </a:r>
            <a:r>
              <a:rPr lang="en-US" dirty="0" err="1"/>
              <a:t>Cigerci</a:t>
            </a:r>
            <a:r>
              <a:rPr lang="en-US" dirty="0"/>
              <a:t>, H; </a:t>
            </a:r>
            <a:r>
              <a:rPr lang="en-US" dirty="0" err="1"/>
              <a:t>Konuk</a:t>
            </a:r>
            <a:r>
              <a:rPr lang="en-US" dirty="0"/>
              <a:t>, M;  </a:t>
            </a:r>
            <a:r>
              <a:rPr lang="en-US" dirty="0" err="1"/>
              <a:t>Kucukkurt</a:t>
            </a:r>
            <a:r>
              <a:rPr lang="en-US" dirty="0"/>
              <a:t>, I,; </a:t>
            </a:r>
            <a:r>
              <a:rPr lang="en-US" dirty="0" err="1"/>
              <a:t>Aslan</a:t>
            </a:r>
            <a:r>
              <a:rPr lang="en-US" dirty="0"/>
              <a:t> and </a:t>
            </a:r>
            <a:r>
              <a:rPr lang="en-US" dirty="0" err="1"/>
              <a:t>Dundan</a:t>
            </a:r>
            <a:r>
              <a:rPr lang="en-US" dirty="0"/>
              <a:t>, y, (2008). Determination of some heavy metal  level and oxidative  status in </a:t>
            </a:r>
            <a:r>
              <a:rPr lang="en-US" dirty="0" err="1"/>
              <a:t>carassius</a:t>
            </a:r>
            <a:r>
              <a:rPr lang="en-US" dirty="0"/>
              <a:t>  </a:t>
            </a:r>
            <a:r>
              <a:rPr lang="en-US" dirty="0" err="1"/>
              <a:t>carassius</a:t>
            </a:r>
            <a:r>
              <a:rPr lang="en-US" dirty="0"/>
              <a:t> L 1758 from </a:t>
            </a:r>
            <a:r>
              <a:rPr lang="en-US" dirty="0" err="1"/>
              <a:t>Eber</a:t>
            </a:r>
            <a:r>
              <a:rPr lang="en-US" dirty="0"/>
              <a:t> lake </a:t>
            </a:r>
            <a:endParaRPr lang="en-GB" dirty="0"/>
          </a:p>
          <a:p>
            <a:pPr lvl="0"/>
            <a:r>
              <a:rPr lang="en-US" i="1" dirty="0"/>
              <a:t>Environ </a:t>
            </a:r>
            <a:r>
              <a:rPr lang="en-US" i="1" dirty="0" err="1"/>
              <a:t>Monit</a:t>
            </a:r>
            <a:r>
              <a:rPr lang="en-US" i="1" dirty="0"/>
              <a:t> Asses 147; 35-41</a:t>
            </a:r>
            <a:endParaRPr lang="en-GB" dirty="0"/>
          </a:p>
          <a:p>
            <a:r>
              <a:rPr lang="en-US" dirty="0" smtClean="0"/>
              <a:t>30. </a:t>
            </a:r>
            <a:r>
              <a:rPr lang="en-US" dirty="0" err="1" smtClean="0"/>
              <a:t>Amiraaah</a:t>
            </a:r>
            <a:r>
              <a:rPr lang="en-US" dirty="0"/>
              <a:t>, M. </a:t>
            </a:r>
            <a:r>
              <a:rPr lang="en-US" dirty="0" smtClean="0"/>
              <a:t>N and </a:t>
            </a:r>
            <a:r>
              <a:rPr lang="en-US" dirty="0" err="1"/>
              <a:t>Afiza</a:t>
            </a:r>
            <a:r>
              <a:rPr lang="en-US" dirty="0"/>
              <a:t>, A.s ;	(2013)</a:t>
            </a:r>
            <a:endParaRPr lang="en-GB" dirty="0"/>
          </a:p>
          <a:p>
            <a:r>
              <a:rPr lang="en-US" dirty="0"/>
              <a:t>Human Health Risk Assessment of Metal Contamination through Consumption of Fish</a:t>
            </a:r>
            <a:endParaRPr lang="en-GB" dirty="0"/>
          </a:p>
          <a:p>
            <a:r>
              <a:rPr lang="en-US" i="1" dirty="0"/>
              <a:t> </a:t>
            </a:r>
            <a:r>
              <a:rPr lang="en-US" i="1" dirty="0" err="1" smtClean="0"/>
              <a:t>Jornal</a:t>
            </a:r>
            <a:r>
              <a:rPr lang="en-US" i="1" dirty="0" smtClean="0"/>
              <a:t> </a:t>
            </a:r>
            <a:r>
              <a:rPr lang="en-US" i="1" dirty="0"/>
              <a:t>of Environment Pollution and Human Health(1) 1-5.</a:t>
            </a:r>
            <a:endParaRPr lang="en-GB" dirty="0"/>
          </a:p>
          <a:p>
            <a:r>
              <a:rPr lang="en-US" i="1" dirty="0"/>
              <a:t> </a:t>
            </a:r>
            <a:endParaRPr lang="en-GB" dirty="0"/>
          </a:p>
          <a:p>
            <a:endParaRPr lang="en-GB" dirty="0"/>
          </a:p>
        </p:txBody>
      </p:sp>
    </p:spTree>
    <p:extLst>
      <p:ext uri="{BB962C8B-B14F-4D97-AF65-F5344CB8AC3E}">
        <p14:creationId xmlns:p14="http://schemas.microsoft.com/office/powerpoint/2010/main" val="2117454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 y="1"/>
            <a:ext cx="9159702" cy="6041362"/>
          </a:xfrm>
        </p:spPr>
        <p:txBody>
          <a:bodyPr/>
          <a:lstStyle/>
          <a:p>
            <a:endParaRPr lang="en-GB" sz="3600" dirty="0" smtClean="0"/>
          </a:p>
          <a:p>
            <a:endParaRPr lang="en-GB" sz="3600" dirty="0"/>
          </a:p>
          <a:p>
            <a:endParaRPr lang="en-GB" sz="3600" dirty="0" smtClean="0"/>
          </a:p>
          <a:p>
            <a:endParaRPr lang="en-GB" sz="3600" dirty="0"/>
          </a:p>
          <a:p>
            <a:r>
              <a:rPr lang="en-GB" sz="3600" dirty="0" smtClean="0"/>
              <a:t>                  THANK YOU</a:t>
            </a:r>
            <a:endParaRPr lang="en-GB" sz="3600" dirty="0"/>
          </a:p>
        </p:txBody>
      </p:sp>
    </p:spTree>
    <p:extLst>
      <p:ext uri="{BB962C8B-B14F-4D97-AF65-F5344CB8AC3E}">
        <p14:creationId xmlns:p14="http://schemas.microsoft.com/office/powerpoint/2010/main" val="2340040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5944"/>
            <a:ext cx="12192000" cy="6662056"/>
          </a:xfrm>
        </p:spPr>
        <p:txBody>
          <a:bodyPr/>
          <a:lstStyle/>
          <a:p>
            <a:pPr marL="0" indent="0">
              <a:buNone/>
            </a:pPr>
            <a:r>
              <a:rPr lang="en-GB" dirty="0" smtClean="0">
                <a:solidFill>
                  <a:srgbClr val="C00000"/>
                </a:solidFill>
                <a:latin typeface="Aharoni" panose="02010803020104030203" pitchFamily="2" charset="-79"/>
                <a:cs typeface="Aharoni" panose="02010803020104030203" pitchFamily="2" charset="-79"/>
              </a:rPr>
              <a:t> </a:t>
            </a:r>
          </a:p>
          <a:p>
            <a:pPr marL="0" indent="0">
              <a:buNone/>
            </a:pPr>
            <a:r>
              <a:rPr lang="en-GB" dirty="0">
                <a:solidFill>
                  <a:srgbClr val="C00000"/>
                </a:solidFill>
                <a:latin typeface="Aharoni" panose="02010803020104030203" pitchFamily="2" charset="-79"/>
                <a:cs typeface="Aharoni" panose="02010803020104030203" pitchFamily="2" charset="-79"/>
              </a:rPr>
              <a:t> </a:t>
            </a:r>
            <a:endParaRPr lang="en-GB" dirty="0" smtClean="0">
              <a:solidFill>
                <a:srgbClr val="C00000"/>
              </a:solidFill>
              <a:latin typeface="Aharoni" panose="02010803020104030203" pitchFamily="2" charset="-79"/>
              <a:cs typeface="Aharoni" panose="02010803020104030203" pitchFamily="2" charset="-79"/>
            </a:endParaRPr>
          </a:p>
          <a:p>
            <a:pPr marL="0" indent="0">
              <a:buNone/>
            </a:pPr>
            <a:r>
              <a:rPr lang="en-GB" sz="2400" dirty="0" smtClean="0">
                <a:solidFill>
                  <a:schemeClr val="accent2">
                    <a:lumMod val="50000"/>
                  </a:schemeClr>
                </a:solidFill>
                <a:latin typeface="Aharoni" panose="02010803020104030203" pitchFamily="2" charset="-79"/>
                <a:cs typeface="Aharoni" panose="02010803020104030203" pitchFamily="2" charset="-79"/>
              </a:rPr>
              <a:t>                                                          </a:t>
            </a:r>
            <a:r>
              <a:rPr lang="en-GB" sz="3600" dirty="0" smtClean="0">
                <a:solidFill>
                  <a:schemeClr val="accent2">
                    <a:lumMod val="50000"/>
                  </a:schemeClr>
                </a:solidFill>
                <a:latin typeface="Aharoni" panose="02010803020104030203" pitchFamily="2" charset="-79"/>
                <a:cs typeface="Aharoni" panose="02010803020104030203" pitchFamily="2" charset="-79"/>
              </a:rPr>
              <a:t>AIM </a:t>
            </a:r>
            <a:r>
              <a:rPr lang="en-GB" sz="2400" dirty="0" smtClean="0">
                <a:solidFill>
                  <a:schemeClr val="accent2">
                    <a:lumMod val="50000"/>
                  </a:schemeClr>
                </a:solidFill>
                <a:latin typeface="Aharoni" panose="02010803020104030203" pitchFamily="2" charset="-79"/>
                <a:cs typeface="Aharoni" panose="02010803020104030203" pitchFamily="2" charset="-79"/>
              </a:rPr>
              <a:t>  </a:t>
            </a:r>
          </a:p>
          <a:p>
            <a:pPr marL="0" indent="0">
              <a:buNone/>
            </a:pPr>
            <a:endParaRPr lang="en-GB" sz="2400" dirty="0">
              <a:solidFill>
                <a:schemeClr val="accent2">
                  <a:lumMod val="50000"/>
                </a:schemeClr>
              </a:solidFill>
              <a:latin typeface="Aharoni" panose="02010803020104030203" pitchFamily="2" charset="-79"/>
              <a:cs typeface="Aharoni" panose="02010803020104030203" pitchFamily="2" charset="-79"/>
            </a:endParaRPr>
          </a:p>
          <a:p>
            <a:pPr marL="0" indent="0">
              <a:buNone/>
            </a:pPr>
            <a:endParaRPr lang="en-GB" sz="2400" dirty="0" smtClean="0">
              <a:solidFill>
                <a:schemeClr val="accent2">
                  <a:lumMod val="50000"/>
                </a:schemeClr>
              </a:solidFill>
              <a:latin typeface="Aharoni" panose="02010803020104030203" pitchFamily="2" charset="-79"/>
              <a:cs typeface="Aharoni" panose="02010803020104030203" pitchFamily="2" charset="-79"/>
            </a:endParaRPr>
          </a:p>
          <a:p>
            <a:pPr marL="0" indent="0">
              <a:buNone/>
            </a:pPr>
            <a:r>
              <a:rPr lang="en-GB" sz="2400" dirty="0" smtClean="0">
                <a:solidFill>
                  <a:schemeClr val="accent2">
                    <a:lumMod val="50000"/>
                  </a:schemeClr>
                </a:solidFill>
                <a:latin typeface="Aharoni" panose="02010803020104030203" pitchFamily="2" charset="-79"/>
                <a:cs typeface="Aharoni" panose="02010803020104030203" pitchFamily="2" charset="-79"/>
              </a:rPr>
              <a:t> This </a:t>
            </a:r>
            <a:r>
              <a:rPr lang="en-GB" sz="2400" dirty="0">
                <a:solidFill>
                  <a:schemeClr val="accent2">
                    <a:lumMod val="50000"/>
                  </a:schemeClr>
                </a:solidFill>
                <a:latin typeface="Aharoni" panose="02010803020104030203" pitchFamily="2" charset="-79"/>
                <a:cs typeface="Aharoni" panose="02010803020104030203" pitchFamily="2" charset="-79"/>
              </a:rPr>
              <a:t>study is aimed </a:t>
            </a:r>
            <a:r>
              <a:rPr lang="en-GB" sz="2400" dirty="0" smtClean="0">
                <a:solidFill>
                  <a:schemeClr val="accent2">
                    <a:lumMod val="50000"/>
                  </a:schemeClr>
                </a:solidFill>
                <a:latin typeface="Aharoni" panose="02010803020104030203" pitchFamily="2" charset="-79"/>
                <a:cs typeface="Aharoni" panose="02010803020104030203" pitchFamily="2" charset="-79"/>
              </a:rPr>
              <a:t>at assessing  </a:t>
            </a:r>
            <a:r>
              <a:rPr lang="en-GB" sz="2400" dirty="0">
                <a:solidFill>
                  <a:schemeClr val="accent2">
                    <a:lumMod val="50000"/>
                  </a:schemeClr>
                </a:solidFill>
                <a:latin typeface="Aharoni" panose="02010803020104030203" pitchFamily="2" charset="-79"/>
                <a:cs typeface="Aharoni" panose="02010803020104030203" pitchFamily="2" charset="-79"/>
              </a:rPr>
              <a:t>the heavy </a:t>
            </a:r>
            <a:r>
              <a:rPr lang="en-GB" sz="2400" dirty="0" smtClean="0">
                <a:solidFill>
                  <a:schemeClr val="accent2">
                    <a:lumMod val="50000"/>
                  </a:schemeClr>
                </a:solidFill>
                <a:latin typeface="Aharoni" panose="02010803020104030203" pitchFamily="2" charset="-79"/>
                <a:cs typeface="Aharoni" panose="02010803020104030203" pitchFamily="2" charset="-79"/>
              </a:rPr>
              <a:t>metal </a:t>
            </a:r>
            <a:r>
              <a:rPr lang="en-GB" sz="2400" dirty="0">
                <a:solidFill>
                  <a:schemeClr val="accent2">
                    <a:lumMod val="50000"/>
                  </a:schemeClr>
                </a:solidFill>
                <a:latin typeface="Aharoni" panose="02010803020104030203" pitchFamily="2" charset="-79"/>
                <a:cs typeface="Aharoni" panose="02010803020104030203" pitchFamily="2" charset="-79"/>
              </a:rPr>
              <a:t>concentrations and </a:t>
            </a:r>
            <a:endParaRPr lang="en-GB" sz="2400" dirty="0" smtClean="0">
              <a:solidFill>
                <a:schemeClr val="accent2">
                  <a:lumMod val="50000"/>
                </a:schemeClr>
              </a:solidFill>
              <a:latin typeface="Aharoni" panose="02010803020104030203" pitchFamily="2" charset="-79"/>
              <a:cs typeface="Aharoni" panose="02010803020104030203" pitchFamily="2" charset="-79"/>
            </a:endParaRPr>
          </a:p>
          <a:p>
            <a:pPr marL="0" indent="0">
              <a:buNone/>
            </a:pPr>
            <a:r>
              <a:rPr lang="en-GB" sz="2400" dirty="0" smtClean="0">
                <a:solidFill>
                  <a:schemeClr val="accent2">
                    <a:lumMod val="50000"/>
                  </a:schemeClr>
                </a:solidFill>
                <a:latin typeface="Aharoni" panose="02010803020104030203" pitchFamily="2" charset="-79"/>
                <a:cs typeface="Aharoni" panose="02010803020104030203" pitchFamily="2" charset="-79"/>
              </a:rPr>
              <a:t> health </a:t>
            </a:r>
            <a:r>
              <a:rPr lang="en-GB" sz="2400" dirty="0">
                <a:solidFill>
                  <a:schemeClr val="accent2">
                    <a:lumMod val="50000"/>
                  </a:schemeClr>
                </a:solidFill>
                <a:latin typeface="Aharoni" panose="02010803020104030203" pitchFamily="2" charset="-79"/>
                <a:cs typeface="Aharoni" panose="02010803020104030203" pitchFamily="2" charset="-79"/>
              </a:rPr>
              <a:t>risk </a:t>
            </a:r>
            <a:r>
              <a:rPr lang="en-GB" sz="2400" dirty="0" smtClean="0">
                <a:solidFill>
                  <a:schemeClr val="accent2">
                    <a:lumMod val="50000"/>
                  </a:schemeClr>
                </a:solidFill>
                <a:latin typeface="Aharoni" panose="02010803020104030203" pitchFamily="2" charset="-79"/>
                <a:cs typeface="Aharoni" panose="02010803020104030203" pitchFamily="2" charset="-79"/>
              </a:rPr>
              <a:t>of </a:t>
            </a:r>
            <a:r>
              <a:rPr lang="en-GB" sz="2400" dirty="0">
                <a:solidFill>
                  <a:schemeClr val="accent2">
                    <a:lumMod val="50000"/>
                  </a:schemeClr>
                </a:solidFill>
                <a:latin typeface="Aharoni" panose="02010803020104030203" pitchFamily="2" charset="-79"/>
                <a:cs typeface="Aharoni" panose="02010803020104030203" pitchFamily="2" charset="-79"/>
              </a:rPr>
              <a:t>commercial fish and shrimps ( </a:t>
            </a:r>
            <a:r>
              <a:rPr lang="en-GB" sz="2400" dirty="0" err="1">
                <a:solidFill>
                  <a:schemeClr val="accent2">
                    <a:lumMod val="50000"/>
                  </a:schemeClr>
                </a:solidFill>
                <a:latin typeface="Aharoni" panose="02010803020104030203" pitchFamily="2" charset="-79"/>
                <a:cs typeface="Aharoni" panose="02010803020104030203" pitchFamily="2" charset="-79"/>
              </a:rPr>
              <a:t>titus</a:t>
            </a:r>
            <a:r>
              <a:rPr lang="en-GB" sz="2400" dirty="0">
                <a:solidFill>
                  <a:schemeClr val="accent2">
                    <a:lumMod val="50000"/>
                  </a:schemeClr>
                </a:solidFill>
                <a:latin typeface="Aharoni" panose="02010803020104030203" pitchFamily="2" charset="-79"/>
                <a:cs typeface="Aharoni" panose="02010803020104030203" pitchFamily="2" charset="-79"/>
              </a:rPr>
              <a:t> , croaker, </a:t>
            </a:r>
            <a:r>
              <a:rPr lang="en-GB" sz="2400" dirty="0" err="1">
                <a:solidFill>
                  <a:schemeClr val="accent2">
                    <a:lumMod val="50000"/>
                  </a:schemeClr>
                </a:solidFill>
                <a:latin typeface="Aharoni" panose="02010803020104030203" pitchFamily="2" charset="-79"/>
                <a:cs typeface="Aharoni" panose="02010803020104030203" pitchFamily="2" charset="-79"/>
              </a:rPr>
              <a:t>scumbia</a:t>
            </a:r>
            <a:r>
              <a:rPr lang="en-GB" sz="2400" dirty="0">
                <a:solidFill>
                  <a:schemeClr val="accent2">
                    <a:lumMod val="50000"/>
                  </a:schemeClr>
                </a:solidFill>
                <a:latin typeface="Aharoni" panose="02010803020104030203" pitchFamily="2" charset="-79"/>
                <a:cs typeface="Aharoni" panose="02010803020104030203" pitchFamily="2" charset="-79"/>
              </a:rPr>
              <a:t>, </a:t>
            </a:r>
            <a:endParaRPr lang="en-GB" sz="2400" dirty="0" smtClean="0">
              <a:solidFill>
                <a:schemeClr val="accent2">
                  <a:lumMod val="50000"/>
                </a:schemeClr>
              </a:solidFill>
              <a:latin typeface="Aharoni" panose="02010803020104030203" pitchFamily="2" charset="-79"/>
              <a:cs typeface="Aharoni" panose="02010803020104030203" pitchFamily="2" charset="-79"/>
            </a:endParaRPr>
          </a:p>
          <a:p>
            <a:pPr marL="0" indent="0">
              <a:buNone/>
            </a:pPr>
            <a:r>
              <a:rPr lang="en-GB" sz="2400" dirty="0" smtClean="0">
                <a:solidFill>
                  <a:schemeClr val="accent2">
                    <a:lumMod val="50000"/>
                  </a:schemeClr>
                </a:solidFill>
                <a:latin typeface="Aharoni" panose="02010803020104030203" pitchFamily="2" charset="-79"/>
                <a:cs typeface="Aharoni" panose="02010803020104030203" pitchFamily="2" charset="-79"/>
              </a:rPr>
              <a:t> shrimps </a:t>
            </a:r>
            <a:r>
              <a:rPr lang="en-GB" sz="2400" dirty="0">
                <a:solidFill>
                  <a:schemeClr val="accent2">
                    <a:lumMod val="50000"/>
                  </a:schemeClr>
                </a:solidFill>
                <a:latin typeface="Aharoni" panose="02010803020104030203" pitchFamily="2" charset="-79"/>
                <a:cs typeface="Aharoni" panose="02010803020104030203" pitchFamily="2" charset="-79"/>
              </a:rPr>
              <a:t>) obtained from four </a:t>
            </a:r>
            <a:r>
              <a:rPr lang="en-GB" sz="2400" dirty="0" smtClean="0">
                <a:solidFill>
                  <a:schemeClr val="accent2">
                    <a:lumMod val="50000"/>
                  </a:schemeClr>
                </a:solidFill>
                <a:latin typeface="Aharoni" panose="02010803020104030203" pitchFamily="2" charset="-79"/>
                <a:cs typeface="Aharoni" panose="02010803020104030203" pitchFamily="2" charset="-79"/>
              </a:rPr>
              <a:t> </a:t>
            </a:r>
            <a:r>
              <a:rPr lang="en-GB" sz="2400" dirty="0">
                <a:solidFill>
                  <a:schemeClr val="accent2">
                    <a:lumMod val="50000"/>
                  </a:schemeClr>
                </a:solidFill>
                <a:latin typeface="Aharoni" panose="02010803020104030203" pitchFamily="2" charset="-79"/>
                <a:cs typeface="Aharoni" panose="02010803020104030203" pitchFamily="2" charset="-79"/>
              </a:rPr>
              <a:t>markets in </a:t>
            </a:r>
            <a:r>
              <a:rPr lang="en-GB" sz="2400" dirty="0" smtClean="0">
                <a:solidFill>
                  <a:schemeClr val="accent2">
                    <a:lumMod val="50000"/>
                  </a:schemeClr>
                </a:solidFill>
                <a:latin typeface="Aharoni" panose="02010803020104030203" pitchFamily="2" charset="-79"/>
                <a:cs typeface="Aharoni" panose="02010803020104030203" pitchFamily="2" charset="-79"/>
              </a:rPr>
              <a:t> three local Governments in</a:t>
            </a:r>
          </a:p>
          <a:p>
            <a:pPr marL="0" indent="0">
              <a:buNone/>
            </a:pPr>
            <a:r>
              <a:rPr lang="en-GB" sz="2400" dirty="0" smtClean="0">
                <a:solidFill>
                  <a:schemeClr val="accent2">
                    <a:lumMod val="50000"/>
                  </a:schemeClr>
                </a:solidFill>
                <a:latin typeface="Aharoni" panose="02010803020104030203" pitchFamily="2" charset="-79"/>
                <a:cs typeface="Aharoni" panose="02010803020104030203" pitchFamily="2" charset="-79"/>
              </a:rPr>
              <a:t> Lagos, </a:t>
            </a:r>
            <a:r>
              <a:rPr lang="en-GB" sz="2400" dirty="0">
                <a:solidFill>
                  <a:schemeClr val="accent2">
                    <a:lumMod val="50000"/>
                  </a:schemeClr>
                </a:solidFill>
                <a:latin typeface="Aharoni" panose="02010803020104030203" pitchFamily="2" charset="-79"/>
                <a:cs typeface="Aharoni" panose="02010803020104030203" pitchFamily="2" charset="-79"/>
              </a:rPr>
              <a:t>Nigeria. </a:t>
            </a:r>
            <a:r>
              <a:rPr lang="en-GB" sz="2400" dirty="0" smtClean="0">
                <a:solidFill>
                  <a:schemeClr val="accent2">
                    <a:lumMod val="50000"/>
                  </a:schemeClr>
                </a:solidFill>
                <a:latin typeface="Aharoni" panose="02010803020104030203" pitchFamily="2" charset="-79"/>
                <a:cs typeface="Aharoni" panose="02010803020104030203" pitchFamily="2" charset="-79"/>
              </a:rPr>
              <a:t> These markets serve </a:t>
            </a:r>
            <a:r>
              <a:rPr lang="en-GB" sz="2400" dirty="0">
                <a:solidFill>
                  <a:schemeClr val="accent2">
                    <a:lumMod val="50000"/>
                  </a:schemeClr>
                </a:solidFill>
                <a:latin typeface="Aharoni" panose="02010803020104030203" pitchFamily="2" charset="-79"/>
                <a:cs typeface="Aharoni" panose="02010803020104030203" pitchFamily="2" charset="-79"/>
              </a:rPr>
              <a:t>over two million </a:t>
            </a:r>
            <a:r>
              <a:rPr lang="en-GB" sz="2400" dirty="0" smtClean="0">
                <a:solidFill>
                  <a:schemeClr val="accent2">
                    <a:lumMod val="50000"/>
                  </a:schemeClr>
                </a:solidFill>
                <a:latin typeface="Aharoni" panose="02010803020104030203" pitchFamily="2" charset="-79"/>
                <a:cs typeface="Aharoni" panose="02010803020104030203" pitchFamily="2" charset="-79"/>
              </a:rPr>
              <a:t>people .</a:t>
            </a:r>
            <a:endParaRPr lang="en-GB" sz="2400" dirty="0">
              <a:solidFill>
                <a:schemeClr val="accent2">
                  <a:lumMod val="50000"/>
                </a:schemeClr>
              </a:solidFill>
              <a:latin typeface="Aharoni" panose="02010803020104030203" pitchFamily="2" charset="-79"/>
              <a:cs typeface="Aharoni" panose="02010803020104030203" pitchFamily="2" charset="-79"/>
            </a:endParaRPr>
          </a:p>
          <a:p>
            <a:endParaRPr lang="en-GB" dirty="0">
              <a:solidFill>
                <a:schemeClr val="accent2">
                  <a:lumMod val="50000"/>
                </a:schemeClr>
              </a:solidFill>
            </a:endParaRPr>
          </a:p>
        </p:txBody>
      </p:sp>
    </p:spTree>
    <p:extLst>
      <p:ext uri="{BB962C8B-B14F-4D97-AF65-F5344CB8AC3E}">
        <p14:creationId xmlns:p14="http://schemas.microsoft.com/office/powerpoint/2010/main" val="23863713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1353800" cy="6714699"/>
          </a:xfrm>
        </p:spPr>
        <p:txBody>
          <a:bodyPr/>
          <a:lstStyle/>
          <a:p>
            <a:pPr marL="0" indent="0">
              <a:buNone/>
            </a:pPr>
            <a:endParaRPr lang="en-GB" dirty="0"/>
          </a:p>
          <a:p>
            <a:pPr marL="0" indent="0">
              <a:buNone/>
            </a:pPr>
            <a:endParaRPr lang="en-GB" dirty="0" smtClean="0"/>
          </a:p>
          <a:p>
            <a:pPr marL="0" indent="0">
              <a:buNone/>
            </a:pPr>
            <a:r>
              <a:rPr lang="en-GB" dirty="0"/>
              <a:t> </a:t>
            </a:r>
            <a:r>
              <a:rPr lang="en-GB" dirty="0" smtClean="0"/>
              <a:t>                             </a:t>
            </a:r>
            <a:r>
              <a:rPr lang="en-GB" sz="3600" dirty="0" smtClean="0">
                <a:solidFill>
                  <a:srgbClr val="00B050"/>
                </a:solidFill>
                <a:latin typeface="Algerian" panose="04020705040A02060702" pitchFamily="82" charset="0"/>
              </a:rPr>
              <a:t>OBJECTIVES</a:t>
            </a:r>
            <a:r>
              <a:rPr lang="en-GB" sz="3600" dirty="0">
                <a:solidFill>
                  <a:srgbClr val="00B050"/>
                </a:solidFill>
                <a:latin typeface="Algerian" panose="04020705040A02060702" pitchFamily="82" charset="0"/>
              </a:rPr>
              <a:t>;</a:t>
            </a:r>
          </a:p>
          <a:p>
            <a:endParaRPr lang="en-GB" dirty="0" smtClean="0">
              <a:solidFill>
                <a:schemeClr val="accent5">
                  <a:lumMod val="75000"/>
                </a:schemeClr>
              </a:solidFill>
              <a:latin typeface="Aharoni" panose="02010803020104030203" pitchFamily="2" charset="-79"/>
              <a:cs typeface="Aharoni" panose="02010803020104030203" pitchFamily="2" charset="-79"/>
            </a:endParaRPr>
          </a:p>
          <a:p>
            <a:r>
              <a:rPr lang="en-GB" sz="3200" dirty="0" smtClean="0">
                <a:solidFill>
                  <a:schemeClr val="accent2">
                    <a:lumMod val="50000"/>
                  </a:schemeClr>
                </a:solidFill>
                <a:latin typeface="Aharoni" panose="02010803020104030203" pitchFamily="2" charset="-79"/>
                <a:cs typeface="Aharoni" panose="02010803020104030203" pitchFamily="2" charset="-79"/>
              </a:rPr>
              <a:t>To </a:t>
            </a:r>
            <a:r>
              <a:rPr lang="en-GB" sz="3200" dirty="0">
                <a:solidFill>
                  <a:schemeClr val="accent2">
                    <a:lumMod val="50000"/>
                  </a:schemeClr>
                </a:solidFill>
                <a:latin typeface="Aharoni" panose="02010803020104030203" pitchFamily="2" charset="-79"/>
                <a:cs typeface="Aharoni" panose="02010803020104030203" pitchFamily="2" charset="-79"/>
              </a:rPr>
              <a:t>study the presence of metal </a:t>
            </a:r>
            <a:r>
              <a:rPr lang="en-GB" sz="3200" dirty="0" smtClean="0">
                <a:solidFill>
                  <a:schemeClr val="accent2">
                    <a:lumMod val="50000"/>
                  </a:schemeClr>
                </a:solidFill>
                <a:latin typeface="Aharoni" panose="02010803020104030203" pitchFamily="2" charset="-79"/>
                <a:cs typeface="Aharoni" panose="02010803020104030203" pitchFamily="2" charset="-79"/>
              </a:rPr>
              <a:t>bio-accumulation</a:t>
            </a:r>
          </a:p>
          <a:p>
            <a:pPr marL="0" indent="0">
              <a:buNone/>
            </a:pPr>
            <a:r>
              <a:rPr lang="en-GB" sz="3200" dirty="0">
                <a:solidFill>
                  <a:schemeClr val="accent2">
                    <a:lumMod val="50000"/>
                  </a:schemeClr>
                </a:solidFill>
                <a:latin typeface="Aharoni" panose="02010803020104030203" pitchFamily="2" charset="-79"/>
                <a:cs typeface="Aharoni" panose="02010803020104030203" pitchFamily="2" charset="-79"/>
              </a:rPr>
              <a:t> </a:t>
            </a:r>
            <a:r>
              <a:rPr lang="en-GB" sz="3200" dirty="0" smtClean="0">
                <a:solidFill>
                  <a:schemeClr val="accent2">
                    <a:lumMod val="50000"/>
                  </a:schemeClr>
                </a:solidFill>
                <a:latin typeface="Aharoni" panose="02010803020104030203" pitchFamily="2" charset="-79"/>
                <a:cs typeface="Aharoni" panose="02010803020104030203" pitchFamily="2" charset="-79"/>
              </a:rPr>
              <a:t>   </a:t>
            </a:r>
            <a:r>
              <a:rPr lang="en-GB" sz="3200" dirty="0">
                <a:solidFill>
                  <a:schemeClr val="accent2">
                    <a:lumMod val="50000"/>
                  </a:schemeClr>
                </a:solidFill>
                <a:latin typeface="Aharoni" panose="02010803020104030203" pitchFamily="2" charset="-79"/>
                <a:cs typeface="Aharoni" panose="02010803020104030203" pitchFamily="2" charset="-79"/>
              </a:rPr>
              <a:t>in </a:t>
            </a:r>
            <a:r>
              <a:rPr lang="en-GB" sz="3200" dirty="0" smtClean="0">
                <a:solidFill>
                  <a:schemeClr val="accent2">
                    <a:lumMod val="50000"/>
                  </a:schemeClr>
                </a:solidFill>
                <a:latin typeface="Aharoni" panose="02010803020104030203" pitchFamily="2" charset="-79"/>
                <a:cs typeface="Aharoni" panose="02010803020104030203" pitchFamily="2" charset="-79"/>
              </a:rPr>
              <a:t>fish  and shrimp samples</a:t>
            </a:r>
            <a:r>
              <a:rPr lang="en-GB" sz="3200" dirty="0">
                <a:solidFill>
                  <a:schemeClr val="accent2">
                    <a:lumMod val="50000"/>
                  </a:schemeClr>
                </a:solidFill>
                <a:latin typeface="Aharoni" panose="02010803020104030203" pitchFamily="2" charset="-79"/>
                <a:cs typeface="Aharoni" panose="02010803020104030203" pitchFamily="2" charset="-79"/>
              </a:rPr>
              <a:t>.</a:t>
            </a:r>
          </a:p>
          <a:p>
            <a:r>
              <a:rPr lang="en-GB" sz="3200" dirty="0">
                <a:solidFill>
                  <a:schemeClr val="accent2">
                    <a:lumMod val="50000"/>
                  </a:schemeClr>
                </a:solidFill>
                <a:latin typeface="Aharoni" panose="02010803020104030203" pitchFamily="2" charset="-79"/>
                <a:cs typeface="Aharoni" panose="02010803020104030203" pitchFamily="2" charset="-79"/>
              </a:rPr>
              <a:t>To </a:t>
            </a:r>
            <a:r>
              <a:rPr lang="en-GB" sz="3200" dirty="0" smtClean="0">
                <a:solidFill>
                  <a:schemeClr val="accent2">
                    <a:lumMod val="50000"/>
                  </a:schemeClr>
                </a:solidFill>
                <a:latin typeface="Aharoni" panose="02010803020104030203" pitchFamily="2" charset="-79"/>
                <a:cs typeface="Aharoni" panose="02010803020104030203" pitchFamily="2" charset="-79"/>
              </a:rPr>
              <a:t>ascertain </a:t>
            </a:r>
            <a:r>
              <a:rPr lang="en-GB" sz="3200" dirty="0">
                <a:solidFill>
                  <a:schemeClr val="accent2">
                    <a:lumMod val="50000"/>
                  </a:schemeClr>
                </a:solidFill>
                <a:latin typeface="Aharoni" panose="02010803020104030203" pitchFamily="2" charset="-79"/>
                <a:cs typeface="Aharoni" panose="02010803020104030203" pitchFamily="2" charset="-79"/>
              </a:rPr>
              <a:t>their toxic levels </a:t>
            </a:r>
            <a:r>
              <a:rPr lang="en-GB" sz="3200" dirty="0" smtClean="0">
                <a:solidFill>
                  <a:schemeClr val="accent2">
                    <a:lumMod val="50000"/>
                  </a:schemeClr>
                </a:solidFill>
                <a:latin typeface="Aharoni" panose="02010803020104030203" pitchFamily="2" charset="-79"/>
                <a:cs typeface="Aharoni" panose="02010803020104030203" pitchFamily="2" charset="-79"/>
              </a:rPr>
              <a:t>.</a:t>
            </a:r>
            <a:endParaRPr lang="en-GB" sz="3200" dirty="0">
              <a:solidFill>
                <a:schemeClr val="accent2">
                  <a:lumMod val="50000"/>
                </a:schemeClr>
              </a:solidFill>
              <a:latin typeface="Aharoni" panose="02010803020104030203" pitchFamily="2" charset="-79"/>
              <a:cs typeface="Aharoni" panose="02010803020104030203" pitchFamily="2" charset="-79"/>
            </a:endParaRPr>
          </a:p>
          <a:p>
            <a:r>
              <a:rPr lang="en-GB" sz="3200" dirty="0">
                <a:solidFill>
                  <a:schemeClr val="accent2">
                    <a:lumMod val="50000"/>
                  </a:schemeClr>
                </a:solidFill>
                <a:latin typeface="Aharoni" panose="02010803020104030203" pitchFamily="2" charset="-79"/>
                <a:cs typeface="Aharoni" panose="02010803020104030203" pitchFamily="2" charset="-79"/>
              </a:rPr>
              <a:t>To obtain data for future use in these areas.</a:t>
            </a:r>
          </a:p>
          <a:p>
            <a:pPr marL="0" indent="0">
              <a:buNone/>
            </a:pPr>
            <a:endParaRPr lang="en-GB" sz="3200" dirty="0">
              <a:solidFill>
                <a:schemeClr val="accent5">
                  <a:lumMod val="75000"/>
                </a:schemeClr>
              </a:solidFill>
              <a:latin typeface="Aharoni" panose="02010803020104030203" pitchFamily="2" charset="-79"/>
              <a:cs typeface="Aharoni" panose="02010803020104030203" pitchFamily="2" charset="-79"/>
            </a:endParaRPr>
          </a:p>
          <a:p>
            <a:pPr marL="0" indent="0">
              <a:buNone/>
            </a:pPr>
            <a:r>
              <a:rPr lang="en-GB" sz="3200" dirty="0">
                <a:solidFill>
                  <a:schemeClr val="accent5">
                    <a:lumMod val="75000"/>
                  </a:schemeClr>
                </a:solidFill>
                <a:latin typeface="Aharoni" panose="02010803020104030203" pitchFamily="2" charset="-79"/>
                <a:cs typeface="Aharoni" panose="02010803020104030203" pitchFamily="2" charset="-79"/>
              </a:rPr>
              <a:t> </a:t>
            </a:r>
          </a:p>
          <a:p>
            <a:endParaRPr lang="en-GB" dirty="0" smtClean="0"/>
          </a:p>
        </p:txBody>
      </p:sp>
    </p:spTree>
    <p:extLst>
      <p:ext uri="{BB962C8B-B14F-4D97-AF65-F5344CB8AC3E}">
        <p14:creationId xmlns:p14="http://schemas.microsoft.com/office/powerpoint/2010/main" val="712234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rmAutofit lnSpcReduction="10000"/>
          </a:bodyPr>
          <a:lstStyle/>
          <a:p>
            <a:r>
              <a:rPr lang="en-GB" sz="2800" b="1" dirty="0">
                <a:solidFill>
                  <a:srgbClr val="C00000"/>
                </a:solidFill>
                <a:latin typeface="Aharoni" panose="02010803020104030203" pitchFamily="2" charset="-79"/>
                <a:cs typeface="Aharoni" panose="02010803020104030203" pitchFamily="2" charset="-79"/>
              </a:rPr>
              <a:t>Heavy</a:t>
            </a:r>
            <a:r>
              <a:rPr lang="en-GB" sz="2800" dirty="0">
                <a:solidFill>
                  <a:srgbClr val="C00000"/>
                </a:solidFill>
                <a:latin typeface="Aharoni" panose="02010803020104030203" pitchFamily="2" charset="-79"/>
                <a:cs typeface="Aharoni" panose="02010803020104030203" pitchFamily="2" charset="-79"/>
              </a:rPr>
              <a:t> metals.</a:t>
            </a:r>
          </a:p>
          <a:p>
            <a:r>
              <a:rPr lang="en-GB" sz="2400" dirty="0">
                <a:solidFill>
                  <a:schemeClr val="tx2">
                    <a:lumMod val="75000"/>
                  </a:schemeClr>
                </a:solidFill>
              </a:rPr>
              <a:t>What are heavy metals?.</a:t>
            </a:r>
          </a:p>
          <a:p>
            <a:pPr marL="0" indent="0">
              <a:buNone/>
            </a:pPr>
            <a:r>
              <a:rPr lang="en-GB" sz="2400" dirty="0">
                <a:solidFill>
                  <a:schemeClr val="tx2">
                    <a:lumMod val="75000"/>
                  </a:schemeClr>
                </a:solidFill>
              </a:rPr>
              <a:t> </a:t>
            </a:r>
            <a:r>
              <a:rPr lang="en-GB" sz="2400" dirty="0" smtClean="0">
                <a:solidFill>
                  <a:schemeClr val="tx2">
                    <a:lumMod val="75000"/>
                  </a:schemeClr>
                </a:solidFill>
              </a:rPr>
              <a:t>   They have specific  </a:t>
            </a:r>
            <a:r>
              <a:rPr lang="en-GB" sz="2400" dirty="0">
                <a:solidFill>
                  <a:schemeClr val="tx2">
                    <a:lumMod val="75000"/>
                  </a:schemeClr>
                </a:solidFill>
              </a:rPr>
              <a:t>gravities are at least five times that of water. </a:t>
            </a:r>
          </a:p>
          <a:p>
            <a:r>
              <a:rPr lang="en-GB" sz="2400" dirty="0">
                <a:solidFill>
                  <a:schemeClr val="tx2">
                    <a:lumMod val="75000"/>
                  </a:schemeClr>
                </a:solidFill>
              </a:rPr>
              <a:t>Specific gravity of water is 1 at 4 </a:t>
            </a:r>
            <a:r>
              <a:rPr lang="en-GB" sz="2400" baseline="30000" dirty="0">
                <a:solidFill>
                  <a:schemeClr val="tx2">
                    <a:lumMod val="75000"/>
                  </a:schemeClr>
                </a:solidFill>
              </a:rPr>
              <a:t>0</a:t>
            </a:r>
            <a:r>
              <a:rPr lang="en-GB" sz="2400" dirty="0">
                <a:solidFill>
                  <a:schemeClr val="tx2">
                    <a:lumMod val="75000"/>
                  </a:schemeClr>
                </a:solidFill>
              </a:rPr>
              <a:t>c  (39</a:t>
            </a:r>
            <a:r>
              <a:rPr lang="en-GB" sz="2400" baseline="30000" dirty="0">
                <a:solidFill>
                  <a:schemeClr val="tx2">
                    <a:lumMod val="75000"/>
                  </a:schemeClr>
                </a:solidFill>
              </a:rPr>
              <a:t>0</a:t>
            </a:r>
            <a:r>
              <a:rPr lang="en-GB" sz="2400" dirty="0">
                <a:solidFill>
                  <a:schemeClr val="tx2">
                    <a:lumMod val="75000"/>
                  </a:schemeClr>
                </a:solidFill>
              </a:rPr>
              <a:t>F) .Simply stated, Specific gravity is a measure of density of a given amount of solid substance when it is compared </a:t>
            </a:r>
            <a:r>
              <a:rPr lang="en-GB" sz="2400" dirty="0" smtClean="0">
                <a:solidFill>
                  <a:schemeClr val="tx2">
                    <a:lumMod val="75000"/>
                  </a:schemeClr>
                </a:solidFill>
              </a:rPr>
              <a:t>to</a:t>
            </a:r>
          </a:p>
          <a:p>
            <a:r>
              <a:rPr lang="en-GB" sz="2400" dirty="0" smtClean="0">
                <a:solidFill>
                  <a:schemeClr val="tx2">
                    <a:lumMod val="75000"/>
                  </a:schemeClr>
                </a:solidFill>
              </a:rPr>
              <a:t> </a:t>
            </a:r>
            <a:r>
              <a:rPr lang="en-GB" sz="2400" dirty="0">
                <a:solidFill>
                  <a:schemeClr val="tx2">
                    <a:lumMod val="75000"/>
                  </a:schemeClr>
                </a:solidFill>
              </a:rPr>
              <a:t>an equal volume of </a:t>
            </a:r>
            <a:r>
              <a:rPr lang="en-GB" sz="2400" dirty="0" smtClean="0">
                <a:solidFill>
                  <a:schemeClr val="tx2">
                    <a:lumMod val="75000"/>
                  </a:schemeClr>
                </a:solidFill>
              </a:rPr>
              <a:t>water.  </a:t>
            </a:r>
            <a:endParaRPr lang="en-GB" sz="2400" dirty="0">
              <a:solidFill>
                <a:schemeClr val="tx2">
                  <a:lumMod val="75000"/>
                </a:schemeClr>
              </a:solidFill>
            </a:endParaRPr>
          </a:p>
          <a:p>
            <a:r>
              <a:rPr lang="en-GB" sz="2400" dirty="0" smtClean="0">
                <a:solidFill>
                  <a:schemeClr val="tx2">
                    <a:lumMod val="75000"/>
                  </a:schemeClr>
                </a:solidFill>
              </a:rPr>
              <a:t>  </a:t>
            </a:r>
            <a:r>
              <a:rPr lang="en-GB" sz="2400" dirty="0">
                <a:solidFill>
                  <a:schemeClr val="tx2">
                    <a:lumMod val="75000"/>
                  </a:schemeClr>
                </a:solidFill>
              </a:rPr>
              <a:t>Lead 11.34; Cadmium </a:t>
            </a:r>
            <a:r>
              <a:rPr lang="en-GB" sz="2400" dirty="0" smtClean="0">
                <a:solidFill>
                  <a:schemeClr val="tx2">
                    <a:lumMod val="75000"/>
                  </a:schemeClr>
                </a:solidFill>
              </a:rPr>
              <a:t>8.69; </a:t>
            </a:r>
            <a:r>
              <a:rPr lang="en-GB" sz="2400" dirty="0">
                <a:solidFill>
                  <a:schemeClr val="tx2">
                    <a:lumMod val="75000"/>
                  </a:schemeClr>
                </a:solidFill>
              </a:rPr>
              <a:t>Iron 7.9; Arsenic 5.7 </a:t>
            </a:r>
            <a:r>
              <a:rPr lang="en-GB" sz="2400" dirty="0" smtClean="0">
                <a:solidFill>
                  <a:schemeClr val="tx2">
                    <a:lumMod val="75000"/>
                  </a:schemeClr>
                </a:solidFill>
              </a:rPr>
              <a:t>;  Copper   8.96     </a:t>
            </a:r>
            <a:r>
              <a:rPr lang="en-GB" sz="4800" b="1" dirty="0" smtClean="0">
                <a:solidFill>
                  <a:schemeClr val="tx2">
                    <a:lumMod val="75000"/>
                  </a:schemeClr>
                </a:solidFill>
              </a:rPr>
              <a:t> </a:t>
            </a:r>
            <a:endParaRPr lang="en-GB" sz="4800" b="1" dirty="0">
              <a:solidFill>
                <a:schemeClr val="tx2">
                  <a:lumMod val="75000"/>
                </a:schemeClr>
              </a:solidFill>
            </a:endParaRPr>
          </a:p>
          <a:p>
            <a:pPr marL="0" indent="0">
              <a:buNone/>
            </a:pPr>
            <a:r>
              <a:rPr lang="en-GB" sz="2400" dirty="0" smtClean="0">
                <a:solidFill>
                  <a:schemeClr val="tx2">
                    <a:lumMod val="75000"/>
                  </a:schemeClr>
                </a:solidFill>
              </a:rPr>
              <a:t>                                                                                    </a:t>
            </a:r>
            <a:endParaRPr lang="en-GB" sz="2400" dirty="0">
              <a:solidFill>
                <a:schemeClr val="tx2">
                  <a:lumMod val="75000"/>
                </a:schemeClr>
              </a:solidFill>
            </a:endParaRPr>
          </a:p>
          <a:p>
            <a:endParaRPr lang="en-GB" sz="2400" dirty="0">
              <a:solidFill>
                <a:schemeClr val="tx2">
                  <a:lumMod val="75000"/>
                </a:schemeClr>
              </a:solidFill>
            </a:endParaRPr>
          </a:p>
          <a:p>
            <a:pPr marL="0" indent="0">
              <a:buNone/>
            </a:pPr>
            <a:r>
              <a:rPr lang="en-GB" sz="2400" dirty="0">
                <a:solidFill>
                  <a:schemeClr val="tx2">
                    <a:lumMod val="75000"/>
                  </a:schemeClr>
                </a:solidFill>
              </a:rPr>
              <a:t> </a:t>
            </a:r>
            <a:r>
              <a:rPr lang="en-GB" sz="2400" dirty="0" smtClean="0">
                <a:solidFill>
                  <a:schemeClr val="tx2">
                    <a:lumMod val="75000"/>
                  </a:schemeClr>
                </a:solidFill>
              </a:rPr>
              <a:t>  </a:t>
            </a:r>
            <a:r>
              <a:rPr lang="en-GB" sz="2400" dirty="0">
                <a:solidFill>
                  <a:schemeClr val="tx2">
                    <a:lumMod val="75000"/>
                  </a:schemeClr>
                </a:solidFill>
              </a:rPr>
              <a:t> </a:t>
            </a:r>
            <a:r>
              <a:rPr lang="en-GB" sz="2400" dirty="0" smtClean="0">
                <a:solidFill>
                  <a:schemeClr val="tx2">
                    <a:lumMod val="75000"/>
                  </a:schemeClr>
                </a:solidFill>
              </a:rPr>
              <a:t>Where </a:t>
            </a:r>
            <a:r>
              <a:rPr lang="en-GB" sz="2400" dirty="0">
                <a:solidFill>
                  <a:schemeClr val="tx2">
                    <a:lumMod val="75000"/>
                  </a:schemeClr>
                </a:solidFill>
              </a:rPr>
              <a:t>are they found?.</a:t>
            </a:r>
          </a:p>
          <a:p>
            <a:r>
              <a:rPr lang="en-GB" sz="2400" dirty="0" smtClean="0">
                <a:solidFill>
                  <a:schemeClr val="tx2">
                    <a:lumMod val="75000"/>
                  </a:schemeClr>
                </a:solidFill>
              </a:rPr>
              <a:t> </a:t>
            </a:r>
            <a:r>
              <a:rPr lang="en-GB" sz="2400" dirty="0">
                <a:solidFill>
                  <a:schemeClr val="tx2">
                    <a:lumMod val="75000"/>
                  </a:schemeClr>
                </a:solidFill>
              </a:rPr>
              <a:t>Earth crust</a:t>
            </a:r>
            <a:r>
              <a:rPr lang="en-GB" sz="2400" dirty="0" smtClean="0">
                <a:solidFill>
                  <a:schemeClr val="tx2">
                    <a:lumMod val="75000"/>
                  </a:schemeClr>
                </a:solidFill>
              </a:rPr>
              <a:t>. </a:t>
            </a:r>
            <a:endParaRPr lang="en-GB" sz="2400" dirty="0">
              <a:solidFill>
                <a:schemeClr val="tx2">
                  <a:lumMod val="75000"/>
                </a:schemeClr>
              </a:solidFill>
            </a:endParaRPr>
          </a:p>
          <a:p>
            <a:r>
              <a:rPr lang="en-GB" sz="2400" dirty="0" smtClean="0">
                <a:solidFill>
                  <a:schemeClr val="tx2">
                    <a:lumMod val="75000"/>
                  </a:schemeClr>
                </a:solidFill>
              </a:rPr>
              <a:t> </a:t>
            </a:r>
            <a:r>
              <a:rPr lang="en-GB" sz="2400" dirty="0">
                <a:solidFill>
                  <a:schemeClr val="tx2">
                    <a:lumMod val="75000"/>
                  </a:schemeClr>
                </a:solidFill>
              </a:rPr>
              <a:t>I</a:t>
            </a:r>
            <a:r>
              <a:rPr lang="en-GB" sz="2400" dirty="0" smtClean="0">
                <a:solidFill>
                  <a:schemeClr val="tx2">
                    <a:lumMod val="75000"/>
                  </a:schemeClr>
                </a:solidFill>
              </a:rPr>
              <a:t>ndustrial </a:t>
            </a:r>
            <a:r>
              <a:rPr lang="en-GB" sz="2400" dirty="0">
                <a:solidFill>
                  <a:schemeClr val="tx2">
                    <a:lumMod val="75000"/>
                  </a:schemeClr>
                </a:solidFill>
              </a:rPr>
              <a:t>and consumer wastes, </a:t>
            </a:r>
            <a:r>
              <a:rPr lang="en-GB" sz="2400" dirty="0" smtClean="0">
                <a:solidFill>
                  <a:schemeClr val="tx2">
                    <a:lumMod val="75000"/>
                  </a:schemeClr>
                </a:solidFill>
              </a:rPr>
              <a:t> </a:t>
            </a:r>
          </a:p>
          <a:p>
            <a:r>
              <a:rPr lang="en-GB" sz="2400" dirty="0" smtClean="0">
                <a:solidFill>
                  <a:schemeClr val="tx2">
                    <a:lumMod val="75000"/>
                  </a:schemeClr>
                </a:solidFill>
              </a:rPr>
              <a:t> </a:t>
            </a:r>
            <a:r>
              <a:rPr lang="en-GB" sz="2400" dirty="0">
                <a:solidFill>
                  <a:schemeClr val="tx2">
                    <a:lumMod val="75000"/>
                  </a:schemeClr>
                </a:solidFill>
              </a:rPr>
              <a:t>A</a:t>
            </a:r>
            <a:r>
              <a:rPr lang="en-GB" sz="2400" dirty="0" smtClean="0">
                <a:solidFill>
                  <a:schemeClr val="tx2">
                    <a:lumMod val="75000"/>
                  </a:schemeClr>
                </a:solidFill>
              </a:rPr>
              <a:t>cidic </a:t>
            </a:r>
            <a:r>
              <a:rPr lang="en-GB" sz="2400" dirty="0">
                <a:solidFill>
                  <a:schemeClr val="tx2">
                    <a:lumMod val="75000"/>
                  </a:schemeClr>
                </a:solidFill>
              </a:rPr>
              <a:t>rain breaking down soils and releasing </a:t>
            </a:r>
            <a:r>
              <a:rPr lang="en-GB" sz="2400" dirty="0" smtClean="0">
                <a:solidFill>
                  <a:schemeClr val="tx2">
                    <a:lumMod val="75000"/>
                  </a:schemeClr>
                </a:solidFill>
              </a:rPr>
              <a:t>them </a:t>
            </a:r>
            <a:r>
              <a:rPr lang="en-GB" sz="2400" dirty="0">
                <a:solidFill>
                  <a:schemeClr val="tx2">
                    <a:lumMod val="75000"/>
                  </a:schemeClr>
                </a:solidFill>
              </a:rPr>
              <a:t>into streams, lakes , </a:t>
            </a:r>
            <a:endParaRPr lang="en-GB" sz="2400" dirty="0" smtClean="0">
              <a:solidFill>
                <a:schemeClr val="tx2">
                  <a:lumMod val="75000"/>
                </a:schemeClr>
              </a:solidFill>
            </a:endParaRPr>
          </a:p>
          <a:p>
            <a:r>
              <a:rPr lang="en-GB" sz="2400" dirty="0">
                <a:solidFill>
                  <a:schemeClr val="tx2">
                    <a:lumMod val="75000"/>
                  </a:schemeClr>
                </a:solidFill>
              </a:rPr>
              <a:t> </a:t>
            </a:r>
            <a:r>
              <a:rPr lang="en-GB" sz="2400" dirty="0" smtClean="0">
                <a:solidFill>
                  <a:schemeClr val="tx2">
                    <a:lumMod val="75000"/>
                  </a:schemeClr>
                </a:solidFill>
              </a:rPr>
              <a:t>Rivers </a:t>
            </a:r>
            <a:r>
              <a:rPr lang="en-GB" sz="2400" dirty="0">
                <a:solidFill>
                  <a:schemeClr val="tx2">
                    <a:lumMod val="75000"/>
                  </a:schemeClr>
                </a:solidFill>
              </a:rPr>
              <a:t>and </a:t>
            </a:r>
            <a:r>
              <a:rPr lang="en-GB" sz="2400" dirty="0" smtClean="0">
                <a:solidFill>
                  <a:schemeClr val="tx2">
                    <a:lumMod val="75000"/>
                  </a:schemeClr>
                </a:solidFill>
              </a:rPr>
              <a:t>ground </a:t>
            </a:r>
            <a:r>
              <a:rPr lang="en-GB" sz="2400" dirty="0">
                <a:solidFill>
                  <a:schemeClr val="tx2">
                    <a:lumMod val="75000"/>
                  </a:schemeClr>
                </a:solidFill>
              </a:rPr>
              <a:t>water</a:t>
            </a:r>
            <a:r>
              <a:rPr lang="en-GB" sz="2400" b="1" baseline="30000" dirty="0">
                <a:solidFill>
                  <a:schemeClr val="tx2">
                    <a:lumMod val="75000"/>
                  </a:schemeClr>
                </a:solidFill>
              </a:rPr>
              <a:t>14</a:t>
            </a:r>
            <a:r>
              <a:rPr lang="en-GB" sz="2400" dirty="0">
                <a:solidFill>
                  <a:schemeClr val="tx2">
                    <a:lumMod val="75000"/>
                  </a:schemeClr>
                </a:solidFill>
              </a:rPr>
              <a:t>. </a:t>
            </a:r>
          </a:p>
          <a:p>
            <a:endParaRPr lang="en-GB" sz="2000" dirty="0">
              <a:solidFill>
                <a:schemeClr val="tx1">
                  <a:lumMod val="95000"/>
                  <a:lumOff val="5000"/>
                </a:schemeClr>
              </a:solidFill>
            </a:endParaRPr>
          </a:p>
        </p:txBody>
      </p:sp>
    </p:spTree>
    <p:extLst>
      <p:ext uri="{BB962C8B-B14F-4D97-AF65-F5344CB8AC3E}">
        <p14:creationId xmlns:p14="http://schemas.microsoft.com/office/powerpoint/2010/main" val="3210869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7999"/>
          </a:xfrm>
        </p:spPr>
        <p:txBody>
          <a:bodyPr>
            <a:noAutofit/>
          </a:bodyPr>
          <a:lstStyle/>
          <a:p>
            <a:endParaRPr lang="en-GB" sz="2400" dirty="0" smtClean="0"/>
          </a:p>
          <a:p>
            <a:pPr marL="0" indent="0">
              <a:buNone/>
            </a:pPr>
            <a:r>
              <a:rPr lang="en-GB" sz="2400" b="1" dirty="0" smtClean="0">
                <a:solidFill>
                  <a:schemeClr val="tx1">
                    <a:lumMod val="95000"/>
                    <a:lumOff val="5000"/>
                  </a:schemeClr>
                </a:solidFill>
              </a:rPr>
              <a:t>In this study , we will concentrate on:</a:t>
            </a:r>
          </a:p>
          <a:p>
            <a:endParaRPr lang="en-GB" sz="2400" b="1" dirty="0" smtClean="0">
              <a:solidFill>
                <a:srgbClr val="C00000"/>
              </a:solidFill>
            </a:endParaRPr>
          </a:p>
          <a:p>
            <a:r>
              <a:rPr lang="en-GB" sz="2400" b="1" dirty="0" smtClean="0">
                <a:solidFill>
                  <a:srgbClr val="C00000"/>
                </a:solidFill>
                <a:latin typeface="Aharoni" panose="02010803020104030203" pitchFamily="2" charset="-79"/>
                <a:cs typeface="Aharoni" panose="02010803020104030203" pitchFamily="2" charset="-79"/>
              </a:rPr>
              <a:t>Cadmium (  </a:t>
            </a:r>
            <a:r>
              <a:rPr lang="en-GB" sz="2400" b="1" baseline="30000" dirty="0" smtClean="0">
                <a:solidFill>
                  <a:srgbClr val="C00000"/>
                </a:solidFill>
                <a:latin typeface="Aharoni" panose="02010803020104030203" pitchFamily="2" charset="-79"/>
                <a:cs typeface="Aharoni" panose="02010803020104030203" pitchFamily="2" charset="-79"/>
              </a:rPr>
              <a:t>112.4</a:t>
            </a:r>
            <a:r>
              <a:rPr lang="en-GB" sz="2400" b="1" dirty="0" smtClean="0">
                <a:solidFill>
                  <a:srgbClr val="C00000"/>
                </a:solidFill>
                <a:latin typeface="Aharoni" panose="02010803020104030203" pitchFamily="2" charset="-79"/>
                <a:cs typeface="Aharoni" panose="02010803020104030203" pitchFamily="2" charset="-79"/>
              </a:rPr>
              <a:t>Cd</a:t>
            </a:r>
            <a:r>
              <a:rPr lang="en-GB" sz="2400" b="1" baseline="-25000" dirty="0" smtClean="0">
                <a:solidFill>
                  <a:srgbClr val="C00000"/>
                </a:solidFill>
                <a:latin typeface="Aharoni" panose="02010803020104030203" pitchFamily="2" charset="-79"/>
                <a:cs typeface="Aharoni" panose="02010803020104030203" pitchFamily="2" charset="-79"/>
              </a:rPr>
              <a:t>48</a:t>
            </a:r>
            <a:r>
              <a:rPr lang="en-GB" sz="2400" b="1" dirty="0" smtClean="0">
                <a:solidFill>
                  <a:srgbClr val="C00000"/>
                </a:solidFill>
                <a:latin typeface="Aharoni" panose="02010803020104030203" pitchFamily="2" charset="-79"/>
                <a:cs typeface="Aharoni" panose="02010803020104030203" pitchFamily="2" charset="-79"/>
              </a:rPr>
              <a:t> )</a:t>
            </a:r>
            <a:r>
              <a:rPr lang="en-GB" sz="2400" dirty="0" smtClean="0">
                <a:solidFill>
                  <a:srgbClr val="C00000"/>
                </a:solidFill>
                <a:latin typeface="Aharoni" panose="02010803020104030203" pitchFamily="2" charset="-79"/>
                <a:cs typeface="Aharoni" panose="02010803020104030203" pitchFamily="2" charset="-79"/>
              </a:rPr>
              <a:t> </a:t>
            </a:r>
            <a:r>
              <a:rPr lang="en-GB" sz="2400" dirty="0" smtClean="0"/>
              <a:t>is a non essential toxic metal and  by </a:t>
            </a:r>
            <a:r>
              <a:rPr lang="en-GB" sz="2400" dirty="0"/>
              <a:t>product of </a:t>
            </a:r>
            <a:r>
              <a:rPr lang="en-GB" sz="2400" dirty="0" smtClean="0"/>
              <a:t>mining </a:t>
            </a:r>
            <a:r>
              <a:rPr lang="en-GB" sz="2400" dirty="0"/>
              <a:t>of lead and zinc. </a:t>
            </a:r>
          </a:p>
          <a:p>
            <a:endParaRPr lang="en-GB" sz="2400" dirty="0" smtClean="0"/>
          </a:p>
          <a:p>
            <a:r>
              <a:rPr lang="en-GB" sz="2400" dirty="0" smtClean="0"/>
              <a:t>It </a:t>
            </a:r>
            <a:r>
              <a:rPr lang="en-GB" sz="2400" dirty="0"/>
              <a:t>occurs naturally in sedimentary rocks .</a:t>
            </a:r>
          </a:p>
          <a:p>
            <a:endParaRPr lang="en-GB" sz="2400" dirty="0" smtClean="0"/>
          </a:p>
          <a:p>
            <a:r>
              <a:rPr lang="en-GB" sz="2400" dirty="0" smtClean="0"/>
              <a:t>Used </a:t>
            </a:r>
            <a:r>
              <a:rPr lang="en-GB" sz="2400" dirty="0"/>
              <a:t>in nickel Cadmium battery manufacture, PVCs,  plastics, paints </a:t>
            </a:r>
            <a:r>
              <a:rPr lang="en-GB" sz="2400" b="1" baseline="30000" dirty="0"/>
              <a:t>15 </a:t>
            </a:r>
            <a:endParaRPr lang="en-GB" sz="2400" b="1" baseline="30000" dirty="0" smtClean="0"/>
          </a:p>
          <a:p>
            <a:pPr marL="0" indent="0">
              <a:buNone/>
            </a:pPr>
            <a:r>
              <a:rPr lang="en-GB" sz="2400" dirty="0" smtClean="0"/>
              <a:t>     and others.</a:t>
            </a:r>
            <a:endParaRPr lang="en-GB" sz="2400" dirty="0"/>
          </a:p>
          <a:p>
            <a:endParaRPr lang="en-GB" sz="2400" dirty="0" smtClean="0"/>
          </a:p>
          <a:p>
            <a:r>
              <a:rPr lang="en-GB" sz="2400" dirty="0" smtClean="0"/>
              <a:t>It </a:t>
            </a:r>
            <a:r>
              <a:rPr lang="en-GB" sz="2400" dirty="0"/>
              <a:t>enters into water supplies from corrosion of zinc- coated (galvanised ) </a:t>
            </a:r>
            <a:endParaRPr lang="en-GB" sz="2400" dirty="0" smtClean="0"/>
          </a:p>
          <a:p>
            <a:r>
              <a:rPr lang="en-GB" sz="2400" dirty="0" smtClean="0"/>
              <a:t>pipes </a:t>
            </a:r>
            <a:r>
              <a:rPr lang="en-GB" sz="2400" dirty="0"/>
              <a:t>and fittings.</a:t>
            </a:r>
          </a:p>
          <a:p>
            <a:pPr marL="0" indent="0">
              <a:buNone/>
            </a:pPr>
            <a:r>
              <a:rPr lang="en-GB" sz="2400" dirty="0"/>
              <a:t> </a:t>
            </a:r>
            <a:r>
              <a:rPr lang="en-GB" sz="2400" dirty="0" smtClean="0"/>
              <a:t>  Target </a:t>
            </a:r>
            <a:r>
              <a:rPr lang="en-GB" sz="2400" dirty="0"/>
              <a:t>organs are the liver, placenta ,kidneys, lungs, brains and  bones</a:t>
            </a:r>
            <a:r>
              <a:rPr lang="en-GB" sz="2400" b="1" baseline="30000" dirty="0"/>
              <a:t>16</a:t>
            </a:r>
            <a:r>
              <a:rPr lang="en-GB" sz="2400" dirty="0"/>
              <a:t>.</a:t>
            </a:r>
          </a:p>
          <a:p>
            <a:pPr marL="0" indent="0">
              <a:buNone/>
            </a:pPr>
            <a:r>
              <a:rPr lang="en-GB" sz="2400" dirty="0"/>
              <a:t> </a:t>
            </a:r>
            <a:r>
              <a:rPr lang="en-GB" sz="2400" dirty="0" smtClean="0"/>
              <a:t>    </a:t>
            </a:r>
          </a:p>
          <a:p>
            <a:pPr marL="0" indent="0">
              <a:buNone/>
            </a:pPr>
            <a:endParaRPr lang="en-GB" sz="2400" dirty="0">
              <a:solidFill>
                <a:srgbClr val="C00000"/>
              </a:solidFill>
              <a:latin typeface="Aharoni" panose="02010803020104030203" pitchFamily="2" charset="-79"/>
              <a:cs typeface="Aharoni" panose="02010803020104030203" pitchFamily="2" charset="-79"/>
            </a:endParaRPr>
          </a:p>
          <a:p>
            <a:pPr marL="0" indent="0">
              <a:buNone/>
            </a:pPr>
            <a:endParaRPr lang="en-GB" sz="2400" dirty="0" smtClean="0">
              <a:solidFill>
                <a:srgbClr val="C00000"/>
              </a:solidFill>
              <a:latin typeface="Aharoni" panose="02010803020104030203" pitchFamily="2" charset="-79"/>
              <a:cs typeface="Aharoni" panose="02010803020104030203" pitchFamily="2" charset="-79"/>
            </a:endParaRPr>
          </a:p>
          <a:p>
            <a:pPr marL="0" indent="0">
              <a:buNone/>
            </a:pPr>
            <a:r>
              <a:rPr lang="en-GB" sz="2400" dirty="0">
                <a:solidFill>
                  <a:srgbClr val="C00000"/>
                </a:solidFill>
                <a:latin typeface="Aharoni" panose="02010803020104030203" pitchFamily="2" charset="-79"/>
                <a:cs typeface="Aharoni" panose="02010803020104030203" pitchFamily="2" charset="-79"/>
              </a:rPr>
              <a:t> </a:t>
            </a:r>
            <a:r>
              <a:rPr lang="en-GB" sz="2400" dirty="0" smtClean="0">
                <a:solidFill>
                  <a:srgbClr val="C00000"/>
                </a:solidFill>
                <a:latin typeface="Aharoni" panose="02010803020104030203" pitchFamily="2" charset="-79"/>
                <a:cs typeface="Aharoni" panose="02010803020104030203" pitchFamily="2" charset="-79"/>
              </a:rPr>
              <a:t>    </a:t>
            </a:r>
            <a:endParaRPr lang="en-GB" sz="2400" dirty="0"/>
          </a:p>
          <a:p>
            <a:endParaRPr lang="en-GB" sz="2400" dirty="0"/>
          </a:p>
        </p:txBody>
      </p:sp>
    </p:spTree>
    <p:extLst>
      <p:ext uri="{BB962C8B-B14F-4D97-AF65-F5344CB8AC3E}">
        <p14:creationId xmlns:p14="http://schemas.microsoft.com/office/powerpoint/2010/main" val="5610947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834"/>
            <a:ext cx="8596668" cy="409304"/>
          </a:xfrm>
        </p:spPr>
        <p:txBody>
          <a:bodyPr>
            <a:normAutofit fontScale="90000"/>
          </a:bodyPr>
          <a:lstStyle/>
          <a:p>
            <a:r>
              <a:rPr lang="en-GB" dirty="0" smtClean="0">
                <a:solidFill>
                  <a:schemeClr val="tx1"/>
                </a:solidFill>
              </a:rPr>
              <a:t>USES OF CADMIUN</a:t>
            </a:r>
            <a:endParaRPr lang="en-GB" dirty="0">
              <a:solidFill>
                <a:schemeClr val="tx1"/>
              </a:solidFill>
            </a:endParaRPr>
          </a:p>
        </p:txBody>
      </p:sp>
      <p:pic>
        <p:nvPicPr>
          <p:cNvPr id="6" name="pbImage466199" descr="http://rayschemworld.pbworks.com/f/3452.htl.jpe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365" y="809899"/>
            <a:ext cx="2340342" cy="1410788"/>
          </a:xfrm>
          <a:prstGeom prst="rect">
            <a:avLst/>
          </a:prstGeom>
          <a:noFill/>
          <a:ln>
            <a:noFill/>
          </a:ln>
        </p:spPr>
      </p:pic>
      <p:pic>
        <p:nvPicPr>
          <p:cNvPr id="7" name="Picture 6" descr="https://tse3.mm.bing.net/th?id=OIP.FBZXjaxPBNwDHh_B63gmMQEsDJ&amp;pid=Api&amp;w=270&amp;h=18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9326" y="600895"/>
            <a:ext cx="2596106" cy="2194560"/>
          </a:xfrm>
          <a:prstGeom prst="rect">
            <a:avLst/>
          </a:prstGeom>
          <a:noFill/>
          <a:ln>
            <a:noFill/>
          </a:ln>
        </p:spPr>
      </p:pic>
      <p:pic>
        <p:nvPicPr>
          <p:cNvPr id="8" name="Picture 7" descr="Image result for images of cadmium and use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69846" y="287383"/>
            <a:ext cx="2722154" cy="2576921"/>
          </a:xfrm>
          <a:prstGeom prst="rect">
            <a:avLst/>
          </a:prstGeom>
          <a:noFill/>
          <a:ln>
            <a:noFill/>
          </a:ln>
        </p:spPr>
      </p:pic>
      <p:pic>
        <p:nvPicPr>
          <p:cNvPr id="9" name="Picture 8" descr="File:Parque-solar-canada-honda-0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34050" y="287382"/>
            <a:ext cx="3735795" cy="2576921"/>
          </a:xfrm>
          <a:prstGeom prst="rect">
            <a:avLst/>
          </a:prstGeom>
          <a:noFill/>
          <a:ln>
            <a:noFill/>
          </a:ln>
        </p:spPr>
      </p:pic>
      <p:pic>
        <p:nvPicPr>
          <p:cNvPr id="10" name="Picture 9" descr="Image result for images of cadmium and uses"/>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2481944"/>
            <a:ext cx="1562645" cy="1841046"/>
          </a:xfrm>
          <a:prstGeom prst="rect">
            <a:avLst/>
          </a:prstGeom>
          <a:noFill/>
          <a:ln>
            <a:noFill/>
          </a:ln>
        </p:spPr>
      </p:pic>
      <p:pic>
        <p:nvPicPr>
          <p:cNvPr id="11" name="Picture 10" descr="Image result for images of cadmium and use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46816" y="2847707"/>
            <a:ext cx="2178093" cy="2011678"/>
          </a:xfrm>
          <a:prstGeom prst="rect">
            <a:avLst/>
          </a:prstGeom>
          <a:noFill/>
          <a:ln>
            <a:noFill/>
          </a:ln>
        </p:spPr>
      </p:pic>
      <p:pic>
        <p:nvPicPr>
          <p:cNvPr id="12" name="Picture 11" descr="http://1.bp.blogspot.com/--wJKZPp7vNY/USAZjXGYoAI/AAAAAAAACZs/p3v5uWp4-Go/s1600/787+cartoon.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20753" y="2864304"/>
            <a:ext cx="3849241" cy="2335258"/>
          </a:xfrm>
          <a:prstGeom prst="rect">
            <a:avLst/>
          </a:prstGeom>
          <a:noFill/>
          <a:ln>
            <a:noFill/>
          </a:ln>
        </p:spPr>
      </p:pic>
      <p:pic>
        <p:nvPicPr>
          <p:cNvPr id="13" name="Picture 12" descr="Image result for images of cadmium and use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69994" y="3135630"/>
            <a:ext cx="3722006" cy="2063932"/>
          </a:xfrm>
          <a:prstGeom prst="rect">
            <a:avLst/>
          </a:prstGeom>
          <a:noFill/>
          <a:ln>
            <a:noFill/>
          </a:ln>
        </p:spPr>
      </p:pic>
      <p:pic>
        <p:nvPicPr>
          <p:cNvPr id="15" name="pbImage280705" descr="http://rayschemworld.pbworks.com/f/batteries3_zpsb5395d7a.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366" y="4928234"/>
            <a:ext cx="5673684" cy="1929765"/>
          </a:xfrm>
          <a:prstGeom prst="rect">
            <a:avLst/>
          </a:prstGeom>
          <a:noFill/>
          <a:ln>
            <a:noFill/>
          </a:ln>
        </p:spPr>
      </p:pic>
      <p:pic>
        <p:nvPicPr>
          <p:cNvPr id="17" name="Picture 16" descr="http://1.bp.blogspot.com/-8jAgsiQmkHE/Txh-wh1plxI/AAAAAAAAAYw/8J6uBVD5xJg/s1600/Heavy+Metals+-+Cadmium+Yellow+Paint.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34051" y="5268411"/>
            <a:ext cx="5996396" cy="1589589"/>
          </a:xfrm>
          <a:prstGeom prst="rect">
            <a:avLst/>
          </a:prstGeom>
          <a:noFill/>
          <a:ln>
            <a:noFill/>
          </a:ln>
        </p:spPr>
      </p:pic>
    </p:spTree>
    <p:extLst>
      <p:ext uri="{BB962C8B-B14F-4D97-AF65-F5344CB8AC3E}">
        <p14:creationId xmlns:p14="http://schemas.microsoft.com/office/powerpoint/2010/main" val="2604222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92001" cy="6857999"/>
          </a:xfrm>
        </p:spPr>
        <p:txBody>
          <a:bodyPr/>
          <a:lstStyle/>
          <a:p>
            <a:pPr marL="0" indent="0">
              <a:buNone/>
            </a:pPr>
            <a:endParaRPr lang="en-GB" sz="3600" dirty="0" smtClean="0">
              <a:solidFill>
                <a:srgbClr val="C00000"/>
              </a:solidFill>
              <a:latin typeface="Aharoni" panose="02010803020104030203" pitchFamily="2" charset="-79"/>
              <a:cs typeface="Aharoni" panose="02010803020104030203" pitchFamily="2" charset="-79"/>
            </a:endParaRPr>
          </a:p>
          <a:p>
            <a:pPr marL="0" indent="0">
              <a:buNone/>
            </a:pPr>
            <a:r>
              <a:rPr lang="en-GB" sz="3600" dirty="0" smtClean="0">
                <a:solidFill>
                  <a:srgbClr val="C00000"/>
                </a:solidFill>
                <a:latin typeface="Aharoni" panose="02010803020104030203" pitchFamily="2" charset="-79"/>
                <a:cs typeface="Aharoni" panose="02010803020104030203" pitchFamily="2" charset="-79"/>
              </a:rPr>
              <a:t>Copper ( </a:t>
            </a:r>
            <a:r>
              <a:rPr lang="en-GB" sz="3600" baseline="30000" dirty="0" smtClean="0">
                <a:solidFill>
                  <a:srgbClr val="C00000"/>
                </a:solidFill>
                <a:latin typeface="Aharoni" panose="02010803020104030203" pitchFamily="2" charset="-79"/>
                <a:cs typeface="Aharoni" panose="02010803020104030203" pitchFamily="2" charset="-79"/>
              </a:rPr>
              <a:t>63.5</a:t>
            </a:r>
            <a:r>
              <a:rPr lang="en-GB" sz="3600" dirty="0" smtClean="0">
                <a:solidFill>
                  <a:srgbClr val="C00000"/>
                </a:solidFill>
                <a:latin typeface="Aharoni" panose="02010803020104030203" pitchFamily="2" charset="-79"/>
                <a:cs typeface="Aharoni" panose="02010803020104030203" pitchFamily="2" charset="-79"/>
              </a:rPr>
              <a:t>Cu</a:t>
            </a:r>
            <a:r>
              <a:rPr lang="en-GB" sz="3600" baseline="-25000" dirty="0" smtClean="0">
                <a:solidFill>
                  <a:srgbClr val="C00000"/>
                </a:solidFill>
                <a:latin typeface="Aharoni" panose="02010803020104030203" pitchFamily="2" charset="-79"/>
                <a:cs typeface="Aharoni" panose="02010803020104030203" pitchFamily="2" charset="-79"/>
              </a:rPr>
              <a:t>29</a:t>
            </a:r>
            <a:r>
              <a:rPr lang="en-GB" sz="3600" dirty="0" smtClean="0">
                <a:solidFill>
                  <a:srgbClr val="C00000"/>
                </a:solidFill>
                <a:latin typeface="Aharoni" panose="02010803020104030203" pitchFamily="2" charset="-79"/>
                <a:cs typeface="Aharoni" panose="02010803020104030203" pitchFamily="2" charset="-79"/>
              </a:rPr>
              <a:t>  )</a:t>
            </a:r>
            <a:r>
              <a:rPr lang="en-GB" sz="3600" dirty="0" smtClean="0"/>
              <a:t> </a:t>
            </a:r>
            <a:r>
              <a:rPr lang="en-GB" sz="3600" dirty="0"/>
              <a:t>is essential for life in trace  amount.</a:t>
            </a:r>
          </a:p>
          <a:p>
            <a:r>
              <a:rPr lang="en-GB" sz="3600" dirty="0"/>
              <a:t> present in  metal pipes . </a:t>
            </a:r>
          </a:p>
          <a:p>
            <a:r>
              <a:rPr lang="en-GB" sz="3600" dirty="0"/>
              <a:t> At high levels , it causes vomiting, diarrhoea and  </a:t>
            </a:r>
            <a:endParaRPr lang="en-GB" sz="3600" dirty="0" smtClean="0"/>
          </a:p>
          <a:p>
            <a:r>
              <a:rPr lang="en-GB" sz="3600" dirty="0" smtClean="0"/>
              <a:t>loss </a:t>
            </a:r>
            <a:r>
              <a:rPr lang="en-GB" sz="3600" dirty="0"/>
              <a:t>of strength.</a:t>
            </a:r>
          </a:p>
          <a:p>
            <a:r>
              <a:rPr lang="en-GB" sz="3600" dirty="0"/>
              <a:t>Severe exposure to copper causes liver cirrhosis. </a:t>
            </a:r>
            <a:endParaRPr lang="en-GB" sz="3600" dirty="0" smtClean="0"/>
          </a:p>
          <a:p>
            <a:endParaRPr lang="en-GB" sz="3600" dirty="0"/>
          </a:p>
          <a:p>
            <a:endParaRPr lang="en-GB" dirty="0"/>
          </a:p>
        </p:txBody>
      </p:sp>
    </p:spTree>
    <p:extLst>
      <p:ext uri="{BB962C8B-B14F-4D97-AF65-F5344CB8AC3E}">
        <p14:creationId xmlns:p14="http://schemas.microsoft.com/office/powerpoint/2010/main" val="1438923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428"/>
            <a:ext cx="8596668" cy="435429"/>
          </a:xfrm>
        </p:spPr>
        <p:txBody>
          <a:bodyPr>
            <a:normAutofit fontScale="90000"/>
          </a:bodyPr>
          <a:lstStyle/>
          <a:p>
            <a:r>
              <a:rPr lang="en-GB" dirty="0" smtClean="0">
                <a:solidFill>
                  <a:schemeClr val="tx1"/>
                </a:solidFill>
              </a:rPr>
              <a:t>Uses of copper</a:t>
            </a:r>
            <a:endParaRPr lang="en-GB" dirty="0">
              <a:solidFill>
                <a:schemeClr val="tx1"/>
              </a:solidFill>
            </a:endParaRPr>
          </a:p>
        </p:txBody>
      </p:sp>
      <p:pic>
        <p:nvPicPr>
          <p:cNvPr id="2130" name="Picture 84" descr="Image result for image of copper el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670" y="2906539"/>
            <a:ext cx="2090094" cy="1889950"/>
          </a:xfrm>
          <a:prstGeom prst="rect">
            <a:avLst/>
          </a:prstGeom>
          <a:noFill/>
          <a:extLst>
            <a:ext uri="{909E8E84-426E-40DD-AFC4-6F175D3DCCD1}">
              <a14:hiddenFill xmlns:a14="http://schemas.microsoft.com/office/drawing/2010/main">
                <a:solidFill>
                  <a:srgbClr val="FFFFFF"/>
                </a:solidFill>
              </a14:hiddenFill>
            </a:ext>
          </a:extLst>
        </p:spPr>
      </p:pic>
      <p:pic>
        <p:nvPicPr>
          <p:cNvPr id="2129" name="Picture 88" descr="Image result for image of copper eleme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1764" y="2921475"/>
            <a:ext cx="1832866" cy="1860076"/>
          </a:xfrm>
          <a:prstGeom prst="rect">
            <a:avLst/>
          </a:prstGeom>
          <a:noFill/>
          <a:extLst>
            <a:ext uri="{909E8E84-426E-40DD-AFC4-6F175D3DCCD1}">
              <a14:hiddenFill xmlns:a14="http://schemas.microsoft.com/office/drawing/2010/main">
                <a:solidFill>
                  <a:srgbClr val="FFFFFF"/>
                </a:solidFill>
              </a14:hiddenFill>
            </a:ext>
          </a:extLst>
        </p:spPr>
      </p:pic>
      <p:pic>
        <p:nvPicPr>
          <p:cNvPr id="2127" name="Picture 85" descr="Image result for image of copper element">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013" y="730678"/>
            <a:ext cx="1921754" cy="2190796"/>
          </a:xfrm>
          <a:prstGeom prst="rect">
            <a:avLst/>
          </a:prstGeom>
          <a:noFill/>
          <a:extLst>
            <a:ext uri="{909E8E84-426E-40DD-AFC4-6F175D3DCCD1}">
              <a14:hiddenFill xmlns:a14="http://schemas.microsoft.com/office/drawing/2010/main">
                <a:solidFill>
                  <a:srgbClr val="FFFFFF"/>
                </a:solidFill>
              </a14:hiddenFill>
            </a:ext>
          </a:extLst>
        </p:spPr>
      </p:pic>
      <p:pic>
        <p:nvPicPr>
          <p:cNvPr id="2124" name="Picture 91" descr="Image result for image of copper element">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94630" y="2850681"/>
            <a:ext cx="2956190" cy="1930869"/>
          </a:xfrm>
          <a:prstGeom prst="rect">
            <a:avLst/>
          </a:prstGeom>
          <a:noFill/>
          <a:extLst>
            <a:ext uri="{909E8E84-426E-40DD-AFC4-6F175D3DCCD1}">
              <a14:hiddenFill xmlns:a14="http://schemas.microsoft.com/office/drawing/2010/main">
                <a:solidFill>
                  <a:srgbClr val="FFFFFF"/>
                </a:solidFill>
              </a14:hiddenFill>
            </a:ext>
          </a:extLst>
        </p:spPr>
      </p:pic>
      <p:pic>
        <p:nvPicPr>
          <p:cNvPr id="2123" name="Picture 89" descr="Image result for image of copper element">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1855" y="664742"/>
            <a:ext cx="1835403" cy="2241796"/>
          </a:xfrm>
          <a:prstGeom prst="rect">
            <a:avLst/>
          </a:prstGeom>
          <a:noFill/>
          <a:extLst>
            <a:ext uri="{909E8E84-426E-40DD-AFC4-6F175D3DCCD1}">
              <a14:hiddenFill xmlns:a14="http://schemas.microsoft.com/office/drawing/2010/main">
                <a:solidFill>
                  <a:srgbClr val="FFFFFF"/>
                </a:solidFill>
              </a14:hiddenFill>
            </a:ext>
          </a:extLst>
        </p:spPr>
      </p:pic>
      <p:pic>
        <p:nvPicPr>
          <p:cNvPr id="2121" name="Picture 90" descr="Image result for image of copper element">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27258" y="676670"/>
            <a:ext cx="1949339" cy="2174011"/>
          </a:xfrm>
          <a:prstGeom prst="rect">
            <a:avLst/>
          </a:prstGeom>
          <a:noFill/>
          <a:extLst>
            <a:ext uri="{909E8E84-426E-40DD-AFC4-6F175D3DCCD1}">
              <a14:hiddenFill xmlns:a14="http://schemas.microsoft.com/office/drawing/2010/main">
                <a:solidFill>
                  <a:srgbClr val="FFFFFF"/>
                </a:solidFill>
              </a14:hiddenFill>
            </a:ext>
          </a:extLst>
        </p:spPr>
      </p:pic>
      <p:pic>
        <p:nvPicPr>
          <p:cNvPr id="2119" name="Picture 6" descr="Image result for image of copper element">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71459" y="679680"/>
            <a:ext cx="2634137" cy="2092096"/>
          </a:xfrm>
          <a:prstGeom prst="rect">
            <a:avLst/>
          </a:prstGeom>
          <a:noFill/>
          <a:extLst>
            <a:ext uri="{909E8E84-426E-40DD-AFC4-6F175D3DCCD1}">
              <a14:hiddenFill xmlns:a14="http://schemas.microsoft.com/office/drawing/2010/main">
                <a:solidFill>
                  <a:srgbClr val="FFFFFF"/>
                </a:solidFill>
              </a14:hiddenFill>
            </a:ext>
          </a:extLst>
        </p:spPr>
      </p:pic>
      <p:pic>
        <p:nvPicPr>
          <p:cNvPr id="2115" name="Picture 11" descr="Image result for image of copper element">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99958" y="2850681"/>
            <a:ext cx="3123756" cy="2020636"/>
          </a:xfrm>
          <a:prstGeom prst="rect">
            <a:avLst/>
          </a:prstGeom>
          <a:noFill/>
          <a:extLst>
            <a:ext uri="{909E8E84-426E-40DD-AFC4-6F175D3DCCD1}">
              <a14:hiddenFill xmlns:a14="http://schemas.microsoft.com/office/drawing/2010/main">
                <a:solidFill>
                  <a:srgbClr val="FFFFFF"/>
                </a:solidFill>
              </a14:hiddenFill>
            </a:ext>
          </a:extLst>
        </p:spPr>
      </p:pic>
      <p:pic>
        <p:nvPicPr>
          <p:cNvPr id="2103" name="Picture 25" descr="Image result for image of copper element">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7863" y="499395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102" name="Picture 26" descr="Image result for image of copper element">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7863" y="52082700"/>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101" name="Picture 27" descr="Image result for image of copper element">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77863" y="5393055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100" name="Picture 28" descr="Image result for image of copper element">
            <a:hlinkClick r:id="rId23"/>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7863" y="56073675"/>
            <a:ext cx="285750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2099" name="Picture 29" descr="Image result for image of copper element">
            <a:hlinkClick r:id="rId25"/>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7863" y="5761672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98" name="Picture 30" descr="Image result for image of copper element">
            <a:hlinkClick r:id="rId27"/>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7863" y="5975985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97" name="Picture 31" descr="Image result for image of copper element">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77863" y="619029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33" descr="Image result for image of copper element">
            <a:hlinkClick r:id="rId31"/>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7863" y="640461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95" name="Picture 34" descr="Image result for image of copper element">
            <a:hlinkClick r:id="rId33"/>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7863" y="6618922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35" descr="Image result for image of copper element">
            <a:hlinkClick r:id="rId35"/>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863" y="6833235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93" name="Picture 36" descr="Image result for image of copper element">
            <a:hlinkClick r:id="rId36"/>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77863" y="704754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92" name="Picture 37" descr="Image result for image of copper element">
            <a:hlinkClick r:id="rId38"/>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77863" y="726186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91" name="Picture 38" descr="Image result for image of copper element">
            <a:hlinkClick r:id="rId40"/>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77863" y="74761725"/>
            <a:ext cx="21336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90" name="Picture 39" descr="Image result for image of copper element">
            <a:hlinkClick r:id="rId42"/>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77863" y="7690485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89" name="Picture 40" descr="Image result for image of copper element">
            <a:hlinkClick r:id="rId44"/>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77863" y="79047975"/>
            <a:ext cx="2095500" cy="2181225"/>
          </a:xfrm>
          <a:prstGeom prst="rect">
            <a:avLst/>
          </a:prstGeom>
          <a:noFill/>
          <a:extLst>
            <a:ext uri="{909E8E84-426E-40DD-AFC4-6F175D3DCCD1}">
              <a14:hiddenFill xmlns:a14="http://schemas.microsoft.com/office/drawing/2010/main">
                <a:solidFill>
                  <a:srgbClr val="FFFFFF"/>
                </a:solidFill>
              </a14:hiddenFill>
            </a:ext>
          </a:extLst>
        </p:spPr>
      </p:pic>
      <p:pic>
        <p:nvPicPr>
          <p:cNvPr id="2088" name="Picture 41" descr="Image result for image of copper element">
            <a:hlinkClick r:id="rId46"/>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77863" y="812292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87" name="Picture 42" descr="Image result for image of copper element">
            <a:hlinkClick r:id="rId48"/>
          </p:cNvPr>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77863" y="83372325"/>
            <a:ext cx="29908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43" descr="Image result for image of copper element">
            <a:hlinkClick r:id="rId50"/>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677863" y="8489632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85" name="Picture 44" descr="Image result for image of copper element">
            <a:hlinkClick r:id="rId52"/>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677863" y="8703945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84" name="Picture 45" descr="Image result for image of copper element">
            <a:hlinkClick r:id="rId54"/>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677863" y="89182575"/>
            <a:ext cx="2162175" cy="2114550"/>
          </a:xfrm>
          <a:prstGeom prst="rect">
            <a:avLst/>
          </a:prstGeom>
          <a:noFill/>
          <a:extLst>
            <a:ext uri="{909E8E84-426E-40DD-AFC4-6F175D3DCCD1}">
              <a14:hiddenFill xmlns:a14="http://schemas.microsoft.com/office/drawing/2010/main">
                <a:solidFill>
                  <a:srgbClr val="FFFFFF"/>
                </a:solidFill>
              </a14:hiddenFill>
            </a:ext>
          </a:extLst>
        </p:spPr>
      </p:pic>
      <p:pic>
        <p:nvPicPr>
          <p:cNvPr id="2083" name="Picture 46" descr="Image result for image of copper element">
            <a:hlinkClick r:id="rId56"/>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77863" y="91297125"/>
            <a:ext cx="236220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47" descr="Image result for image of copper element">
            <a:hlinkClick r:id="rId58"/>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677863" y="93230700"/>
            <a:ext cx="2952750" cy="1552575"/>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48" descr="Image result for image of copper element">
            <a:hlinkClick r:id="rId60"/>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677863" y="94783275"/>
            <a:ext cx="2095500" cy="2181225"/>
          </a:xfrm>
          <a:prstGeom prst="rect">
            <a:avLst/>
          </a:prstGeom>
          <a:noFill/>
          <a:extLst>
            <a:ext uri="{909E8E84-426E-40DD-AFC4-6F175D3DCCD1}">
              <a14:hiddenFill xmlns:a14="http://schemas.microsoft.com/office/drawing/2010/main">
                <a:solidFill>
                  <a:srgbClr val="FFFFFF"/>
                </a:solidFill>
              </a14:hiddenFill>
            </a:ext>
          </a:extLst>
        </p:spPr>
      </p:pic>
      <p:pic>
        <p:nvPicPr>
          <p:cNvPr id="2080" name="Picture 49" descr="Image result for image of copper element">
            <a:hlinkClick r:id="rId62"/>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677863" y="96964500"/>
            <a:ext cx="3133725" cy="1457325"/>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50" descr="Image result for image of copper element">
            <a:hlinkClick r:id="rId64"/>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677863" y="98421825"/>
            <a:ext cx="222885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78" name="Picture 52" descr="Image result for image of copper element">
            <a:hlinkClick r:id="rId66"/>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77863" y="10047922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53" descr="Image result for image of copper element">
            <a:hlinkClick r:id="rId68"/>
          </p:cNvPr>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677863" y="102622350"/>
            <a:ext cx="2495550" cy="1838325"/>
          </a:xfrm>
          <a:prstGeom prst="rect">
            <a:avLst/>
          </a:prstGeom>
          <a:noFill/>
          <a:extLst>
            <a:ext uri="{909E8E84-426E-40DD-AFC4-6F175D3DCCD1}">
              <a14:hiddenFill xmlns:a14="http://schemas.microsoft.com/office/drawing/2010/main">
                <a:solidFill>
                  <a:srgbClr val="FFFFFF"/>
                </a:solidFill>
              </a14:hiddenFill>
            </a:ext>
          </a:extLst>
        </p:spPr>
      </p:pic>
      <p:pic>
        <p:nvPicPr>
          <p:cNvPr id="2076" name="Picture 54" descr="Image result for image of copper element">
            <a:hlinkClick r:id="rId70"/>
          </p:cNvPr>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677863" y="10446067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55" descr="Image result for image of copper element">
            <a:hlinkClick r:id="rId72"/>
          </p:cNvPr>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677863" y="106308525"/>
            <a:ext cx="257175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56" descr="Image result for image of copper element">
            <a:hlinkClick r:id="rId74"/>
          </p:cNvPr>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677863" y="108089700"/>
            <a:ext cx="24288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2073" name="Picture 57" descr="Image result for image of copper element">
            <a:hlinkClick r:id="rId76"/>
          </p:cNvPr>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677863" y="10996612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58" descr="Image result for image of copper element">
            <a:hlinkClick r:id="rId78"/>
          </p:cNvPr>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677863" y="112109250"/>
            <a:ext cx="210502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2071" name="Picture 60" descr="Image result for image of copper element">
            <a:hlinkClick r:id="rId80"/>
          </p:cNvPr>
          <p:cNvPicPr>
            <a:picLocks noChangeAspect="1" noChangeArrowheads="1"/>
          </p:cNvPicPr>
          <p:nvPr/>
        </p:nvPicPr>
        <p:blipFill>
          <a:blip r:embed="rId81">
            <a:extLst>
              <a:ext uri="{28A0092B-C50C-407E-A947-70E740481C1C}">
                <a14:useLocalDpi xmlns:a14="http://schemas.microsoft.com/office/drawing/2010/main" val="0"/>
              </a:ext>
            </a:extLst>
          </a:blip>
          <a:srcRect/>
          <a:stretch>
            <a:fillRect/>
          </a:stretch>
        </p:blipFill>
        <p:spPr bwMode="auto">
          <a:xfrm>
            <a:off x="677863" y="11428095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61" descr="Image result for image of copper element">
            <a:hlinkClick r:id="rId82"/>
          </p:cNvPr>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677863" y="116424075"/>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2069" name="Picture 62" descr="Image result for image of copper element">
            <a:hlinkClick r:id="rId84"/>
          </p:cNvPr>
          <p:cNvPicPr>
            <a:picLocks noChangeAspect="1" noChangeArrowheads="1"/>
          </p:cNvPicPr>
          <p:nvPr/>
        </p:nvPicPr>
        <p:blipFill>
          <a:blip r:embed="rId85">
            <a:extLst>
              <a:ext uri="{28A0092B-C50C-407E-A947-70E740481C1C}">
                <a14:useLocalDpi xmlns:a14="http://schemas.microsoft.com/office/drawing/2010/main" val="0"/>
              </a:ext>
            </a:extLst>
          </a:blip>
          <a:srcRect/>
          <a:stretch>
            <a:fillRect/>
          </a:stretch>
        </p:blipFill>
        <p:spPr bwMode="auto">
          <a:xfrm>
            <a:off x="677863" y="118367175"/>
            <a:ext cx="1895475" cy="240982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64" descr="Image result for image of copper element">
            <a:hlinkClick r:id="rId86"/>
          </p:cNvPr>
          <p:cNvPicPr>
            <a:picLocks noChangeAspect="1" noChangeArrowheads="1"/>
          </p:cNvPicPr>
          <p:nvPr/>
        </p:nvPicPr>
        <p:blipFill>
          <a:blip r:embed="rId87">
            <a:extLst>
              <a:ext uri="{28A0092B-C50C-407E-A947-70E740481C1C}">
                <a14:useLocalDpi xmlns:a14="http://schemas.microsoft.com/office/drawing/2010/main" val="0"/>
              </a:ext>
            </a:extLst>
          </a:blip>
          <a:srcRect/>
          <a:stretch>
            <a:fillRect/>
          </a:stretch>
        </p:blipFill>
        <p:spPr bwMode="auto">
          <a:xfrm>
            <a:off x="677863" y="120777000"/>
            <a:ext cx="299085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65" descr="Image result for image of copper element">
            <a:hlinkClick r:id="rId88"/>
          </p:cNvPr>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677863" y="122301000"/>
            <a:ext cx="32670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66" descr="Image result for image of copper element">
            <a:hlinkClick r:id="rId90"/>
          </p:cNvPr>
          <p:cNvPicPr>
            <a:picLocks noChangeAspect="1" noChangeArrowheads="1"/>
          </p:cNvPicPr>
          <p:nvPr/>
        </p:nvPicPr>
        <p:blipFill>
          <a:blip r:embed="rId91">
            <a:extLst>
              <a:ext uri="{28A0092B-C50C-407E-A947-70E740481C1C}">
                <a14:useLocalDpi xmlns:a14="http://schemas.microsoft.com/office/drawing/2010/main" val="0"/>
              </a:ext>
            </a:extLst>
          </a:blip>
          <a:srcRect/>
          <a:stretch>
            <a:fillRect/>
          </a:stretch>
        </p:blipFill>
        <p:spPr bwMode="auto">
          <a:xfrm>
            <a:off x="677863" y="123701175"/>
            <a:ext cx="2076450" cy="2200275"/>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67" descr="Image result for image of copper element">
            <a:hlinkClick r:id="rId92"/>
          </p:cNvPr>
          <p:cNvPicPr>
            <a:picLocks noChangeAspect="1" noChangeArrowheads="1"/>
          </p:cNvPicPr>
          <p:nvPr/>
        </p:nvPicPr>
        <p:blipFill>
          <a:blip r:embed="rId93">
            <a:extLst>
              <a:ext uri="{28A0092B-C50C-407E-A947-70E740481C1C}">
                <a14:useLocalDpi xmlns:a14="http://schemas.microsoft.com/office/drawing/2010/main" val="0"/>
              </a:ext>
            </a:extLst>
          </a:blip>
          <a:srcRect/>
          <a:stretch>
            <a:fillRect/>
          </a:stretch>
        </p:blipFill>
        <p:spPr bwMode="auto">
          <a:xfrm>
            <a:off x="677863" y="125901450"/>
            <a:ext cx="2066925" cy="22098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68" descr="Image result for image of copper element">
            <a:hlinkClick r:id="rId94"/>
          </p:cNvPr>
          <p:cNvPicPr>
            <a:picLocks noChangeAspect="1" noChangeArrowheads="1"/>
          </p:cNvPicPr>
          <p:nvPr/>
        </p:nvPicPr>
        <p:blipFill>
          <a:blip r:embed="rId95">
            <a:extLst>
              <a:ext uri="{28A0092B-C50C-407E-A947-70E740481C1C}">
                <a14:useLocalDpi xmlns:a14="http://schemas.microsoft.com/office/drawing/2010/main" val="0"/>
              </a:ext>
            </a:extLst>
          </a:blip>
          <a:srcRect/>
          <a:stretch>
            <a:fillRect/>
          </a:stretch>
        </p:blipFill>
        <p:spPr bwMode="auto">
          <a:xfrm>
            <a:off x="677863" y="128111250"/>
            <a:ext cx="2133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69" descr="Image result for image of copper element">
            <a:hlinkClick r:id="rId96"/>
          </p:cNvPr>
          <p:cNvPicPr>
            <a:picLocks noChangeAspect="1" noChangeArrowheads="1"/>
          </p:cNvPicPr>
          <p:nvPr/>
        </p:nvPicPr>
        <p:blipFill>
          <a:blip r:embed="rId97">
            <a:extLst>
              <a:ext uri="{28A0092B-C50C-407E-A947-70E740481C1C}">
                <a14:useLocalDpi xmlns:a14="http://schemas.microsoft.com/office/drawing/2010/main" val="0"/>
              </a:ext>
            </a:extLst>
          </a:blip>
          <a:srcRect/>
          <a:stretch>
            <a:fillRect/>
          </a:stretch>
        </p:blipFill>
        <p:spPr bwMode="auto">
          <a:xfrm>
            <a:off x="677863" y="13024485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70" descr="Facebook"/>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677863" y="132387975"/>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71" descr="Twitter"/>
          <p:cNvPicPr>
            <a:picLocks noChangeAspect="1" noChangeArrowheads="1"/>
          </p:cNvPicPr>
          <p:nvPr/>
        </p:nvPicPr>
        <p:blipFill>
          <a:blip r:embed="rId99">
            <a:extLst>
              <a:ext uri="{28A0092B-C50C-407E-A947-70E740481C1C}">
                <a14:useLocalDpi xmlns:a14="http://schemas.microsoft.com/office/drawing/2010/main" val="0"/>
              </a:ext>
            </a:extLst>
          </a:blip>
          <a:srcRect/>
          <a:stretch>
            <a:fillRect/>
          </a:stretch>
        </p:blipFill>
        <p:spPr bwMode="auto">
          <a:xfrm>
            <a:off x="677863" y="132692775"/>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72" descr="Google+"/>
          <p:cNvPicPr>
            <a:picLocks noChangeAspect="1" noChangeArrowheads="1"/>
          </p:cNvPicPr>
          <p:nvPr/>
        </p:nvPicPr>
        <p:blipFill>
          <a:blip r:embed="rId100">
            <a:extLst>
              <a:ext uri="{28A0092B-C50C-407E-A947-70E740481C1C}">
                <a14:useLocalDpi xmlns:a14="http://schemas.microsoft.com/office/drawing/2010/main" val="0"/>
              </a:ext>
            </a:extLst>
          </a:blip>
          <a:srcRect/>
          <a:stretch>
            <a:fillRect/>
          </a:stretch>
        </p:blipFill>
        <p:spPr bwMode="auto">
          <a:xfrm>
            <a:off x="677863" y="132997575"/>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73" descr="Email"/>
          <p:cNvPicPr>
            <a:picLocks noChangeAspect="1" noChangeArrowheads="1"/>
          </p:cNvPicPr>
          <p:nvPr/>
        </p:nvPicPr>
        <p:blipFill>
          <a:blip r:embed="rId101">
            <a:extLst>
              <a:ext uri="{28A0092B-C50C-407E-A947-70E740481C1C}">
                <a14:useLocalDpi xmlns:a14="http://schemas.microsoft.com/office/drawing/2010/main" val="0"/>
              </a:ext>
            </a:extLst>
          </a:blip>
          <a:srcRect/>
          <a:stretch>
            <a:fillRect/>
          </a:stretch>
        </p:blipFill>
        <p:spPr bwMode="auto">
          <a:xfrm>
            <a:off x="677863" y="1333023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74" descr="Image result for image of copper element">
            <a:hlinkClick r:id="rId102"/>
          </p:cNvPr>
          <p:cNvPicPr>
            <a:picLocks noChangeAspect="1" noChangeArrowheads="1"/>
          </p:cNvPicPr>
          <p:nvPr/>
        </p:nvPicPr>
        <p:blipFill>
          <a:blip r:embed="rId103" cstate="print">
            <a:extLst>
              <a:ext uri="{28A0092B-C50C-407E-A947-70E740481C1C}">
                <a14:useLocalDpi xmlns:a14="http://schemas.microsoft.com/office/drawing/2010/main" val="0"/>
              </a:ext>
            </a:extLst>
          </a:blip>
          <a:srcRect/>
          <a:stretch>
            <a:fillRect/>
          </a:stretch>
        </p:blipFill>
        <p:spPr bwMode="auto">
          <a:xfrm>
            <a:off x="677863" y="133530975"/>
            <a:ext cx="3943350" cy="394335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75" descr="Related image">
            <a:hlinkClick r:id="rId104"/>
          </p:cNvPr>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a:off x="677863" y="13747432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76" descr="Related image">
            <a:hlinkClick r:id="rId106"/>
          </p:cNvPr>
          <p:cNvPicPr>
            <a:picLocks noChangeAspect="1" noChangeArrowheads="1"/>
          </p:cNvPicPr>
          <p:nvPr/>
        </p:nvPicPr>
        <p:blipFill>
          <a:blip r:embed="rId107">
            <a:extLst>
              <a:ext uri="{28A0092B-C50C-407E-A947-70E740481C1C}">
                <a14:useLocalDpi xmlns:a14="http://schemas.microsoft.com/office/drawing/2010/main" val="0"/>
              </a:ext>
            </a:extLst>
          </a:blip>
          <a:srcRect/>
          <a:stretch>
            <a:fillRect/>
          </a:stretch>
        </p:blipFill>
        <p:spPr bwMode="auto">
          <a:xfrm>
            <a:off x="677863" y="13961745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7" descr="Related image">
            <a:hlinkClick r:id="rId108"/>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7863" y="1417605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78" descr="Related image">
            <a:hlinkClick r:id="rId109"/>
          </p:cNvPr>
          <p:cNvPicPr>
            <a:picLocks noChangeAspect="1" noChangeArrowheads="1"/>
          </p:cNvPicPr>
          <p:nvPr/>
        </p:nvPicPr>
        <p:blipFill>
          <a:blip r:embed="rId110">
            <a:extLst>
              <a:ext uri="{28A0092B-C50C-407E-A947-70E740481C1C}">
                <a14:useLocalDpi xmlns:a14="http://schemas.microsoft.com/office/drawing/2010/main" val="0"/>
              </a:ext>
            </a:extLst>
          </a:blip>
          <a:srcRect/>
          <a:stretch>
            <a:fillRect/>
          </a:stretch>
        </p:blipFill>
        <p:spPr bwMode="auto">
          <a:xfrm>
            <a:off x="677863" y="1439037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79" descr="Related image">
            <a:hlinkClick r:id="rId111"/>
          </p:cNvPr>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677863" y="146046825"/>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80" descr="Related image">
            <a:hlinkClick r:id="rId113"/>
          </p:cNvPr>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677863" y="14798992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81" descr="Related image">
            <a:hlinkClick r:id="rId115"/>
          </p:cNvPr>
          <p:cNvPicPr>
            <a:picLocks noChangeAspect="1" noChangeArrowheads="1"/>
          </p:cNvPicPr>
          <p:nvPr/>
        </p:nvPicPr>
        <p:blipFill>
          <a:blip r:embed="rId116">
            <a:extLst>
              <a:ext uri="{28A0092B-C50C-407E-A947-70E740481C1C}">
                <a14:useLocalDpi xmlns:a14="http://schemas.microsoft.com/office/drawing/2010/main" val="0"/>
              </a:ext>
            </a:extLst>
          </a:blip>
          <a:srcRect/>
          <a:stretch>
            <a:fillRect/>
          </a:stretch>
        </p:blipFill>
        <p:spPr bwMode="auto">
          <a:xfrm>
            <a:off x="677863" y="15013305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82" descr="Related image">
            <a:hlinkClick r:id="rId117"/>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77863" y="1522761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83" descr="Image result for image of copper element">
            <a:hlinkClick r:id="rId118"/>
          </p:cNvPr>
          <p:cNvPicPr>
            <a:picLocks noChangeAspect="1" noChangeArrowheads="1"/>
          </p:cNvPicPr>
          <p:nvPr/>
        </p:nvPicPr>
        <p:blipFill>
          <a:blip r:embed="rId119">
            <a:extLst>
              <a:ext uri="{28A0092B-C50C-407E-A947-70E740481C1C}">
                <a14:useLocalDpi xmlns:a14="http://schemas.microsoft.com/office/drawing/2010/main" val="0"/>
              </a:ext>
            </a:extLst>
          </a:blip>
          <a:srcRect/>
          <a:stretch>
            <a:fillRect/>
          </a:stretch>
        </p:blipFill>
        <p:spPr bwMode="auto">
          <a:xfrm>
            <a:off x="677863" y="154419300"/>
            <a:ext cx="339090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2125" name="Picture 4" descr="Image result for image of copper element">
            <a:hlinkClick r:id="rId120"/>
          </p:cNvPr>
          <p:cNvPicPr>
            <a:picLocks noChangeAspect="1" noChangeArrowheads="1"/>
          </p:cNvPicPr>
          <p:nvPr/>
        </p:nvPicPr>
        <p:blipFill>
          <a:blip r:embed="rId121">
            <a:extLst>
              <a:ext uri="{28A0092B-C50C-407E-A947-70E740481C1C}">
                <a14:useLocalDpi xmlns:a14="http://schemas.microsoft.com/office/drawing/2010/main" val="0"/>
              </a:ext>
            </a:extLst>
          </a:blip>
          <a:srcRect/>
          <a:stretch>
            <a:fillRect/>
          </a:stretch>
        </p:blipFill>
        <p:spPr bwMode="auto">
          <a:xfrm>
            <a:off x="2053769" y="679680"/>
            <a:ext cx="1614944" cy="224179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0"/>
          <p:cNvSpPr>
            <a:spLocks noChangeArrowheads="1"/>
          </p:cNvSpPr>
          <p:nvPr/>
        </p:nvSpPr>
        <p:spPr bwMode="auto">
          <a:xfrm>
            <a:off x="677863" y="6715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3" name="Rectangle 91"/>
          <p:cNvSpPr>
            <a:spLocks noChangeArrowheads="1"/>
          </p:cNvSpPr>
          <p:nvPr/>
        </p:nvSpPr>
        <p:spPr bwMode="auto">
          <a:xfrm>
            <a:off x="677863" y="8220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4" name="Rectangle 92"/>
          <p:cNvSpPr>
            <a:spLocks noChangeArrowheads="1"/>
          </p:cNvSpPr>
          <p:nvPr/>
        </p:nvSpPr>
        <p:spPr bwMode="auto">
          <a:xfrm>
            <a:off x="677863" y="9753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93"/>
          <p:cNvSpPr>
            <a:spLocks noChangeArrowheads="1"/>
          </p:cNvSpPr>
          <p:nvPr/>
        </p:nvSpPr>
        <p:spPr bwMode="auto">
          <a:xfrm>
            <a:off x="677863" y="11344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16" name="Rectangle 94"/>
          <p:cNvSpPr>
            <a:spLocks noChangeArrowheads="1"/>
          </p:cNvSpPr>
          <p:nvPr/>
        </p:nvSpPr>
        <p:spPr bwMode="auto">
          <a:xfrm>
            <a:off x="677863" y="12668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17" name="Rectangle 95"/>
          <p:cNvSpPr>
            <a:spLocks noChangeArrowheads="1"/>
          </p:cNvSpPr>
          <p:nvPr/>
        </p:nvSpPr>
        <p:spPr bwMode="auto">
          <a:xfrm>
            <a:off x="677863" y="13868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96"/>
          <p:cNvSpPr>
            <a:spLocks noChangeArrowheads="1"/>
          </p:cNvSpPr>
          <p:nvPr/>
        </p:nvSpPr>
        <p:spPr bwMode="auto">
          <a:xfrm>
            <a:off x="677863" y="13868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r>
            <a:br>
              <a:rPr kumimoji="0" lang="en-GB"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19" name="Rectangle 97"/>
          <p:cNvSpPr>
            <a:spLocks noChangeArrowheads="1"/>
          </p:cNvSpPr>
          <p:nvPr/>
        </p:nvSpPr>
        <p:spPr bwMode="auto">
          <a:xfrm>
            <a:off x="677863" y="1492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20" name="Rectangle 98"/>
          <p:cNvSpPr>
            <a:spLocks noChangeArrowheads="1"/>
          </p:cNvSpPr>
          <p:nvPr/>
        </p:nvSpPr>
        <p:spPr bwMode="auto">
          <a:xfrm>
            <a:off x="677863" y="15859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GB"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21" name="Rectangle 99"/>
          <p:cNvSpPr>
            <a:spLocks noChangeArrowheads="1"/>
          </p:cNvSpPr>
          <p:nvPr/>
        </p:nvSpPr>
        <p:spPr bwMode="auto">
          <a:xfrm>
            <a:off x="677863" y="16706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22" name="Rectangle 100"/>
          <p:cNvSpPr>
            <a:spLocks noChangeArrowheads="1"/>
          </p:cNvSpPr>
          <p:nvPr/>
        </p:nvSpPr>
        <p:spPr bwMode="auto">
          <a:xfrm>
            <a:off x="677863" y="17487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23" name="Rectangle 101"/>
          <p:cNvSpPr>
            <a:spLocks noChangeArrowheads="1"/>
          </p:cNvSpPr>
          <p:nvPr/>
        </p:nvSpPr>
        <p:spPr bwMode="auto">
          <a:xfrm>
            <a:off x="677863" y="18383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4" name="Rectangle 102"/>
          <p:cNvSpPr>
            <a:spLocks noChangeArrowheads="1"/>
          </p:cNvSpPr>
          <p:nvPr/>
        </p:nvSpPr>
        <p:spPr bwMode="auto">
          <a:xfrm>
            <a:off x="677863" y="20278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5" name="Rectangle 103"/>
          <p:cNvSpPr>
            <a:spLocks noChangeArrowheads="1"/>
          </p:cNvSpPr>
          <p:nvPr/>
        </p:nvSpPr>
        <p:spPr bwMode="auto">
          <a:xfrm>
            <a:off x="677863" y="22412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6" name="Rectangle 104"/>
          <p:cNvSpPr>
            <a:spLocks noChangeArrowheads="1"/>
          </p:cNvSpPr>
          <p:nvPr/>
        </p:nvSpPr>
        <p:spPr bwMode="auto">
          <a:xfrm>
            <a:off x="677863" y="24555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7" name="Rectangle 105"/>
          <p:cNvSpPr>
            <a:spLocks noChangeArrowheads="1"/>
          </p:cNvSpPr>
          <p:nvPr/>
        </p:nvSpPr>
        <p:spPr bwMode="auto">
          <a:xfrm>
            <a:off x="677863" y="26698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8" name="Rectangle 106"/>
          <p:cNvSpPr>
            <a:spLocks noChangeArrowheads="1"/>
          </p:cNvSpPr>
          <p:nvPr/>
        </p:nvSpPr>
        <p:spPr bwMode="auto">
          <a:xfrm>
            <a:off x="677863" y="28841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9" name="Rectangle 107"/>
          <p:cNvSpPr>
            <a:spLocks noChangeArrowheads="1"/>
          </p:cNvSpPr>
          <p:nvPr/>
        </p:nvSpPr>
        <p:spPr bwMode="auto">
          <a:xfrm>
            <a:off x="677863" y="29622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0" name="Rectangle 108"/>
          <p:cNvSpPr>
            <a:spLocks noChangeArrowheads="1"/>
          </p:cNvSpPr>
          <p:nvPr/>
        </p:nvSpPr>
        <p:spPr bwMode="auto">
          <a:xfrm>
            <a:off x="677863" y="31365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1" name="Rectangle 109"/>
          <p:cNvSpPr>
            <a:spLocks noChangeArrowheads="1"/>
          </p:cNvSpPr>
          <p:nvPr/>
        </p:nvSpPr>
        <p:spPr bwMode="auto">
          <a:xfrm>
            <a:off x="677863" y="33508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048" name="Rectangle 110"/>
          <p:cNvSpPr>
            <a:spLocks noChangeArrowheads="1"/>
          </p:cNvSpPr>
          <p:nvPr/>
        </p:nvSpPr>
        <p:spPr bwMode="auto">
          <a:xfrm>
            <a:off x="677863" y="35642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33" name="Rectangle 111"/>
          <p:cNvSpPr>
            <a:spLocks noChangeArrowheads="1"/>
          </p:cNvSpPr>
          <p:nvPr/>
        </p:nvSpPr>
        <p:spPr bwMode="auto">
          <a:xfrm>
            <a:off x="677863" y="37785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34" name="Rectangle 112"/>
          <p:cNvSpPr>
            <a:spLocks noChangeArrowheads="1"/>
          </p:cNvSpPr>
          <p:nvPr/>
        </p:nvSpPr>
        <p:spPr bwMode="auto">
          <a:xfrm>
            <a:off x="677863" y="39528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35" name="Rectangle 113"/>
          <p:cNvSpPr>
            <a:spLocks noChangeArrowheads="1"/>
          </p:cNvSpPr>
          <p:nvPr/>
        </p:nvSpPr>
        <p:spPr bwMode="auto">
          <a:xfrm>
            <a:off x="677863" y="41671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36" name="Rectangle 114"/>
          <p:cNvSpPr>
            <a:spLocks noChangeArrowheads="1"/>
          </p:cNvSpPr>
          <p:nvPr/>
        </p:nvSpPr>
        <p:spPr bwMode="auto">
          <a:xfrm>
            <a:off x="677863" y="43853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37" name="Rectangle 115"/>
          <p:cNvSpPr>
            <a:spLocks noChangeArrowheads="1"/>
          </p:cNvSpPr>
          <p:nvPr/>
        </p:nvSpPr>
        <p:spPr bwMode="auto">
          <a:xfrm>
            <a:off x="677863" y="45586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38" name="Rectangle 116"/>
          <p:cNvSpPr>
            <a:spLocks noChangeArrowheads="1"/>
          </p:cNvSpPr>
          <p:nvPr/>
        </p:nvSpPr>
        <p:spPr bwMode="auto">
          <a:xfrm>
            <a:off x="677863" y="47729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39" name="Rectangle 117"/>
          <p:cNvSpPr>
            <a:spLocks noChangeArrowheads="1"/>
          </p:cNvSpPr>
          <p:nvPr/>
        </p:nvSpPr>
        <p:spPr bwMode="auto">
          <a:xfrm>
            <a:off x="677863" y="49939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40" name="Rectangle 118"/>
          <p:cNvSpPr>
            <a:spLocks noChangeArrowheads="1"/>
          </p:cNvSpPr>
          <p:nvPr/>
        </p:nvSpPr>
        <p:spPr bwMode="auto">
          <a:xfrm>
            <a:off x="677863" y="52082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41" name="Rectangle 119"/>
          <p:cNvSpPr>
            <a:spLocks noChangeArrowheads="1"/>
          </p:cNvSpPr>
          <p:nvPr/>
        </p:nvSpPr>
        <p:spPr bwMode="auto">
          <a:xfrm>
            <a:off x="677863" y="53930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42" name="Rectangle 120"/>
          <p:cNvSpPr>
            <a:spLocks noChangeArrowheads="1"/>
          </p:cNvSpPr>
          <p:nvPr/>
        </p:nvSpPr>
        <p:spPr bwMode="auto">
          <a:xfrm>
            <a:off x="677863" y="56073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43" name="Rectangle 121"/>
          <p:cNvSpPr>
            <a:spLocks noChangeArrowheads="1"/>
          </p:cNvSpPr>
          <p:nvPr/>
        </p:nvSpPr>
        <p:spPr bwMode="auto">
          <a:xfrm>
            <a:off x="677863" y="57616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44" name="Rectangle 122"/>
          <p:cNvSpPr>
            <a:spLocks noChangeArrowheads="1"/>
          </p:cNvSpPr>
          <p:nvPr/>
        </p:nvSpPr>
        <p:spPr bwMode="auto">
          <a:xfrm>
            <a:off x="677863" y="59759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45" name="Rectangle 123"/>
          <p:cNvSpPr>
            <a:spLocks noChangeArrowheads="1"/>
          </p:cNvSpPr>
          <p:nvPr/>
        </p:nvSpPr>
        <p:spPr bwMode="auto">
          <a:xfrm>
            <a:off x="677863" y="61902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46" name="Rectangle 124"/>
          <p:cNvSpPr>
            <a:spLocks noChangeArrowheads="1"/>
          </p:cNvSpPr>
          <p:nvPr/>
        </p:nvSpPr>
        <p:spPr bwMode="auto">
          <a:xfrm>
            <a:off x="677863" y="64046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47" name="Rectangle 125"/>
          <p:cNvSpPr>
            <a:spLocks noChangeArrowheads="1"/>
          </p:cNvSpPr>
          <p:nvPr/>
        </p:nvSpPr>
        <p:spPr bwMode="auto">
          <a:xfrm>
            <a:off x="677863" y="66189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48" name="Rectangle 126"/>
          <p:cNvSpPr>
            <a:spLocks noChangeArrowheads="1"/>
          </p:cNvSpPr>
          <p:nvPr/>
        </p:nvSpPr>
        <p:spPr bwMode="auto">
          <a:xfrm>
            <a:off x="677863" y="68332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49" name="Rectangle 127"/>
          <p:cNvSpPr>
            <a:spLocks noChangeArrowheads="1"/>
          </p:cNvSpPr>
          <p:nvPr/>
        </p:nvSpPr>
        <p:spPr bwMode="auto">
          <a:xfrm>
            <a:off x="677863" y="704754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50" name="Rectangle 128"/>
          <p:cNvSpPr>
            <a:spLocks noChangeArrowheads="1"/>
          </p:cNvSpPr>
          <p:nvPr/>
        </p:nvSpPr>
        <p:spPr bwMode="auto">
          <a:xfrm>
            <a:off x="677863" y="72618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51" name="Rectangle 129"/>
          <p:cNvSpPr>
            <a:spLocks noChangeArrowheads="1"/>
          </p:cNvSpPr>
          <p:nvPr/>
        </p:nvSpPr>
        <p:spPr bwMode="auto">
          <a:xfrm>
            <a:off x="677863" y="74761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52" name="Rectangle 130"/>
          <p:cNvSpPr>
            <a:spLocks noChangeArrowheads="1"/>
          </p:cNvSpPr>
          <p:nvPr/>
        </p:nvSpPr>
        <p:spPr bwMode="auto">
          <a:xfrm>
            <a:off x="677863" y="76904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53" name="Rectangle 131"/>
          <p:cNvSpPr>
            <a:spLocks noChangeArrowheads="1"/>
          </p:cNvSpPr>
          <p:nvPr/>
        </p:nvSpPr>
        <p:spPr bwMode="auto">
          <a:xfrm>
            <a:off x="677863" y="7904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54" name="Rectangle 132"/>
          <p:cNvSpPr>
            <a:spLocks noChangeArrowheads="1"/>
          </p:cNvSpPr>
          <p:nvPr/>
        </p:nvSpPr>
        <p:spPr bwMode="auto">
          <a:xfrm>
            <a:off x="677863" y="8122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55" name="Rectangle 133"/>
          <p:cNvSpPr>
            <a:spLocks noChangeArrowheads="1"/>
          </p:cNvSpPr>
          <p:nvPr/>
        </p:nvSpPr>
        <p:spPr bwMode="auto">
          <a:xfrm>
            <a:off x="677863" y="83372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56" name="Rectangle 134"/>
          <p:cNvSpPr>
            <a:spLocks noChangeArrowheads="1"/>
          </p:cNvSpPr>
          <p:nvPr/>
        </p:nvSpPr>
        <p:spPr bwMode="auto">
          <a:xfrm>
            <a:off x="677863" y="84896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57" name="Rectangle 135"/>
          <p:cNvSpPr>
            <a:spLocks noChangeArrowheads="1"/>
          </p:cNvSpPr>
          <p:nvPr/>
        </p:nvSpPr>
        <p:spPr bwMode="auto">
          <a:xfrm>
            <a:off x="677863" y="87039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58" name="Rectangle 136"/>
          <p:cNvSpPr>
            <a:spLocks noChangeArrowheads="1"/>
          </p:cNvSpPr>
          <p:nvPr/>
        </p:nvSpPr>
        <p:spPr bwMode="auto">
          <a:xfrm>
            <a:off x="677863" y="89182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59" name="Rectangle 137"/>
          <p:cNvSpPr>
            <a:spLocks noChangeArrowheads="1"/>
          </p:cNvSpPr>
          <p:nvPr/>
        </p:nvSpPr>
        <p:spPr bwMode="auto">
          <a:xfrm>
            <a:off x="677863" y="91297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60" name="Rectangle 138"/>
          <p:cNvSpPr>
            <a:spLocks noChangeArrowheads="1"/>
          </p:cNvSpPr>
          <p:nvPr/>
        </p:nvSpPr>
        <p:spPr bwMode="auto">
          <a:xfrm>
            <a:off x="677863" y="93230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61" name="Rectangle 139"/>
          <p:cNvSpPr>
            <a:spLocks noChangeArrowheads="1"/>
          </p:cNvSpPr>
          <p:nvPr/>
        </p:nvSpPr>
        <p:spPr bwMode="auto">
          <a:xfrm>
            <a:off x="677863" y="94783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62" name="Rectangle 140"/>
          <p:cNvSpPr>
            <a:spLocks noChangeArrowheads="1"/>
          </p:cNvSpPr>
          <p:nvPr/>
        </p:nvSpPr>
        <p:spPr bwMode="auto">
          <a:xfrm>
            <a:off x="677863" y="969645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63" name="Rectangle 141"/>
          <p:cNvSpPr>
            <a:spLocks noChangeArrowheads="1"/>
          </p:cNvSpPr>
          <p:nvPr/>
        </p:nvSpPr>
        <p:spPr bwMode="auto">
          <a:xfrm>
            <a:off x="677863" y="98421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64" name="Rectangle 142"/>
          <p:cNvSpPr>
            <a:spLocks noChangeArrowheads="1"/>
          </p:cNvSpPr>
          <p:nvPr/>
        </p:nvSpPr>
        <p:spPr bwMode="auto">
          <a:xfrm>
            <a:off x="677863" y="100479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65" name="Rectangle 143"/>
          <p:cNvSpPr>
            <a:spLocks noChangeArrowheads="1"/>
          </p:cNvSpPr>
          <p:nvPr/>
        </p:nvSpPr>
        <p:spPr bwMode="auto">
          <a:xfrm>
            <a:off x="677863" y="1026223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66" name="Rectangle 144"/>
          <p:cNvSpPr>
            <a:spLocks noChangeArrowheads="1"/>
          </p:cNvSpPr>
          <p:nvPr/>
        </p:nvSpPr>
        <p:spPr bwMode="auto">
          <a:xfrm>
            <a:off x="677863" y="1044606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67" name="Rectangle 145"/>
          <p:cNvSpPr>
            <a:spLocks noChangeArrowheads="1"/>
          </p:cNvSpPr>
          <p:nvPr/>
        </p:nvSpPr>
        <p:spPr bwMode="auto">
          <a:xfrm>
            <a:off x="677863" y="106308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68" name="Rectangle 146"/>
          <p:cNvSpPr>
            <a:spLocks noChangeArrowheads="1"/>
          </p:cNvSpPr>
          <p:nvPr/>
        </p:nvSpPr>
        <p:spPr bwMode="auto">
          <a:xfrm>
            <a:off x="677863" y="108089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69" name="Rectangle 147"/>
          <p:cNvSpPr>
            <a:spLocks noChangeArrowheads="1"/>
          </p:cNvSpPr>
          <p:nvPr/>
        </p:nvSpPr>
        <p:spPr bwMode="auto">
          <a:xfrm>
            <a:off x="677863" y="109966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70" name="Rectangle 148"/>
          <p:cNvSpPr>
            <a:spLocks noChangeArrowheads="1"/>
          </p:cNvSpPr>
          <p:nvPr/>
        </p:nvSpPr>
        <p:spPr bwMode="auto">
          <a:xfrm>
            <a:off x="677863" y="112109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71" name="Rectangle 149"/>
          <p:cNvSpPr>
            <a:spLocks noChangeArrowheads="1"/>
          </p:cNvSpPr>
          <p:nvPr/>
        </p:nvSpPr>
        <p:spPr bwMode="auto">
          <a:xfrm>
            <a:off x="677863" y="114280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2172" name="Rectangle 150"/>
          <p:cNvSpPr>
            <a:spLocks noChangeArrowheads="1"/>
          </p:cNvSpPr>
          <p:nvPr/>
        </p:nvSpPr>
        <p:spPr bwMode="auto">
          <a:xfrm>
            <a:off x="677863" y="116424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73" name="Rectangle 151"/>
          <p:cNvSpPr>
            <a:spLocks noChangeArrowheads="1"/>
          </p:cNvSpPr>
          <p:nvPr/>
        </p:nvSpPr>
        <p:spPr bwMode="auto">
          <a:xfrm>
            <a:off x="677863" y="118367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74" name="Rectangle 152"/>
          <p:cNvSpPr>
            <a:spLocks noChangeArrowheads="1"/>
          </p:cNvSpPr>
          <p:nvPr/>
        </p:nvSpPr>
        <p:spPr bwMode="auto">
          <a:xfrm>
            <a:off x="677863" y="120777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75" name="Rectangle 153"/>
          <p:cNvSpPr>
            <a:spLocks noChangeArrowheads="1"/>
          </p:cNvSpPr>
          <p:nvPr/>
        </p:nvSpPr>
        <p:spPr bwMode="auto">
          <a:xfrm>
            <a:off x="677863" y="122301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76" name="Rectangle 154"/>
          <p:cNvSpPr>
            <a:spLocks noChangeArrowheads="1"/>
          </p:cNvSpPr>
          <p:nvPr/>
        </p:nvSpPr>
        <p:spPr bwMode="auto">
          <a:xfrm>
            <a:off x="677863" y="123701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77" name="Rectangle 155"/>
          <p:cNvSpPr>
            <a:spLocks noChangeArrowheads="1"/>
          </p:cNvSpPr>
          <p:nvPr/>
        </p:nvSpPr>
        <p:spPr bwMode="auto">
          <a:xfrm>
            <a:off x="677863" y="125901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78" name="Rectangle 156">
            <a:hlinkClick r:id="rId92"/>
          </p:cNvPr>
          <p:cNvSpPr>
            <a:spLocks noChangeArrowheads="1"/>
          </p:cNvSpPr>
          <p:nvPr/>
        </p:nvSpPr>
        <p:spPr bwMode="auto">
          <a:xfrm>
            <a:off x="677863" y="128111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sng"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92"/>
              </a:rPr>
              <a:t>1 day ago</a:t>
            </a:r>
            <a:endParaRPr kumimoji="0" lang="en-GB"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2179" name="Rectangle 157"/>
          <p:cNvSpPr>
            <a:spLocks noChangeArrowheads="1"/>
          </p:cNvSpPr>
          <p:nvPr/>
        </p:nvSpPr>
        <p:spPr bwMode="auto">
          <a:xfrm>
            <a:off x="677863" y="130244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80" name="Rectangle 158"/>
          <p:cNvSpPr>
            <a:spLocks noChangeArrowheads="1"/>
          </p:cNvSpPr>
          <p:nvPr/>
        </p:nvSpPr>
        <p:spPr bwMode="auto">
          <a:xfrm>
            <a:off x="677863" y="132387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81" name="Rectangle 159"/>
          <p:cNvSpPr>
            <a:spLocks noChangeArrowheads="1"/>
          </p:cNvSpPr>
          <p:nvPr/>
        </p:nvSpPr>
        <p:spPr bwMode="auto">
          <a:xfrm>
            <a:off x="677863" y="132692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82" name="Rectangle 160"/>
          <p:cNvSpPr>
            <a:spLocks noChangeArrowheads="1"/>
          </p:cNvSpPr>
          <p:nvPr/>
        </p:nvSpPr>
        <p:spPr bwMode="auto">
          <a:xfrm>
            <a:off x="677863" y="132997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83" name="Rectangle 161"/>
          <p:cNvSpPr>
            <a:spLocks noChangeArrowheads="1"/>
          </p:cNvSpPr>
          <p:nvPr/>
        </p:nvSpPr>
        <p:spPr bwMode="auto">
          <a:xfrm>
            <a:off x="677863" y="1333023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84" name="Rectangle 162"/>
          <p:cNvSpPr>
            <a:spLocks noChangeArrowheads="1"/>
          </p:cNvSpPr>
          <p:nvPr/>
        </p:nvSpPr>
        <p:spPr bwMode="auto">
          <a:xfrm>
            <a:off x="677863" y="1335309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85" name="Rectangle 163"/>
          <p:cNvSpPr>
            <a:spLocks noChangeArrowheads="1"/>
          </p:cNvSpPr>
          <p:nvPr/>
        </p:nvSpPr>
        <p:spPr bwMode="auto">
          <a:xfrm>
            <a:off x="677863" y="137474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02"/>
              </a:rPr>
              <a:t>Copper leaf, a sample of the element Copper in the Periodic Table</a:t>
            </a:r>
            <a:endParaRPr kumimoji="0" lang="en-GB"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02"/>
              </a:rPr>
              <a:t>Photographic Periodic Table</a:t>
            </a: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22"/>
              </a:rPr>
              <a:t>1000 × 1000</a:t>
            </a: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23"/>
              </a:rPr>
              <a:t>Search by image</a:t>
            </a:r>
            <a:endParaRPr kumimoji="0" lang="en-GB"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Copper Copper leaf</a:t>
            </a:r>
            <a:endParaRPr kumimoji="0" lang="en-GB"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Related images:</a:t>
            </a:r>
            <a:endParaRPr kumimoji="0" lang="en-GB"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2186" name="Rectangle 164"/>
          <p:cNvSpPr>
            <a:spLocks noChangeArrowheads="1"/>
          </p:cNvSpPr>
          <p:nvPr/>
        </p:nvSpPr>
        <p:spPr bwMode="auto">
          <a:xfrm>
            <a:off x="677863" y="139617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87" name="Rectangle 165"/>
          <p:cNvSpPr>
            <a:spLocks noChangeArrowheads="1"/>
          </p:cNvSpPr>
          <p:nvPr/>
        </p:nvSpPr>
        <p:spPr bwMode="auto">
          <a:xfrm>
            <a:off x="677863" y="141760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88" name="Rectangle 166"/>
          <p:cNvSpPr>
            <a:spLocks noChangeArrowheads="1"/>
          </p:cNvSpPr>
          <p:nvPr/>
        </p:nvSpPr>
        <p:spPr bwMode="auto">
          <a:xfrm>
            <a:off x="677863" y="143903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89" name="Rectangle 167"/>
          <p:cNvSpPr>
            <a:spLocks noChangeArrowheads="1"/>
          </p:cNvSpPr>
          <p:nvPr/>
        </p:nvSpPr>
        <p:spPr bwMode="auto">
          <a:xfrm>
            <a:off x="677863" y="146046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90" name="Rectangle 168"/>
          <p:cNvSpPr>
            <a:spLocks noChangeArrowheads="1"/>
          </p:cNvSpPr>
          <p:nvPr/>
        </p:nvSpPr>
        <p:spPr bwMode="auto">
          <a:xfrm>
            <a:off x="677863" y="147989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91" name="Rectangle 169"/>
          <p:cNvSpPr>
            <a:spLocks noChangeArrowheads="1"/>
          </p:cNvSpPr>
          <p:nvPr/>
        </p:nvSpPr>
        <p:spPr bwMode="auto">
          <a:xfrm>
            <a:off x="677863" y="1501330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92" name="Rectangle 170"/>
          <p:cNvSpPr>
            <a:spLocks noChangeArrowheads="1"/>
          </p:cNvSpPr>
          <p:nvPr/>
        </p:nvSpPr>
        <p:spPr bwMode="auto">
          <a:xfrm>
            <a:off x="677863" y="152276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93" name="Rectangle 171"/>
          <p:cNvSpPr>
            <a:spLocks noChangeArrowheads="1"/>
          </p:cNvSpPr>
          <p:nvPr/>
        </p:nvSpPr>
        <p:spPr bwMode="auto">
          <a:xfrm>
            <a:off x="677863" y="154419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17"/>
              </a:rPr>
              <a:t>View more</a:t>
            </a:r>
            <a:endParaRPr kumimoji="0" lang="en-GB"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Images may be subject to copyright.</a:t>
            </a: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24"/>
              </a:rPr>
              <a:t>Get help</a:t>
            </a: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Send feedback</a:t>
            </a:r>
            <a:endParaRPr kumimoji="0" lang="en-GB"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2194" name="Rectangle 172"/>
          <p:cNvSpPr>
            <a:spLocks noChangeArrowheads="1"/>
          </p:cNvSpPr>
          <p:nvPr/>
        </p:nvSpPr>
        <p:spPr bwMode="auto">
          <a:xfrm>
            <a:off x="677863" y="157810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18"/>
              </a:rPr>
              <a:t>Pictures, stories, and facts about the element Copper in the ...</a:t>
            </a:r>
            <a:endParaRPr kumimoji="0" lang="en-GB"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18"/>
              </a:rPr>
              <a:t>Photographic Periodic Table</a:t>
            </a: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25"/>
              </a:rPr>
              <a:t>356 × 356</a:t>
            </a: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26"/>
              </a:rPr>
              <a:t>Search by image</a:t>
            </a:r>
            <a:endParaRPr kumimoji="0" lang="en-GB"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Pictures, stories, and facts about the element Copper in the Periodic Table</a:t>
            </a:r>
            <a:endParaRPr kumimoji="0" lang="en-GB"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Images may be subject to copyright.</a:t>
            </a: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124"/>
              </a:rPr>
              <a:t>Get help</a:t>
            </a:r>
            <a:r>
              <a:rPr kumimoji="0" lang="en-GB" sz="1200" b="0" i="0" u="none" strike="noStrike" cap="none" normalizeH="0" baseline="0" smtClean="0">
                <a:ln>
                  <a:noFill/>
                </a:ln>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Send feedback</a:t>
            </a:r>
            <a:endParaRPr kumimoji="0" lang="en-GB"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anose="020B0604020202020204" pitchFamily="34" charset="0"/>
            </a:endParaRPr>
          </a:p>
        </p:txBody>
      </p:sp>
      <p:sp>
        <p:nvSpPr>
          <p:cNvPr id="2195" name="Content Placeholder 2194"/>
          <p:cNvSpPr>
            <a:spLocks noGrp="1"/>
          </p:cNvSpPr>
          <p:nvPr>
            <p:ph idx="1"/>
          </p:nvPr>
        </p:nvSpPr>
        <p:spPr>
          <a:xfrm>
            <a:off x="0" y="674683"/>
            <a:ext cx="9274002" cy="6488118"/>
          </a:xfrm>
        </p:spPr>
        <p:txBody>
          <a:bodyPr/>
          <a:lstStyle/>
          <a:p>
            <a:r>
              <a:rPr lang="en-GB" dirty="0" smtClean="0"/>
              <a:t>A</a:t>
            </a:r>
            <a:endParaRPr lang="en-GB" dirty="0"/>
          </a:p>
        </p:txBody>
      </p:sp>
      <p:pic>
        <p:nvPicPr>
          <p:cNvPr id="180" name="Picture 20" descr="Image result for image of copper element">
            <a:hlinkClick r:id="rId127"/>
          </p:cNvPr>
          <p:cNvPicPr>
            <a:picLocks noChangeAspect="1" noChangeArrowheads="1"/>
          </p:cNvPicPr>
          <p:nvPr/>
        </p:nvPicPr>
        <p:blipFill>
          <a:blip r:embed="rId128">
            <a:extLst>
              <a:ext uri="{28A0092B-C50C-407E-A947-70E740481C1C}">
                <a14:useLocalDpi xmlns:a14="http://schemas.microsoft.com/office/drawing/2010/main" val="0"/>
              </a:ext>
            </a:extLst>
          </a:blip>
          <a:srcRect/>
          <a:stretch>
            <a:fillRect/>
          </a:stretch>
        </p:blipFill>
        <p:spPr bwMode="auto">
          <a:xfrm>
            <a:off x="0" y="4864573"/>
            <a:ext cx="2413271" cy="2037655"/>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180" descr="Image result for images of copper roofing sheet">
            <a:hlinkClick r:id="rId129"/>
          </p:cNvPr>
          <p:cNvPicPr/>
          <p:nvPr/>
        </p:nvPicPr>
        <p:blipFill>
          <a:blip r:embed="rId130">
            <a:extLst>
              <a:ext uri="{28A0092B-C50C-407E-A947-70E740481C1C}">
                <a14:useLocalDpi xmlns:a14="http://schemas.microsoft.com/office/drawing/2010/main" val="0"/>
              </a:ext>
            </a:extLst>
          </a:blip>
          <a:srcRect/>
          <a:stretch>
            <a:fillRect/>
          </a:stretch>
        </p:blipFill>
        <p:spPr bwMode="auto">
          <a:xfrm>
            <a:off x="2413271" y="4829177"/>
            <a:ext cx="2597691" cy="1895472"/>
          </a:xfrm>
          <a:prstGeom prst="rect">
            <a:avLst/>
          </a:prstGeom>
          <a:noFill/>
          <a:ln>
            <a:noFill/>
          </a:ln>
        </p:spPr>
      </p:pic>
      <p:pic>
        <p:nvPicPr>
          <p:cNvPr id="182" name="Picture 181" descr="Image result for images of copper roofing sheet">
            <a:hlinkClick r:id="rId131"/>
          </p:cNvPr>
          <p:cNvPicPr/>
          <p:nvPr/>
        </p:nvPicPr>
        <p:blipFill>
          <a:blip r:embed="rId132">
            <a:extLst>
              <a:ext uri="{28A0092B-C50C-407E-A947-70E740481C1C}">
                <a14:useLocalDpi xmlns:a14="http://schemas.microsoft.com/office/drawing/2010/main" val="0"/>
              </a:ext>
            </a:extLst>
          </a:blip>
          <a:srcRect/>
          <a:stretch>
            <a:fillRect/>
          </a:stretch>
        </p:blipFill>
        <p:spPr bwMode="auto">
          <a:xfrm>
            <a:off x="5050619" y="4772026"/>
            <a:ext cx="3358595" cy="1990725"/>
          </a:xfrm>
          <a:prstGeom prst="rect">
            <a:avLst/>
          </a:prstGeom>
          <a:noFill/>
          <a:ln>
            <a:noFill/>
          </a:ln>
        </p:spPr>
      </p:pic>
      <p:pic>
        <p:nvPicPr>
          <p:cNvPr id="183" name="Picture 182" descr="Image result for images of copper roofing sheet">
            <a:hlinkClick r:id="rId133"/>
          </p:cNvPr>
          <p:cNvPicPr/>
          <p:nvPr/>
        </p:nvPicPr>
        <p:blipFill>
          <a:blip r:embed="rId134">
            <a:extLst>
              <a:ext uri="{28A0092B-C50C-407E-A947-70E740481C1C}">
                <a14:useLocalDpi xmlns:a14="http://schemas.microsoft.com/office/drawing/2010/main" val="0"/>
              </a:ext>
            </a:extLst>
          </a:blip>
          <a:srcRect/>
          <a:stretch>
            <a:fillRect/>
          </a:stretch>
        </p:blipFill>
        <p:spPr bwMode="auto">
          <a:xfrm>
            <a:off x="8523520" y="4772026"/>
            <a:ext cx="3549533" cy="1990725"/>
          </a:xfrm>
          <a:prstGeom prst="rect">
            <a:avLst/>
          </a:prstGeom>
          <a:noFill/>
          <a:ln>
            <a:noFill/>
          </a:ln>
        </p:spPr>
      </p:pic>
    </p:spTree>
    <p:extLst>
      <p:ext uri="{BB962C8B-B14F-4D97-AF65-F5344CB8AC3E}">
        <p14:creationId xmlns:p14="http://schemas.microsoft.com/office/powerpoint/2010/main" val="2499996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2115</TotalTime>
  <Words>1536</Words>
  <Application>Microsoft Office PowerPoint</Application>
  <PresentationFormat>Widescreen</PresentationFormat>
  <Paragraphs>306</Paragraphs>
  <Slides>25</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Aharoni</vt:lpstr>
      <vt:lpstr>Algerian</vt:lpstr>
      <vt:lpstr>Angsana New</vt:lpstr>
      <vt:lpstr>Arial</vt:lpstr>
      <vt:lpstr>Arial Rounded MT Bold</vt:lpstr>
      <vt:lpstr>Calibri</vt:lpstr>
      <vt:lpstr>Cambria Math</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USES OF CADMIUN</vt:lpstr>
      <vt:lpstr>PowerPoint Presentation</vt:lpstr>
      <vt:lpstr>Uses of copper</vt:lpstr>
      <vt:lpstr>PowerPoint Presentation</vt:lpstr>
      <vt:lpstr>Uses of Lead.</vt:lpstr>
      <vt:lpstr>PowerPoint Presentation</vt:lpstr>
      <vt:lpstr>PowerPoint Presentation</vt:lpstr>
      <vt:lpstr>Some of the EFFECTS OF heavy METALS POLLUTION.25</vt:lpstr>
      <vt:lpstr>PowerPoint Presentation</vt:lpstr>
      <vt:lpstr>PowerPoint Presentation</vt:lpstr>
      <vt:lpstr>PowerPoint Presentation</vt:lpstr>
      <vt:lpstr>PowerPoint Presentation</vt:lpstr>
      <vt:lpstr>Results of analysis mg/kg. (standard deviation (+or -0.02)                                           </vt:lpstr>
      <vt:lpstr>PowerPoint Presentation</vt:lpstr>
      <vt:lpstr> RECOMMENDATIOS FOR REDUCTION OF METALS INFLOW  INTO THE AQUATIC ENVIRONMENT WATER.</vt:lpstr>
      <vt:lpstr>REFERENCES</vt:lpstr>
      <vt:lpstr>REFERENCES</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NNODUM</dc:creator>
  <cp:lastModifiedBy>MRS NNODUM</cp:lastModifiedBy>
  <cp:revision>122</cp:revision>
  <dcterms:created xsi:type="dcterms:W3CDTF">2017-09-27T09:38:11Z</dcterms:created>
  <dcterms:modified xsi:type="dcterms:W3CDTF">2017-10-10T23:03:16Z</dcterms:modified>
</cp:coreProperties>
</file>