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79" r:id="rId6"/>
    <p:sldId id="259" r:id="rId7"/>
    <p:sldId id="260" r:id="rId8"/>
    <p:sldId id="261" r:id="rId9"/>
    <p:sldId id="262" r:id="rId10"/>
    <p:sldId id="284" r:id="rId11"/>
    <p:sldId id="263" r:id="rId12"/>
    <p:sldId id="264" r:id="rId13"/>
    <p:sldId id="265" r:id="rId14"/>
    <p:sldId id="266" r:id="rId15"/>
    <p:sldId id="267" r:id="rId16"/>
    <p:sldId id="276" r:id="rId17"/>
    <p:sldId id="277" r:id="rId18"/>
    <p:sldId id="278" r:id="rId19"/>
    <p:sldId id="268" r:id="rId20"/>
    <p:sldId id="269" r:id="rId21"/>
    <p:sldId id="270" r:id="rId22"/>
    <p:sldId id="271" r:id="rId23"/>
    <p:sldId id="272" r:id="rId24"/>
    <p:sldId id="273" r:id="rId25"/>
    <p:sldId id="274" r:id="rId26"/>
    <p:sldId id="275"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59" autoAdjust="0"/>
    <p:restoredTop sz="93011" autoAdjust="0"/>
  </p:normalViewPr>
  <p:slideViewPr>
    <p:cSldViewPr>
      <p:cViewPr>
        <p:scale>
          <a:sx n="70" d="100"/>
          <a:sy n="70" d="100"/>
        </p:scale>
        <p:origin x="-132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2E2B1-D3E9-47FB-A129-D94EF307F57B}" type="datetimeFigureOut">
              <a:rPr lang="en-US" smtClean="0"/>
              <a:pPr/>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13D7D0-035A-4E7B-A920-AFFA6CD74F4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2E2B1-D3E9-47FB-A129-D94EF307F57B}" type="datetimeFigureOut">
              <a:rPr lang="en-US" smtClean="0"/>
              <a:pPr/>
              <a:t>10/11/2017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3D7D0-035A-4E7B-A920-AFFA6CD74F4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mep.cce.cornell.edu/profiles/extoxnet/metiram-propoxur/oxamyl-ex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1"/>
            <a:ext cx="7772400" cy="1928826"/>
          </a:xfrm>
          <a:blipFill>
            <a:blip r:embed="rId2"/>
            <a:stretch>
              <a:fillRect/>
            </a:stretch>
          </a:blipFill>
        </p:spPr>
        <p:txBody>
          <a:bodyPr>
            <a:normAutofit fontScale="90000"/>
          </a:bodyPr>
          <a:lstStyle/>
          <a:p>
            <a:r>
              <a:rPr lang="en-GB" b="1" dirty="0" smtClean="0"/>
              <a:t/>
            </a:r>
            <a:br>
              <a:rPr lang="en-GB" b="1" dirty="0" smtClean="0"/>
            </a:br>
            <a:r>
              <a:rPr lang="en-GB" b="1" dirty="0" smtClean="0">
                <a:solidFill>
                  <a:schemeClr val="bg1"/>
                </a:solidFill>
              </a:rPr>
              <a:t>Assessment </a:t>
            </a:r>
            <a:r>
              <a:rPr lang="en-GB" b="1" dirty="0">
                <a:solidFill>
                  <a:schemeClr val="bg1"/>
                </a:solidFill>
              </a:rPr>
              <a:t>of Pesticide Residue Levels in common Fruits consumed in Lagos State, Nigeria</a:t>
            </a:r>
            <a:r>
              <a:rPr lang="en-GB" dirty="0"/>
              <a:t/>
            </a:r>
            <a:br>
              <a:rPr lang="en-GB" dirty="0"/>
            </a:br>
            <a:endParaRPr lang="en-GB" dirty="0"/>
          </a:p>
        </p:txBody>
      </p:sp>
      <p:sp>
        <p:nvSpPr>
          <p:cNvPr id="3" name="Subtitle 2"/>
          <p:cNvSpPr>
            <a:spLocks noGrp="1"/>
          </p:cNvSpPr>
          <p:nvPr>
            <p:ph type="subTitle" idx="1"/>
          </p:nvPr>
        </p:nvSpPr>
        <p:spPr>
          <a:xfrm>
            <a:off x="214282" y="2357430"/>
            <a:ext cx="8501122" cy="1752600"/>
          </a:xfrm>
        </p:spPr>
        <p:txBody>
          <a:bodyPr>
            <a:normAutofit/>
          </a:bodyPr>
          <a:lstStyle/>
          <a:p>
            <a:r>
              <a:rPr lang="en-GB" sz="3500" b="1" dirty="0" smtClean="0">
                <a:solidFill>
                  <a:schemeClr val="tx1"/>
                </a:solidFill>
              </a:rPr>
              <a:t>Koleayo O. Omoyajowo  </a:t>
            </a:r>
            <a:endParaRPr lang="en-GB" sz="3500" b="1" dirty="0" smtClean="0">
              <a:solidFill>
                <a:schemeClr val="tx1"/>
              </a:solidFill>
            </a:endParaRPr>
          </a:p>
          <a:p>
            <a:r>
              <a:rPr lang="en-GB" sz="2600" i="1" dirty="0" smtClean="0">
                <a:solidFill>
                  <a:schemeClr val="tx1"/>
                </a:solidFill>
              </a:rPr>
              <a:t>Department of Science Policy &amp; Innovation studies,</a:t>
            </a:r>
          </a:p>
          <a:p>
            <a:r>
              <a:rPr lang="en-GB" sz="2600" i="1" dirty="0" smtClean="0">
                <a:solidFill>
                  <a:schemeClr val="tx1"/>
                </a:solidFill>
              </a:rPr>
              <a:t>National Centre for Technology Management</a:t>
            </a:r>
            <a:endParaRPr lang="en-GB" sz="2600" i="1" dirty="0">
              <a:solidFill>
                <a:schemeClr val="tx1"/>
              </a:solidFill>
            </a:endParaRPr>
          </a:p>
        </p:txBody>
      </p:sp>
      <p:sp>
        <p:nvSpPr>
          <p:cNvPr id="4" name="Subtitle 2"/>
          <p:cNvSpPr txBox="1">
            <a:spLocks/>
          </p:cNvSpPr>
          <p:nvPr/>
        </p:nvSpPr>
        <p:spPr>
          <a:xfrm>
            <a:off x="285720" y="5000636"/>
            <a:ext cx="8501122" cy="1752600"/>
          </a:xfrm>
          <a:prstGeom prst="rect">
            <a:avLst/>
          </a:prstGeom>
          <a:blipFill>
            <a:blip r:embed="rId3"/>
            <a:tile tx="0" ty="0" sx="100000" sy="100000" flip="none" algn="tl"/>
          </a:blip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C:\Users\user\Desktop\590f6b999054f59f984beab3b4c160f5.png"/>
          <p:cNvPicPr>
            <a:picLocks noChangeAspect="1" noChangeArrowheads="1"/>
          </p:cNvPicPr>
          <p:nvPr/>
        </p:nvPicPr>
        <p:blipFill>
          <a:blip r:embed="rId4" cstate="print"/>
          <a:srcRect/>
          <a:stretch>
            <a:fillRect/>
          </a:stretch>
        </p:blipFill>
        <p:spPr bwMode="auto">
          <a:xfrm>
            <a:off x="1283903" y="5048094"/>
            <a:ext cx="2716593" cy="1809930"/>
          </a:xfrm>
          <a:prstGeom prst="rect">
            <a:avLst/>
          </a:prstGeom>
          <a:noFill/>
        </p:spPr>
      </p:pic>
      <p:pic>
        <p:nvPicPr>
          <p:cNvPr id="2051" name="Picture 3" descr="C:\Users\user\Desktop\orange-slider.png"/>
          <p:cNvPicPr>
            <a:picLocks noChangeAspect="1" noChangeArrowheads="1"/>
          </p:cNvPicPr>
          <p:nvPr/>
        </p:nvPicPr>
        <p:blipFill>
          <a:blip r:embed="rId5"/>
          <a:srcRect/>
          <a:stretch>
            <a:fillRect/>
          </a:stretch>
        </p:blipFill>
        <p:spPr bwMode="auto">
          <a:xfrm>
            <a:off x="3571868" y="5072074"/>
            <a:ext cx="2638421" cy="1785950"/>
          </a:xfrm>
          <a:prstGeom prst="rect">
            <a:avLst/>
          </a:prstGeom>
          <a:noFill/>
        </p:spPr>
      </p:pic>
      <p:pic>
        <p:nvPicPr>
          <p:cNvPr id="2052" name="Picture 4" descr="C:\Users\user\Desktop\Watermelon-PNG-Photos.png"/>
          <p:cNvPicPr>
            <a:picLocks noChangeAspect="1" noChangeArrowheads="1"/>
          </p:cNvPicPr>
          <p:nvPr/>
        </p:nvPicPr>
        <p:blipFill>
          <a:blip r:embed="rId6" cstate="print"/>
          <a:srcRect/>
          <a:stretch>
            <a:fillRect/>
          </a:stretch>
        </p:blipFill>
        <p:spPr bwMode="auto">
          <a:xfrm>
            <a:off x="5857884" y="4857760"/>
            <a:ext cx="2248655" cy="1928826"/>
          </a:xfrm>
          <a:prstGeom prst="rect">
            <a:avLst/>
          </a:prstGeom>
          <a:noFill/>
        </p:spPr>
      </p:pic>
      <p:sp>
        <p:nvSpPr>
          <p:cNvPr id="13" name="Subtitle 2"/>
          <p:cNvSpPr txBox="1">
            <a:spLocks/>
          </p:cNvSpPr>
          <p:nvPr/>
        </p:nvSpPr>
        <p:spPr>
          <a:xfrm>
            <a:off x="357158" y="3929066"/>
            <a:ext cx="8501122" cy="107157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600" b="0" i="1" u="none" strike="noStrike" kern="1200" cap="none" spc="0" normalizeH="0" baseline="0" noProof="0" dirty="0" smtClean="0">
                <a:ln>
                  <a:noFill/>
                </a:ln>
                <a:solidFill>
                  <a:schemeClr val="tx1"/>
                </a:solidFill>
                <a:effectLst/>
                <a:uLnTx/>
                <a:uFillTx/>
                <a:latin typeface="+mn-lt"/>
                <a:ea typeface="+mn-ea"/>
                <a:cs typeface="+mn-cs"/>
              </a:rPr>
              <a:t>@ LASU-</a:t>
            </a:r>
            <a:r>
              <a:rPr kumimoji="0" lang="en-GB" sz="2600" b="0" i="1" u="none" strike="noStrike" kern="1200" cap="none" spc="0" normalizeH="0" baseline="0" noProof="0" dirty="0" err="1" smtClean="0">
                <a:ln>
                  <a:noFill/>
                </a:ln>
                <a:solidFill>
                  <a:schemeClr val="tx1"/>
                </a:solidFill>
                <a:effectLst/>
                <a:uLnTx/>
                <a:uFillTx/>
                <a:latin typeface="+mn-lt"/>
                <a:ea typeface="+mn-ea"/>
                <a:cs typeface="+mn-cs"/>
              </a:rPr>
              <a:t>FoSC</a:t>
            </a:r>
            <a:r>
              <a:rPr kumimoji="0" lang="en-GB" sz="2600" b="0" i="1" u="none" strike="noStrike" kern="1200" cap="none" spc="0" normalizeH="0" noProof="0" dirty="0" smtClean="0">
                <a:ln>
                  <a:noFill/>
                </a:ln>
                <a:solidFill>
                  <a:schemeClr val="tx1"/>
                </a:solidFill>
                <a:effectLst/>
                <a:uLnTx/>
                <a:uFillTx/>
                <a:latin typeface="+mn-lt"/>
                <a:ea typeface="+mn-ea"/>
                <a:cs typeface="+mn-cs"/>
              </a:rPr>
              <a:t> 2017</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400" i="1" baseline="0" dirty="0" smtClean="0"/>
              <a:t>October</a:t>
            </a:r>
            <a:r>
              <a:rPr lang="en-GB" sz="2400" i="1" dirty="0" smtClean="0"/>
              <a:t> 10- 14, LASU, Lagos, Nigeria</a:t>
            </a:r>
            <a:endParaRPr kumimoji="0" lang="en-GB" sz="24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000768"/>
            <a:ext cx="8229600" cy="642942"/>
          </a:xfrm>
        </p:spPr>
        <p:txBody>
          <a:bodyPr>
            <a:normAutofit/>
          </a:bodyPr>
          <a:lstStyle/>
          <a:p>
            <a:r>
              <a:rPr lang="en-GB" sz="2000" b="1" dirty="0" smtClean="0"/>
              <a:t>Figure 1: Map of Lagos State, Nigeria </a:t>
            </a:r>
            <a:r>
              <a:rPr lang="en-GB" sz="2000" b="1" dirty="0" smtClean="0"/>
              <a:t>showing sampling sites.</a:t>
            </a:r>
            <a:endParaRPr lang="en-GB" sz="2000" dirty="0"/>
          </a:p>
        </p:txBody>
      </p:sp>
      <p:pic>
        <p:nvPicPr>
          <p:cNvPr id="4" name="Content Placeholder 3" descr="C:\Users\user\Desktop\Study area.jpg"/>
          <p:cNvPicPr>
            <a:picLocks noGrp="1"/>
          </p:cNvPicPr>
          <p:nvPr>
            <p:ph idx="1"/>
          </p:nvPr>
        </p:nvPicPr>
        <p:blipFill>
          <a:blip r:embed="rId2" cstate="print"/>
          <a:srcRect/>
          <a:stretch>
            <a:fillRect/>
          </a:stretch>
        </p:blipFill>
        <p:spPr bwMode="auto">
          <a:xfrm>
            <a:off x="0" y="0"/>
            <a:ext cx="8929718" cy="6143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fontScale="90000"/>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Sample </a:t>
            </a:r>
            <a:r>
              <a:rPr lang="en-GB" b="1" dirty="0" smtClean="0">
                <a:solidFill>
                  <a:schemeClr val="bg1"/>
                </a:solidFill>
              </a:rPr>
              <a:t>preparation</a:t>
            </a:r>
            <a:br>
              <a:rPr lang="en-GB" b="1" dirty="0" smtClean="0">
                <a:solidFill>
                  <a:schemeClr val="bg1"/>
                </a:solidFill>
              </a:rPr>
            </a:br>
            <a:endParaRPr lang="en-GB" dirty="0">
              <a:solidFill>
                <a:schemeClr val="bg1"/>
              </a:solidFill>
            </a:endParaRPr>
          </a:p>
        </p:txBody>
      </p:sp>
      <p:sp>
        <p:nvSpPr>
          <p:cNvPr id="3" name="Content Placeholder 2"/>
          <p:cNvSpPr>
            <a:spLocks noGrp="1"/>
          </p:cNvSpPr>
          <p:nvPr>
            <p:ph idx="1"/>
          </p:nvPr>
        </p:nvSpPr>
        <p:spPr>
          <a:ln>
            <a:solidFill>
              <a:srgbClr val="92D050"/>
            </a:solidFill>
          </a:ln>
        </p:spPr>
        <p:txBody>
          <a:bodyPr>
            <a:normAutofit/>
          </a:bodyPr>
          <a:lstStyle/>
          <a:p>
            <a:r>
              <a:rPr lang="en-GB" dirty="0" smtClean="0"/>
              <a:t>About </a:t>
            </a:r>
            <a:r>
              <a:rPr lang="en-GB" dirty="0" smtClean="0"/>
              <a:t>(10 g) of each fruit was weighed into a porcelain mortar, and ground with 50 g of anhydrous sodium sulphate. </a:t>
            </a:r>
          </a:p>
          <a:p>
            <a:r>
              <a:rPr lang="en-GB" dirty="0" smtClean="0"/>
              <a:t>The powdered sample was extracted in ethyl acetate. The extract was rotary evaporated at 40</a:t>
            </a:r>
            <a:r>
              <a:rPr lang="en-GB" baseline="30000" dirty="0" smtClean="0"/>
              <a:t>o</a:t>
            </a:r>
            <a:r>
              <a:rPr lang="en-GB" dirty="0" smtClean="0"/>
              <a:t>C, and the residue re-dissolved in hexane.</a:t>
            </a:r>
          </a:p>
          <a:p>
            <a:r>
              <a:rPr lang="en-GB" dirty="0" smtClean="0"/>
              <a:t>Sample clean-up was done following the procedure of described by Hsu et al. (1991).</a:t>
            </a:r>
          </a:p>
          <a:p>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fontScale="90000"/>
          </a:bodyPr>
          <a:lstStyle/>
          <a:p>
            <a:r>
              <a:rPr lang="en-GB" b="1" dirty="0" smtClean="0"/>
              <a:t/>
            </a:r>
            <a:br>
              <a:rPr lang="en-GB" b="1" dirty="0" smtClean="0"/>
            </a:br>
            <a:r>
              <a:rPr lang="en-GB" b="1" dirty="0" smtClean="0">
                <a:solidFill>
                  <a:schemeClr val="bg1"/>
                </a:solidFill>
              </a:rPr>
              <a:t>Determination </a:t>
            </a:r>
            <a:r>
              <a:rPr lang="en-GB" b="1" dirty="0" smtClean="0">
                <a:solidFill>
                  <a:schemeClr val="bg1"/>
                </a:solidFill>
              </a:rPr>
              <a:t>of pesticide residue </a:t>
            </a:r>
            <a:r>
              <a:rPr lang="en-GB" dirty="0" smtClean="0"/>
              <a:t/>
            </a:r>
            <a:br>
              <a:rPr lang="en-GB" dirty="0" smtClean="0"/>
            </a:br>
            <a:endParaRPr lang="en-GB" dirty="0"/>
          </a:p>
        </p:txBody>
      </p:sp>
      <p:sp>
        <p:nvSpPr>
          <p:cNvPr id="3" name="Content Placeholder 2"/>
          <p:cNvSpPr>
            <a:spLocks noGrp="1"/>
          </p:cNvSpPr>
          <p:nvPr>
            <p:ph idx="1"/>
          </p:nvPr>
        </p:nvSpPr>
        <p:spPr>
          <a:ln>
            <a:solidFill>
              <a:srgbClr val="92D050"/>
            </a:solidFill>
          </a:ln>
        </p:spPr>
        <p:txBody>
          <a:bodyPr/>
          <a:lstStyle/>
          <a:p>
            <a:r>
              <a:rPr lang="en-GB" dirty="0" smtClean="0"/>
              <a:t>The </a:t>
            </a:r>
            <a:r>
              <a:rPr lang="en-GB" dirty="0" smtClean="0"/>
              <a:t>analysis of fruit samples for pesticide compounds was performed as was described by </a:t>
            </a:r>
            <a:r>
              <a:rPr lang="en-GB" dirty="0" err="1" smtClean="0"/>
              <a:t>Botwe</a:t>
            </a:r>
            <a:r>
              <a:rPr lang="en-GB" dirty="0" smtClean="0"/>
              <a:t> </a:t>
            </a:r>
            <a:r>
              <a:rPr lang="en-GB" i="1" dirty="0" smtClean="0"/>
              <a:t>et. al</a:t>
            </a:r>
            <a:r>
              <a:rPr lang="en-GB" dirty="0" smtClean="0"/>
              <a:t> (2011) </a:t>
            </a:r>
          </a:p>
          <a:p>
            <a:r>
              <a:rPr lang="en-GB" dirty="0" smtClean="0"/>
              <a:t>on a GC-MS (Agilent 6890 Series GC System) coupled with an Agilent 5973N mass selective detector-electron impact ionization.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fontScale="90000"/>
          </a:bodyPr>
          <a:lstStyle/>
          <a:p>
            <a:r>
              <a:rPr lang="en-GB" b="1" dirty="0" smtClean="0">
                <a:solidFill>
                  <a:schemeClr val="bg1"/>
                </a:solidFill>
              </a:rPr>
              <a:t>Statistical analyses </a:t>
            </a:r>
            <a:r>
              <a:rPr lang="en-GB" dirty="0" smtClean="0"/>
              <a:t/>
            </a:r>
            <a:br>
              <a:rPr lang="en-GB" dirty="0" smtClean="0"/>
            </a:br>
            <a:endParaRPr lang="en-GB" dirty="0"/>
          </a:p>
        </p:txBody>
      </p:sp>
      <p:sp>
        <p:nvSpPr>
          <p:cNvPr id="3" name="Content Placeholder 2"/>
          <p:cNvSpPr>
            <a:spLocks noGrp="1"/>
          </p:cNvSpPr>
          <p:nvPr>
            <p:ph idx="1"/>
          </p:nvPr>
        </p:nvSpPr>
        <p:spPr>
          <a:ln>
            <a:solidFill>
              <a:srgbClr val="92D050"/>
            </a:solidFill>
          </a:ln>
        </p:spPr>
        <p:txBody>
          <a:bodyPr>
            <a:normAutofit lnSpcReduction="10000"/>
          </a:bodyPr>
          <a:lstStyle/>
          <a:p>
            <a:r>
              <a:rPr lang="en-GB" dirty="0" smtClean="0"/>
              <a:t>Descriptive statistics (mean and standard error) were used to analyze results obtained for different pesticides in each fruits. </a:t>
            </a:r>
          </a:p>
          <a:p>
            <a:r>
              <a:rPr lang="en-GB" dirty="0" smtClean="0"/>
              <a:t>Mean differences in fruits for different study locations were determined using a two-way ANOVA and Turkey’s multiple comparison test (p&lt;0.05, p&lt;0.01 and p&lt;0.001 confidence intervals). All analyses were performed on </a:t>
            </a:r>
            <a:r>
              <a:rPr lang="en-GB" dirty="0" err="1" smtClean="0"/>
              <a:t>Graphpad</a:t>
            </a:r>
            <a:r>
              <a:rPr lang="en-GB" dirty="0" smtClean="0"/>
              <a:t> prism 6 software. </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fontScale="90000"/>
          </a:bodyPr>
          <a:lstStyle/>
          <a:p>
            <a:r>
              <a:rPr lang="en-GB" b="1" dirty="0" smtClean="0"/>
              <a:t/>
            </a:r>
            <a:br>
              <a:rPr lang="en-GB" b="1" dirty="0" smtClean="0"/>
            </a:br>
            <a:r>
              <a:rPr lang="en-GB" b="1" dirty="0" smtClean="0">
                <a:solidFill>
                  <a:schemeClr val="bg1"/>
                </a:solidFill>
              </a:rPr>
              <a:t>RESULTS </a:t>
            </a:r>
            <a:r>
              <a:rPr lang="en-GB" dirty="0" smtClean="0"/>
              <a:t/>
            </a:r>
            <a:br>
              <a:rPr lang="en-GB" dirty="0" smtClean="0"/>
            </a:br>
            <a:endParaRPr lang="en-GB" dirty="0"/>
          </a:p>
        </p:txBody>
      </p:sp>
      <p:sp>
        <p:nvSpPr>
          <p:cNvPr id="3" name="Content Placeholder 2"/>
          <p:cNvSpPr>
            <a:spLocks noGrp="1"/>
          </p:cNvSpPr>
          <p:nvPr>
            <p:ph idx="1"/>
          </p:nvPr>
        </p:nvSpPr>
        <p:spPr>
          <a:ln>
            <a:solidFill>
              <a:srgbClr val="92D050"/>
            </a:solidFill>
          </a:ln>
        </p:spPr>
        <p:txBody>
          <a:bodyPr/>
          <a:lstStyle/>
          <a:p>
            <a:r>
              <a:rPr lang="en-GB" dirty="0" smtClean="0"/>
              <a:t>Turkey’s multiple comparison test show that pesticides detected in each fruits per location were statistically similar (P&gt;0.05). </a:t>
            </a:r>
          </a:p>
          <a:p>
            <a:r>
              <a:rPr lang="en-GB" dirty="0" smtClean="0"/>
              <a:t>All fruits were found contaminated with pesticides irrespective of their location but residues detected in apples and sweet oranges were found below WHO MRLs.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Results…</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lstStyle/>
          <a:p>
            <a:r>
              <a:rPr lang="en-GB" dirty="0" smtClean="0"/>
              <a:t>The mean residue concentration for atrazine (0.088-0.133 mg/kg), clothianidin (0.00 - 0.029 mg/kg), omethoate (0.094 - 0.205 mg/kg) and oxamyloxime (0.088 - 0.125 mg/kg) as obtained in watermelons in this study were found to be above WHO/FAO MRLs of 0.02, 0.02, 0.01 and 0.03 mg/kg for atrazine, clothianidin, omethoate and oxamyloxime respectively.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pplesss.png"/>
          <p:cNvPicPr>
            <a:picLocks noGrp="1" noChangeAspect="1"/>
          </p:cNvPicPr>
          <p:nvPr>
            <p:ph idx="1"/>
          </p:nvPr>
        </p:nvPicPr>
        <p:blipFill>
          <a:blip r:embed="rId2"/>
          <a:stretch>
            <a:fillRect/>
          </a:stretch>
        </p:blipFill>
        <p:spPr>
          <a:xfrm>
            <a:off x="173056" y="0"/>
            <a:ext cx="8970944"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weet orange.pn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termelons.png"/>
          <p:cNvPicPr>
            <a:picLocks noGrp="1" noChangeAspect="1"/>
          </p:cNvPicPr>
          <p:nvPr>
            <p:ph idx="1"/>
          </p:nvPr>
        </p:nvPicPr>
        <p:blipFill>
          <a:blip r:embed="rId2"/>
          <a:stretch>
            <a:fillRect/>
          </a:stretch>
        </p:blipFill>
        <p:spPr>
          <a:xfrm>
            <a:off x="0" y="214290"/>
            <a:ext cx="9144000" cy="642942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Discussion:</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normAutofit fontScale="85000" lnSpcReduction="20000"/>
          </a:bodyPr>
          <a:lstStyle/>
          <a:p>
            <a:r>
              <a:rPr lang="en-GB" dirty="0" smtClean="0"/>
              <a:t>pesticide monitoring is critical to ensuring that pesticides in fruits and vegetables do not exceed maximum residue levels (MRLs) by WHO or relevant food safety authorities in our country. </a:t>
            </a:r>
          </a:p>
          <a:p>
            <a:r>
              <a:rPr lang="en-GB" dirty="0" smtClean="0"/>
              <a:t> If intended MRL of pesticides exceeds, then causes various diseases (Khan et al., 2011). </a:t>
            </a:r>
          </a:p>
          <a:p>
            <a:r>
              <a:rPr lang="en-GB" dirty="0" smtClean="0"/>
              <a:t>MRLs are defined as the highest concentrations of pesticide residues (expressed in milligrams of a substance per kilogram of commodity) likely to occur in or on food commodities after the use of plant protection products according to Good Agricultural Practice (WHO/FAO, 2016).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Outline:</a:t>
            </a:r>
            <a:endParaRPr lang="en-GB" b="1"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t>Background information: </a:t>
            </a:r>
          </a:p>
          <a:p>
            <a:r>
              <a:rPr lang="en-GB" dirty="0" smtClean="0"/>
              <a:t>Aim &amp; objectives</a:t>
            </a:r>
          </a:p>
          <a:p>
            <a:r>
              <a:rPr lang="en-GB" dirty="0" smtClean="0"/>
              <a:t>Pesticides</a:t>
            </a:r>
            <a:r>
              <a:rPr lang="en-GB" dirty="0" smtClean="0"/>
              <a:t>: benefits &amp; harms</a:t>
            </a:r>
            <a:endParaRPr lang="en-GB" dirty="0" smtClean="0"/>
          </a:p>
          <a:p>
            <a:r>
              <a:rPr lang="en-GB" dirty="0" smtClean="0"/>
              <a:t>Fresh </a:t>
            </a:r>
            <a:r>
              <a:rPr lang="en-GB" dirty="0" smtClean="0"/>
              <a:t>fruits</a:t>
            </a:r>
            <a:endParaRPr lang="en-GB" dirty="0" smtClean="0"/>
          </a:p>
          <a:p>
            <a:r>
              <a:rPr lang="en-GB" dirty="0" smtClean="0"/>
              <a:t>Materials &amp; Methods</a:t>
            </a:r>
          </a:p>
          <a:p>
            <a:r>
              <a:rPr lang="en-GB" dirty="0" smtClean="0"/>
              <a:t>Results</a:t>
            </a:r>
          </a:p>
          <a:p>
            <a:r>
              <a:rPr lang="en-GB" dirty="0" smtClean="0"/>
              <a:t>Discussion</a:t>
            </a:r>
          </a:p>
          <a:p>
            <a:r>
              <a:rPr lang="en-GB" dirty="0" smtClean="0"/>
              <a:t>Conclusion</a:t>
            </a:r>
            <a:endParaRPr lang="en-GB" dirty="0"/>
          </a:p>
        </p:txBody>
      </p:sp>
      <p:sp>
        <p:nvSpPr>
          <p:cNvPr id="6" name="Content Placeholder 2"/>
          <p:cNvSpPr txBox="1">
            <a:spLocks/>
          </p:cNvSpPr>
          <p:nvPr/>
        </p:nvSpPr>
        <p:spPr>
          <a:xfrm>
            <a:off x="4071934" y="1546219"/>
            <a:ext cx="4714876" cy="502605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Users\user\Desktop\Watermelon-PNG-Photos.png"/>
          <p:cNvPicPr>
            <a:picLocks noChangeAspect="1" noChangeArrowheads="1"/>
          </p:cNvPicPr>
          <p:nvPr/>
        </p:nvPicPr>
        <p:blipFill>
          <a:blip r:embed="rId3" cstate="print"/>
          <a:srcRect/>
          <a:stretch>
            <a:fillRect/>
          </a:stretch>
        </p:blipFill>
        <p:spPr bwMode="auto">
          <a:xfrm>
            <a:off x="6574097" y="4500570"/>
            <a:ext cx="2498497" cy="2214577"/>
          </a:xfrm>
          <a:prstGeom prst="rect">
            <a:avLst/>
          </a:prstGeom>
          <a:noFill/>
        </p:spPr>
      </p:pic>
      <p:pic>
        <p:nvPicPr>
          <p:cNvPr id="1028" name="Picture 4" descr="C:\Users\user\Desktop\590f6b999054f59f984beab3b4c160f5.png"/>
          <p:cNvPicPr>
            <a:picLocks noChangeAspect="1" noChangeArrowheads="1"/>
          </p:cNvPicPr>
          <p:nvPr/>
        </p:nvPicPr>
        <p:blipFill>
          <a:blip r:embed="rId4" cstate="print"/>
          <a:srcRect/>
          <a:stretch>
            <a:fillRect/>
          </a:stretch>
        </p:blipFill>
        <p:spPr bwMode="auto">
          <a:xfrm>
            <a:off x="6215073" y="1428736"/>
            <a:ext cx="2928927" cy="2071702"/>
          </a:xfrm>
          <a:prstGeom prst="rect">
            <a:avLst/>
          </a:prstGeom>
          <a:noFill/>
        </p:spPr>
      </p:pic>
      <p:pic>
        <p:nvPicPr>
          <p:cNvPr id="1029" name="Picture 5" descr="C:\Users\user\Desktop\orange-slider.png"/>
          <p:cNvPicPr>
            <a:picLocks noChangeAspect="1" noChangeArrowheads="1"/>
          </p:cNvPicPr>
          <p:nvPr/>
        </p:nvPicPr>
        <p:blipFill>
          <a:blip r:embed="rId5"/>
          <a:srcRect/>
          <a:stretch>
            <a:fillRect/>
          </a:stretch>
        </p:blipFill>
        <p:spPr bwMode="auto">
          <a:xfrm>
            <a:off x="6572264" y="2714620"/>
            <a:ext cx="2357454" cy="25798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Discussions…(1)</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lstStyle/>
          <a:p>
            <a:r>
              <a:rPr lang="en-GB" dirty="0" smtClean="0"/>
              <a:t>All fruits sampled in this study were found contaminated with pesticides (in varying amount) irrespective of the different locations.</a:t>
            </a:r>
          </a:p>
          <a:p>
            <a:r>
              <a:rPr lang="en-GB" dirty="0" smtClean="0"/>
              <a:t>Residues detected in fruits in this present study were quite different from the residues detected in similar fruits in recent studies conducted in Ghana (</a:t>
            </a:r>
            <a:r>
              <a:rPr lang="en-GB" dirty="0" err="1" smtClean="0"/>
              <a:t>Bempah</a:t>
            </a:r>
            <a:r>
              <a:rPr lang="en-GB" dirty="0" smtClean="0"/>
              <a:t>, 2011).</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Discussions…(2)</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normAutofit fontScale="92500" lnSpcReduction="10000"/>
          </a:bodyPr>
          <a:lstStyle/>
          <a:p>
            <a:r>
              <a:rPr lang="en-GB" dirty="0" smtClean="0"/>
              <a:t>Based on the results presented in Table 1, mean residue levels for each pesticides detected were found below their WHO MRLs and thus, gives an indication that apples for all sampling locations in this study were safe for public consumption</a:t>
            </a:r>
          </a:p>
          <a:p>
            <a:r>
              <a:rPr lang="en-GB" dirty="0" smtClean="0"/>
              <a:t>The mean residue levels for each pesticides detected were found below their WHO MRLs and thus, gives an indication that sweet oranges for all sampling locations in this study were safe for public consumption.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Discussions…(3)</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normAutofit fontScale="62500" lnSpcReduction="20000"/>
          </a:bodyPr>
          <a:lstStyle/>
          <a:p>
            <a:r>
              <a:rPr lang="en-GB" dirty="0" smtClean="0"/>
              <a:t>this study identified three classes of pesticides in watermelons namely; herbicide, fungicide and insecticide</a:t>
            </a:r>
          </a:p>
          <a:p>
            <a:r>
              <a:rPr lang="en-GB" dirty="0" smtClean="0"/>
              <a:t>Thus, the insecticides found present were acephate, clothianidin, dimethoate, endosulfan sulphate, imidacloprid, methamidophos, omethoate, oxamyl-</a:t>
            </a:r>
            <a:r>
              <a:rPr lang="en-GB" dirty="0" err="1" smtClean="0"/>
              <a:t>oxime</a:t>
            </a:r>
            <a:r>
              <a:rPr lang="en-GB" dirty="0" smtClean="0"/>
              <a:t> while fungicides were quinoxyfen and tebuconazole and lastly, atrazine was the only class of herbicide found in watermelons</a:t>
            </a:r>
          </a:p>
          <a:p>
            <a:r>
              <a:rPr lang="en-GB" dirty="0" smtClean="0"/>
              <a:t>To ensure that watermelon is available to meet the overwhelming demands of the consumers, farmers and merchants used these pesticides (except for atrazine) for post harvest purposes to store and preserve the watermelons. Hence, the reason for high MRLs of </a:t>
            </a:r>
            <a:r>
              <a:rPr lang="en-GB" i="1" dirty="0" smtClean="0"/>
              <a:t>atrazine, clothianidin, omethoate and oxamyloxime</a:t>
            </a:r>
            <a:r>
              <a:rPr lang="en-GB" dirty="0" smtClean="0"/>
              <a:t> detected in watermelons in the 3 LGAs covered in this present study.</a:t>
            </a:r>
          </a:p>
          <a:p>
            <a:r>
              <a:rPr lang="en-GB" dirty="0" smtClean="0"/>
              <a:t>This also corroborates the report of </a:t>
            </a:r>
            <a:r>
              <a:rPr lang="en-GB" dirty="0" err="1" smtClean="0"/>
              <a:t>Dinham</a:t>
            </a:r>
            <a:r>
              <a:rPr lang="en-GB" dirty="0" smtClean="0"/>
              <a:t> (1993) that the short interval between harvests to market and the likelihood of no testing for pesticide residues in developing countries contributed to frighteningly high residual levels in urban markets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Discussion…(4)</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normAutofit fontScale="85000" lnSpcReduction="20000"/>
          </a:bodyPr>
          <a:lstStyle/>
          <a:p>
            <a:r>
              <a:rPr lang="en-GB" dirty="0" smtClean="0"/>
              <a:t>Atrazine has been reported to cause adverse effects such as infant mortality, reproductive, disorder (</a:t>
            </a:r>
            <a:r>
              <a:rPr lang="en-GB" dirty="0" err="1" smtClean="0"/>
              <a:t>Mattix</a:t>
            </a:r>
            <a:r>
              <a:rPr lang="en-GB" dirty="0" smtClean="0"/>
              <a:t>, et al, 2007; Winchester, et al, 2009)</a:t>
            </a:r>
          </a:p>
          <a:p>
            <a:r>
              <a:rPr lang="en-GB" dirty="0" smtClean="0"/>
              <a:t>recent findings posit that use of clothianidin as seed treatments on some crops poses risks to small birds, and ingestion of even a few treated seeds could cause mortality or reproductive impairment to sensitive bird species (Gibbons et al., 2015). </a:t>
            </a:r>
          </a:p>
          <a:p>
            <a:r>
              <a:rPr lang="en-GB" dirty="0" smtClean="0"/>
              <a:t>dimethoate has been classified a possible human carcinogen (U.S. EPA, 1995). </a:t>
            </a:r>
          </a:p>
          <a:p>
            <a:r>
              <a:rPr lang="en-GB" dirty="0" smtClean="0"/>
              <a:t>Oxamyl is toxic to fish, birds, and other wildlife (ETN, 1993).</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Conclusion</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normAutofit fontScale="92500" lnSpcReduction="10000"/>
          </a:bodyPr>
          <a:lstStyle/>
          <a:p>
            <a:r>
              <a:rPr lang="en-GB" dirty="0" smtClean="0"/>
              <a:t>The presence of pesticide residues in all fruits used for this study calls for stringent measures in the regulation of the use of pesticides for crop protection, yield improvement and storage.</a:t>
            </a:r>
          </a:p>
          <a:p>
            <a:r>
              <a:rPr lang="en-GB" dirty="0" smtClean="0"/>
              <a:t>Government and stakeholders should also sensitise the public on the need to improve sanitary conditions for the city food markets; and increase awareness for consumers and policy makers on the dangers of pesticide contamination in food intake.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fontScale="90000"/>
          </a:bodyPr>
          <a:lstStyle/>
          <a:p>
            <a:r>
              <a:rPr lang="en-GB" b="1" dirty="0" smtClean="0"/>
              <a:t/>
            </a:r>
            <a:br>
              <a:rPr lang="en-GB" b="1" dirty="0" smtClean="0"/>
            </a:br>
            <a:r>
              <a:rPr lang="en-GB" b="1" dirty="0" smtClean="0">
                <a:solidFill>
                  <a:schemeClr val="bg1"/>
                </a:solidFill>
              </a:rPr>
              <a:t>Other contributors:</a:t>
            </a:r>
            <a:r>
              <a:rPr lang="en-GB" dirty="0" smtClean="0"/>
              <a:t/>
            </a:r>
            <a:br>
              <a:rPr lang="en-GB" dirty="0" smtClean="0"/>
            </a:br>
            <a:endParaRPr lang="en-GB" dirty="0"/>
          </a:p>
        </p:txBody>
      </p:sp>
      <p:sp>
        <p:nvSpPr>
          <p:cNvPr id="3" name="Content Placeholder 2"/>
          <p:cNvSpPr>
            <a:spLocks noGrp="1"/>
          </p:cNvSpPr>
          <p:nvPr>
            <p:ph idx="1"/>
          </p:nvPr>
        </p:nvSpPr>
        <p:spPr>
          <a:ln>
            <a:solidFill>
              <a:srgbClr val="92D050"/>
            </a:solidFill>
          </a:ln>
        </p:spPr>
        <p:txBody>
          <a:bodyPr/>
          <a:lstStyle/>
          <a:p>
            <a:r>
              <a:rPr lang="en-GB" dirty="0" smtClean="0"/>
              <a:t>Kelechi Njoku </a:t>
            </a:r>
            <a:endParaRPr lang="en-GB" dirty="0" smtClean="0"/>
          </a:p>
          <a:p>
            <a:r>
              <a:rPr lang="en-GB" dirty="0" smtClean="0"/>
              <a:t>Sunday </a:t>
            </a:r>
            <a:r>
              <a:rPr lang="en-GB" dirty="0" smtClean="0"/>
              <a:t>Amiolemen </a:t>
            </a:r>
            <a:endParaRPr lang="en-GB" dirty="0" smtClean="0"/>
          </a:p>
          <a:p>
            <a:r>
              <a:rPr lang="en-GB" dirty="0" smtClean="0"/>
              <a:t>John Ogidan</a:t>
            </a:r>
          </a:p>
          <a:p>
            <a:r>
              <a:rPr lang="en-GB" dirty="0" smtClean="0"/>
              <a:t>Olapeju </a:t>
            </a:r>
            <a:r>
              <a:rPr lang="en-GB" dirty="0" smtClean="0"/>
              <a:t>Adenekan </a:t>
            </a:r>
            <a:endParaRPr lang="en-GB" dirty="0" smtClean="0"/>
          </a:p>
          <a:p>
            <a:r>
              <a:rPr lang="en-GB" dirty="0" smtClean="0"/>
              <a:t>Kayode </a:t>
            </a:r>
            <a:r>
              <a:rPr lang="en-GB" dirty="0" smtClean="0"/>
              <a:t>Olaniyan </a:t>
            </a:r>
            <a:endParaRPr lang="en-GB" dirty="0" smtClean="0"/>
          </a:p>
          <a:p>
            <a:r>
              <a:rPr lang="en-GB" dirty="0" smtClean="0"/>
              <a:t>Julie </a:t>
            </a:r>
            <a:r>
              <a:rPr lang="en-GB" dirty="0" smtClean="0"/>
              <a:t>Akande </a:t>
            </a:r>
            <a:endParaRPr lang="en-GB" dirty="0" smtClean="0"/>
          </a:p>
          <a:p>
            <a:r>
              <a:rPr lang="en-GB" dirty="0" smtClean="0"/>
              <a:t>Ifeoluwa Idowu</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blipFill>
            <a:blip r:embed="rId2"/>
            <a:stretch>
              <a:fillRect/>
            </a:stretch>
          </a:blipFill>
        </p:spPr>
        <p:txBody>
          <a:bodyPr>
            <a:normAutofit fontScale="90000"/>
          </a:bodyPr>
          <a:lstStyle/>
          <a:p>
            <a:r>
              <a:rPr lang="en-GB" dirty="0" smtClean="0">
                <a:solidFill>
                  <a:schemeClr val="bg1"/>
                </a:solidFill>
              </a:rPr>
              <a:t>Literature cited:</a:t>
            </a:r>
            <a:endParaRPr lang="en-GB" dirty="0">
              <a:solidFill>
                <a:schemeClr val="bg1"/>
              </a:solidFill>
            </a:endParaRPr>
          </a:p>
        </p:txBody>
      </p:sp>
      <p:sp>
        <p:nvSpPr>
          <p:cNvPr id="3" name="Content Placeholder 2"/>
          <p:cNvSpPr>
            <a:spLocks noGrp="1"/>
          </p:cNvSpPr>
          <p:nvPr>
            <p:ph idx="1"/>
          </p:nvPr>
        </p:nvSpPr>
        <p:spPr>
          <a:xfrm>
            <a:off x="0" y="928670"/>
            <a:ext cx="9144000" cy="5929330"/>
          </a:xfrm>
          <a:ln>
            <a:solidFill>
              <a:srgbClr val="92D050"/>
            </a:solidFill>
          </a:ln>
        </p:spPr>
        <p:txBody>
          <a:bodyPr>
            <a:normAutofit fontScale="55000" lnSpcReduction="20000"/>
          </a:bodyPr>
          <a:lstStyle/>
          <a:p>
            <a:r>
              <a:rPr lang="en-GB" dirty="0" smtClean="0"/>
              <a:t>Extension Toxicology Network (1993). Pesticide information profile of Oxamyl. Retrieved from </a:t>
            </a:r>
            <a:r>
              <a:rPr lang="en-GB" u="sng" dirty="0" smtClean="0">
                <a:hlinkClick r:id="rId3"/>
              </a:rPr>
              <a:t>http://pmep.cce.cornell.edu/profiles/extoxnet/metiram-propoxur/oxamyl-ext.html</a:t>
            </a:r>
            <a:r>
              <a:rPr lang="en-GB" dirty="0" smtClean="0"/>
              <a:t>  on July 13, 2017.</a:t>
            </a:r>
          </a:p>
          <a:p>
            <a:r>
              <a:rPr lang="en-GB" dirty="0" smtClean="0"/>
              <a:t>U.S. Environmental Protection Agency (U.S. EPA). Dimethoate; pesticide tolerance. Proposed rule. In: Federal Register volume 60, Number 128, July 5, 1995. Pages 34945-34947.</a:t>
            </a:r>
          </a:p>
          <a:p>
            <a:r>
              <a:rPr lang="en-GB" dirty="0" smtClean="0"/>
              <a:t>Winchester, P.D., </a:t>
            </a:r>
            <a:r>
              <a:rPr lang="en-GB" dirty="0" err="1" smtClean="0"/>
              <a:t>Huskins</a:t>
            </a:r>
            <a:r>
              <a:rPr lang="en-GB" dirty="0" smtClean="0"/>
              <a:t>, J., Ying, J. Agrichemicals in surface water and birth defects in the United States. </a:t>
            </a:r>
            <a:r>
              <a:rPr lang="en-GB" i="1" dirty="0" smtClean="0"/>
              <a:t>Act </a:t>
            </a:r>
            <a:r>
              <a:rPr lang="en-GB" i="1" dirty="0" err="1" smtClean="0"/>
              <a:t>Paediatrica</a:t>
            </a:r>
            <a:r>
              <a:rPr lang="en-GB" dirty="0" smtClean="0"/>
              <a:t>. 2009 (98) pp. 664-669.</a:t>
            </a:r>
          </a:p>
          <a:p>
            <a:r>
              <a:rPr lang="en-GB" dirty="0" err="1" smtClean="0"/>
              <a:t>Mattix</a:t>
            </a:r>
            <a:r>
              <a:rPr lang="en-GB" dirty="0" smtClean="0"/>
              <a:t>, K.D., Winchester, P.D., Scherer, L.R. Incidence of abdominal wall defects is related to surface water atrazine and nitrate levels. </a:t>
            </a:r>
            <a:r>
              <a:rPr lang="en-GB" i="1" dirty="0" smtClean="0"/>
              <a:t>J. </a:t>
            </a:r>
            <a:r>
              <a:rPr lang="en-GB" i="1" dirty="0" err="1" smtClean="0"/>
              <a:t>Pediatr</a:t>
            </a:r>
            <a:r>
              <a:rPr lang="en-GB" i="1" dirty="0" smtClean="0"/>
              <a:t>. Surg.</a:t>
            </a:r>
            <a:r>
              <a:rPr lang="en-GB" dirty="0" smtClean="0"/>
              <a:t>, 2007 Jun; 42(6), pp. 947-49.</a:t>
            </a:r>
          </a:p>
          <a:p>
            <a:r>
              <a:rPr lang="en-GB" dirty="0" err="1" smtClean="0"/>
              <a:t>Botwe</a:t>
            </a:r>
            <a:r>
              <a:rPr lang="en-GB" dirty="0" smtClean="0"/>
              <a:t>, B. O. </a:t>
            </a:r>
            <a:r>
              <a:rPr lang="en-GB" dirty="0" err="1" smtClean="0"/>
              <a:t>Ntow</a:t>
            </a:r>
            <a:r>
              <a:rPr lang="en-GB" dirty="0" smtClean="0"/>
              <a:t>, W. J., </a:t>
            </a:r>
            <a:r>
              <a:rPr lang="en-GB" dirty="0" err="1" smtClean="0"/>
              <a:t>Kelderman</a:t>
            </a:r>
            <a:r>
              <a:rPr lang="en-GB" dirty="0" smtClean="0"/>
              <a:t>, P. , </a:t>
            </a:r>
            <a:r>
              <a:rPr lang="en-GB" dirty="0" err="1" smtClean="0"/>
              <a:t>Drechsel</a:t>
            </a:r>
            <a:r>
              <a:rPr lang="en-GB" dirty="0" smtClean="0"/>
              <a:t>, P., </a:t>
            </a:r>
            <a:r>
              <a:rPr lang="en-GB" dirty="0" err="1" smtClean="0"/>
              <a:t>Carboo</a:t>
            </a:r>
            <a:r>
              <a:rPr lang="en-GB" dirty="0" smtClean="0"/>
              <a:t>, D., </a:t>
            </a:r>
            <a:r>
              <a:rPr lang="en-GB" dirty="0" err="1" smtClean="0"/>
              <a:t>Nartey</a:t>
            </a:r>
            <a:r>
              <a:rPr lang="en-GB" dirty="0" smtClean="0"/>
              <a:t>, V. K. and </a:t>
            </a:r>
            <a:r>
              <a:rPr lang="en-GB" dirty="0" err="1" smtClean="0"/>
              <a:t>Gijzen</a:t>
            </a:r>
            <a:r>
              <a:rPr lang="en-GB" dirty="0" smtClean="0"/>
              <a:t>, H. J. (2011) Pesticide Residues Contamination of Vegetables and Their Public Health Implications in Ghana. </a:t>
            </a:r>
            <a:r>
              <a:rPr lang="en-GB" i="1" dirty="0" smtClean="0"/>
              <a:t>J. Environ. Issues Agric. Dev. Countries </a:t>
            </a:r>
            <a:r>
              <a:rPr lang="en-GB" dirty="0" smtClean="0"/>
              <a:t>3 (2): 1-18.</a:t>
            </a:r>
          </a:p>
          <a:p>
            <a:r>
              <a:rPr lang="en-GB" dirty="0" err="1" smtClean="0"/>
              <a:t>Ferrer</a:t>
            </a:r>
            <a:r>
              <a:rPr lang="en-GB" dirty="0" smtClean="0"/>
              <a:t>, I., </a:t>
            </a:r>
            <a:r>
              <a:rPr lang="en-GB" dirty="0" err="1" smtClean="0"/>
              <a:t>García</a:t>
            </a:r>
            <a:r>
              <a:rPr lang="en-GB" dirty="0" smtClean="0"/>
              <a:t>-Reyes, J. F., </a:t>
            </a:r>
            <a:r>
              <a:rPr lang="en-GB" dirty="0" err="1" smtClean="0"/>
              <a:t>Mezcua</a:t>
            </a:r>
            <a:r>
              <a:rPr lang="en-GB" dirty="0" smtClean="0"/>
              <a:t>, M., Thurman, E.M. and </a:t>
            </a:r>
            <a:r>
              <a:rPr lang="en-GB" dirty="0" err="1" smtClean="0"/>
              <a:t>Fernández</a:t>
            </a:r>
            <a:r>
              <a:rPr lang="en-GB" dirty="0" smtClean="0"/>
              <a:t>-Alba, A.R. (2005). Multi-residue pesticide analysis in fruits and vegetables by liquid chromatography-time of-flight mass spectrometry. J. Chromatography A 1082: 81-90.</a:t>
            </a:r>
          </a:p>
          <a:p>
            <a:r>
              <a:rPr lang="en-GB" dirty="0" smtClean="0"/>
              <a:t>WHO (2016). Pesticide Residues in Food. http://www.who.int/feature/9a/87/en. Accessed on 28th September, 2016</a:t>
            </a:r>
          </a:p>
          <a:p>
            <a:r>
              <a:rPr lang="en-GB" dirty="0" err="1" smtClean="0"/>
              <a:t>Goel</a:t>
            </a:r>
            <a:r>
              <a:rPr lang="en-GB" dirty="0" smtClean="0"/>
              <a:t> A., and Aggarwal P., 2007. Pesticide Poisoning. </a:t>
            </a:r>
            <a:r>
              <a:rPr lang="en-GB" i="1" dirty="0" smtClean="0"/>
              <a:t>National Medical Journal of India</a:t>
            </a:r>
            <a:r>
              <a:rPr lang="en-GB" dirty="0" smtClean="0"/>
              <a:t>. </a:t>
            </a:r>
            <a:r>
              <a:rPr lang="en-GB" dirty="0" smtClean="0"/>
              <a:t>20:182–191.</a:t>
            </a:r>
          </a:p>
          <a:p>
            <a:pPr lvl="0"/>
            <a:r>
              <a:rPr lang="en-GB" dirty="0" smtClean="0"/>
              <a:t>Joint FAO/WHO Codex Alimentarius (2016). </a:t>
            </a:r>
            <a:r>
              <a:rPr lang="en-GB" i="1" dirty="0" smtClean="0"/>
              <a:t>Codex Pesticides Residues in Food Online Database</a:t>
            </a:r>
            <a:r>
              <a:rPr lang="en-GB" b="1" i="1" dirty="0" smtClean="0"/>
              <a:t> </a:t>
            </a:r>
            <a:r>
              <a:rPr lang="en-GB" dirty="0" smtClean="0"/>
              <a:t>Retrieved from www.fao.org/fao-who-codexalimentarius on  09/11/2016.</a:t>
            </a:r>
          </a:p>
          <a:p>
            <a:endParaRPr lang="en-GB" dirty="0" smtClean="0"/>
          </a:p>
          <a:p>
            <a:pPr>
              <a:buNone/>
            </a:pPr>
            <a:r>
              <a:rPr lang="en-GB" dirty="0" smtClean="0"/>
              <a:t>.</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sz="half" idx="2"/>
          </p:nvPr>
        </p:nvSpPr>
        <p:spPr>
          <a:xfrm>
            <a:off x="285720" y="714356"/>
            <a:ext cx="3286148" cy="5411807"/>
          </a:xfrm>
          <a:blipFill>
            <a:blip r:embed="rId3"/>
            <a:stretch>
              <a:fillRect/>
            </a:stretch>
          </a:blipFill>
        </p:spPr>
        <p:txBody>
          <a:bodyPr>
            <a:normAutofit/>
          </a:bodyPr>
          <a:lstStyle/>
          <a:p>
            <a:pPr algn="ctr" eaLnBrk="1" hangingPunct="1">
              <a:defRPr/>
            </a:pPr>
            <a:endParaRPr lang="en-US" sz="7200" b="1" dirty="0" smtClean="0">
              <a:solidFill>
                <a:schemeClr val="bg1"/>
              </a:solidFill>
              <a:effectLst>
                <a:outerShdw blurRad="38100" dist="38100" dir="2700000" algn="tl">
                  <a:srgbClr val="C0C0C0"/>
                </a:outerShdw>
              </a:effectLst>
            </a:endParaRPr>
          </a:p>
          <a:p>
            <a:pPr algn="ctr" eaLnBrk="1" hangingPunct="1">
              <a:defRPr/>
            </a:pPr>
            <a:r>
              <a:rPr lang="en-US" sz="7200" b="1" dirty="0" smtClean="0">
                <a:solidFill>
                  <a:schemeClr val="bg1"/>
                </a:solidFill>
                <a:effectLst>
                  <a:outerShdw blurRad="38100" dist="38100" dir="2700000" algn="tl">
                    <a:srgbClr val="C0C0C0"/>
                  </a:outerShdw>
                </a:effectLst>
              </a:rPr>
              <a:t>THANK </a:t>
            </a:r>
            <a:r>
              <a:rPr lang="en-US" sz="7200" b="1" dirty="0" smtClean="0">
                <a:solidFill>
                  <a:schemeClr val="bg1"/>
                </a:solidFill>
                <a:effectLst>
                  <a:outerShdw blurRad="38100" dist="38100" dir="2700000" algn="tl">
                    <a:srgbClr val="C0C0C0"/>
                  </a:outerShdw>
                </a:effectLst>
              </a:rPr>
              <a:t>YOU </a:t>
            </a:r>
            <a:endParaRPr lang="en-US" sz="7200" b="1" dirty="0" smtClean="0">
              <a:solidFill>
                <a:schemeClr val="bg1"/>
              </a:solidFill>
              <a:effectLst>
                <a:outerShdw blurRad="38100" dist="38100" dir="2700000" algn="tl">
                  <a:srgbClr val="C0C0C0"/>
                </a:outerShdw>
              </a:effectLst>
            </a:endParaRPr>
          </a:p>
        </p:txBody>
      </p:sp>
      <p:pic>
        <p:nvPicPr>
          <p:cNvPr id="6" name="Content Placeholder 5" descr="pe01832_"/>
          <p:cNvPicPr>
            <a:picLocks noGrp="1" noChangeAspect="1" noChangeArrowheads="1"/>
          </p:cNvPicPr>
          <p:nvPr>
            <p:ph idx="1"/>
          </p:nvPr>
        </p:nvPicPr>
        <p:blipFill>
          <a:blip r:embed="rId4"/>
          <a:srcRect/>
          <a:stretch>
            <a:fillRect/>
          </a:stretch>
        </p:blipFill>
        <p:spPr bwMode="auto">
          <a:xfrm>
            <a:off x="3670956" y="428604"/>
            <a:ext cx="5473044" cy="557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blipFill>
            <a:blip r:embed="rId2"/>
            <a:stretch>
              <a:fillRect/>
            </a:stretch>
          </a:blipFill>
        </p:spPr>
        <p:txBody>
          <a:bodyPr/>
          <a:lstStyle/>
          <a:p>
            <a:r>
              <a:rPr lang="en-GB" b="1" dirty="0" smtClean="0">
                <a:solidFill>
                  <a:schemeClr val="bg1"/>
                </a:solidFill>
              </a:rPr>
              <a:t>Background </a:t>
            </a:r>
            <a:r>
              <a:rPr lang="en-GB" b="1" dirty="0" smtClean="0">
                <a:solidFill>
                  <a:schemeClr val="bg1"/>
                </a:solidFill>
              </a:rPr>
              <a:t>information</a:t>
            </a:r>
            <a:endParaRPr lang="en-GB" b="1" dirty="0">
              <a:solidFill>
                <a:schemeClr val="bg1"/>
              </a:solidFill>
            </a:endParaRPr>
          </a:p>
        </p:txBody>
      </p:sp>
      <p:sp>
        <p:nvSpPr>
          <p:cNvPr id="3" name="Content Placeholder 2"/>
          <p:cNvSpPr>
            <a:spLocks noGrp="1"/>
          </p:cNvSpPr>
          <p:nvPr>
            <p:ph idx="1"/>
          </p:nvPr>
        </p:nvSpPr>
        <p:spPr>
          <a:xfrm>
            <a:off x="285720" y="1214422"/>
            <a:ext cx="8401080" cy="5143536"/>
          </a:xfrm>
          <a:ln>
            <a:solidFill>
              <a:srgbClr val="92D050"/>
            </a:solidFill>
          </a:ln>
        </p:spPr>
        <p:txBody>
          <a:bodyPr>
            <a:normAutofit fontScale="85000" lnSpcReduction="20000"/>
          </a:bodyPr>
          <a:lstStyle/>
          <a:p>
            <a:r>
              <a:rPr lang="en-GB" dirty="0" smtClean="0"/>
              <a:t>Food safety is vital for the survival of all organisms involved in food chain </a:t>
            </a:r>
          </a:p>
          <a:p>
            <a:r>
              <a:rPr lang="en-GB" dirty="0" smtClean="0"/>
              <a:t>Severe poisoning with pesticides is a global public health problem that accounts for as many as 300 000 deaths worldwide every year (</a:t>
            </a:r>
            <a:r>
              <a:rPr lang="en-GB" dirty="0" err="1" smtClean="0"/>
              <a:t>Goel</a:t>
            </a:r>
            <a:r>
              <a:rPr lang="en-GB" dirty="0" smtClean="0"/>
              <a:t> and Aggarwal, 2007)</a:t>
            </a:r>
          </a:p>
          <a:p>
            <a:r>
              <a:rPr lang="en-GB" dirty="0" smtClean="0"/>
              <a:t>not all farmers are duly enlightened on the sustainable and judicious practices of pesticides application during production and post-harvest</a:t>
            </a:r>
          </a:p>
          <a:p>
            <a:r>
              <a:rPr lang="en-GB" dirty="0" smtClean="0"/>
              <a:t>There is paucity of information on the pesticide residue in the fruits consumed in Lagos, being the commercial city of Nigeria</a:t>
            </a:r>
            <a:r>
              <a:rPr lang="en-GB" dirty="0" smtClean="0"/>
              <a:t>.</a:t>
            </a:r>
          </a:p>
          <a:p>
            <a:r>
              <a:rPr lang="en-GB" dirty="0" smtClean="0"/>
              <a:t>Thus, this study attempts to provide monitoring information on the levels of pesticides’ residues in fruits commonly consumed in Lagos State, Nigeria</a:t>
            </a: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2"/>
            <a:ext cx="9144000" cy="796908"/>
          </a:xfrm>
          <a:blipFill>
            <a:blip r:embed="rId2"/>
            <a:stretch>
              <a:fillRect/>
            </a:stretch>
          </a:blipFill>
        </p:spPr>
        <p:txBody>
          <a:bodyPr/>
          <a:lstStyle/>
          <a:p>
            <a:r>
              <a:rPr lang="en-GB" b="1" dirty="0" smtClean="0">
                <a:solidFill>
                  <a:schemeClr val="bg1"/>
                </a:solidFill>
              </a:rPr>
              <a:t>Pesticides: basic understanding</a:t>
            </a:r>
            <a:endParaRPr lang="en-GB" b="1" dirty="0">
              <a:solidFill>
                <a:schemeClr val="bg1"/>
              </a:solidFill>
            </a:endParaRPr>
          </a:p>
        </p:txBody>
      </p:sp>
      <p:sp>
        <p:nvSpPr>
          <p:cNvPr id="3" name="Content Placeholder 2"/>
          <p:cNvSpPr>
            <a:spLocks noGrp="1"/>
          </p:cNvSpPr>
          <p:nvPr>
            <p:ph idx="1"/>
          </p:nvPr>
        </p:nvSpPr>
        <p:spPr>
          <a:xfrm>
            <a:off x="214282" y="928670"/>
            <a:ext cx="4929222" cy="5643602"/>
          </a:xfrm>
          <a:ln>
            <a:solidFill>
              <a:srgbClr val="92D050"/>
            </a:solidFill>
          </a:ln>
        </p:spPr>
        <p:txBody>
          <a:bodyPr>
            <a:normAutofit fontScale="70000" lnSpcReduction="20000"/>
          </a:bodyPr>
          <a:lstStyle/>
          <a:p>
            <a:pPr>
              <a:buNone/>
            </a:pPr>
            <a:endParaRPr lang="en-GB" dirty="0" smtClean="0"/>
          </a:p>
          <a:p>
            <a:pPr>
              <a:buNone/>
            </a:pPr>
            <a:r>
              <a:rPr lang="en-GB" dirty="0" smtClean="0"/>
              <a:t>Pesticide is any biological or chemical agent that helps to eradicate unwanted organism (simply pest).</a:t>
            </a:r>
          </a:p>
          <a:p>
            <a:r>
              <a:rPr lang="en-GB" dirty="0" smtClean="0"/>
              <a:t>I</a:t>
            </a:r>
            <a:r>
              <a:rPr lang="en-GB" dirty="0" smtClean="0"/>
              <a:t>n agriculture, they are used </a:t>
            </a:r>
            <a:r>
              <a:rPr lang="en-GB" dirty="0" smtClean="0"/>
              <a:t>to protect crops against insects, fungi, weeds and other </a:t>
            </a:r>
            <a:r>
              <a:rPr lang="en-GB" dirty="0" smtClean="0"/>
              <a:t>pests</a:t>
            </a:r>
          </a:p>
          <a:p>
            <a:pPr>
              <a:buNone/>
            </a:pPr>
            <a:r>
              <a:rPr lang="en-GB" dirty="0" smtClean="0"/>
              <a:t>Major classes of pesticides:</a:t>
            </a:r>
          </a:p>
          <a:p>
            <a:r>
              <a:rPr lang="en-GB" dirty="0" smtClean="0"/>
              <a:t>Insecticide: kills insects</a:t>
            </a:r>
          </a:p>
          <a:p>
            <a:r>
              <a:rPr lang="en-GB" dirty="0" smtClean="0"/>
              <a:t>Herbicide:  hinders growth of weeds</a:t>
            </a:r>
          </a:p>
          <a:p>
            <a:r>
              <a:rPr lang="en-GB" dirty="0" smtClean="0"/>
              <a:t>Fungicide: eradicates fungal growth </a:t>
            </a:r>
          </a:p>
          <a:p>
            <a:pPr>
              <a:buNone/>
            </a:pPr>
            <a:r>
              <a:rPr lang="en-GB" dirty="0" smtClean="0"/>
              <a:t>The benefits of pesticides </a:t>
            </a:r>
            <a:r>
              <a:rPr lang="en-GB" dirty="0" smtClean="0"/>
              <a:t>include:</a:t>
            </a:r>
          </a:p>
          <a:p>
            <a:r>
              <a:rPr lang="en-GB" dirty="0" smtClean="0"/>
              <a:t> </a:t>
            </a:r>
            <a:r>
              <a:rPr lang="en-GB" dirty="0" smtClean="0"/>
              <a:t>increased food production</a:t>
            </a:r>
            <a:r>
              <a:rPr lang="en-GB" dirty="0" smtClean="0"/>
              <a:t>,</a:t>
            </a:r>
          </a:p>
          <a:p>
            <a:r>
              <a:rPr lang="en-GB" dirty="0" smtClean="0"/>
              <a:t> </a:t>
            </a:r>
            <a:r>
              <a:rPr lang="en-GB" dirty="0" smtClean="0"/>
              <a:t>increased profits for farmers </a:t>
            </a:r>
            <a:endParaRPr lang="en-GB" dirty="0" smtClean="0"/>
          </a:p>
          <a:p>
            <a:r>
              <a:rPr lang="en-GB" dirty="0" smtClean="0"/>
              <a:t>prevents the spread of diseases.</a:t>
            </a:r>
          </a:p>
          <a:p>
            <a:pPr>
              <a:buNone/>
            </a:pPr>
            <a:r>
              <a:rPr lang="en-GB" dirty="0" smtClean="0"/>
              <a:t>They are mostly applied during planting and storage periods.</a:t>
            </a:r>
            <a:endParaRPr lang="en-GB" dirty="0" smtClean="0"/>
          </a:p>
          <a:p>
            <a:endParaRPr lang="en-GB" dirty="0"/>
          </a:p>
        </p:txBody>
      </p:sp>
      <p:pic>
        <p:nvPicPr>
          <p:cNvPr id="3074" name="Picture 2" descr="C:\Users\user\Desktop\UK-Pests-e1363376494797.jpg"/>
          <p:cNvPicPr>
            <a:picLocks noChangeAspect="1" noChangeArrowheads="1"/>
          </p:cNvPicPr>
          <p:nvPr/>
        </p:nvPicPr>
        <p:blipFill>
          <a:blip r:embed="rId3"/>
          <a:srcRect/>
          <a:stretch>
            <a:fillRect/>
          </a:stretch>
        </p:blipFill>
        <p:spPr bwMode="auto">
          <a:xfrm>
            <a:off x="5357818" y="1000108"/>
            <a:ext cx="3548064" cy="55911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a:blipFill>
            <a:blip r:embed="rId2"/>
            <a:stretch>
              <a:fillRect/>
            </a:stretch>
          </a:blipFill>
        </p:spPr>
        <p:txBody>
          <a:bodyPr>
            <a:noAutofit/>
          </a:bodyPr>
          <a:lstStyle/>
          <a:p>
            <a:r>
              <a:rPr lang="en-GB" sz="3600" dirty="0" smtClean="0">
                <a:solidFill>
                  <a:schemeClr val="bg1"/>
                </a:solidFill>
              </a:rPr>
              <a:t>Pesticides used during planting &amp; storage</a:t>
            </a:r>
            <a:endParaRPr lang="en-GB" sz="3600" dirty="0">
              <a:solidFill>
                <a:schemeClr val="bg1"/>
              </a:solidFill>
            </a:endParaRPr>
          </a:p>
        </p:txBody>
      </p:sp>
      <p:pic>
        <p:nvPicPr>
          <p:cNvPr id="4" name="Content Placeholder 3" descr="pesticides.jpg"/>
          <p:cNvPicPr>
            <a:picLocks noGrp="1" noChangeAspect="1"/>
          </p:cNvPicPr>
          <p:nvPr>
            <p:ph idx="1"/>
          </p:nvPr>
        </p:nvPicPr>
        <p:blipFill>
          <a:blip r:embed="rId3" cstate="print"/>
          <a:stretch>
            <a:fillRect/>
          </a:stretch>
        </p:blipFill>
        <p:spPr>
          <a:xfrm>
            <a:off x="714348" y="926706"/>
            <a:ext cx="7715304" cy="587295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dirty="0" smtClean="0">
                <a:solidFill>
                  <a:schemeClr val="bg1"/>
                </a:solidFill>
              </a:rPr>
              <a:t>Pesticide residues</a:t>
            </a:r>
            <a:endParaRPr lang="en-GB" dirty="0">
              <a:solidFill>
                <a:schemeClr val="bg1"/>
              </a:solidFill>
            </a:endParaRPr>
          </a:p>
        </p:txBody>
      </p:sp>
      <p:sp>
        <p:nvSpPr>
          <p:cNvPr id="3" name="Content Placeholder 2"/>
          <p:cNvSpPr>
            <a:spLocks noGrp="1"/>
          </p:cNvSpPr>
          <p:nvPr>
            <p:ph idx="1"/>
          </p:nvPr>
        </p:nvSpPr>
        <p:spPr>
          <a:ln>
            <a:solidFill>
              <a:srgbClr val="92D050"/>
            </a:solidFill>
          </a:ln>
        </p:spPr>
        <p:txBody>
          <a:bodyPr>
            <a:normAutofit/>
          </a:bodyPr>
          <a:lstStyle/>
          <a:p>
            <a:r>
              <a:rPr lang="en-GB" dirty="0" smtClean="0"/>
              <a:t>Pesticide </a:t>
            </a:r>
            <a:r>
              <a:rPr lang="en-GB" dirty="0"/>
              <a:t>residue </a:t>
            </a:r>
            <a:r>
              <a:rPr lang="en-GB" dirty="0" smtClean="0"/>
              <a:t>refers to the pesticides that may remain on or in foods after they are applied to </a:t>
            </a:r>
            <a:r>
              <a:rPr lang="en-GB" dirty="0" smtClean="0"/>
              <a:t>food crops that are considered to be of toxicological significance. .  </a:t>
            </a:r>
            <a:endParaRPr lang="en-GB" dirty="0" smtClean="0"/>
          </a:p>
          <a:p>
            <a:r>
              <a:rPr lang="en-GB" dirty="0" smtClean="0"/>
              <a:t>Thus, It may includes </a:t>
            </a:r>
            <a:r>
              <a:rPr lang="en-GB" dirty="0"/>
              <a:t>any specified derivatives, such as degradation and conversion products, metabolites, reaction products, and </a:t>
            </a:r>
            <a:r>
              <a:rPr lang="en-GB" dirty="0" smtClean="0"/>
              <a:t>impurities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Pesticide exposure: Any harm?</a:t>
            </a:r>
            <a:endParaRPr lang="en-GB" b="1" dirty="0">
              <a:solidFill>
                <a:schemeClr val="bg1"/>
              </a:solidFill>
            </a:endParaRPr>
          </a:p>
        </p:txBody>
      </p:sp>
      <p:sp>
        <p:nvSpPr>
          <p:cNvPr id="3" name="Content Placeholder 2"/>
          <p:cNvSpPr>
            <a:spLocks noGrp="1"/>
          </p:cNvSpPr>
          <p:nvPr>
            <p:ph idx="1"/>
          </p:nvPr>
        </p:nvSpPr>
        <p:spPr>
          <a:ln>
            <a:solidFill>
              <a:srgbClr val="92D050"/>
            </a:solidFill>
          </a:ln>
        </p:spPr>
        <p:txBody>
          <a:bodyPr/>
          <a:lstStyle/>
          <a:p>
            <a:r>
              <a:rPr lang="en-GB" dirty="0" smtClean="0"/>
              <a:t>Reduced soil biodiversity (Johnston, 1986).</a:t>
            </a:r>
          </a:p>
          <a:p>
            <a:r>
              <a:rPr lang="en-GB" dirty="0" smtClean="0"/>
              <a:t>Causes a wide range of human health hazards such as acute neurologic toxicity, chronic neurodevelopmental impairment, </a:t>
            </a:r>
            <a:endParaRPr lang="en-GB" dirty="0" smtClean="0"/>
          </a:p>
          <a:p>
            <a:r>
              <a:rPr lang="en-GB" dirty="0" smtClean="0"/>
              <a:t>cancer</a:t>
            </a:r>
            <a:r>
              <a:rPr lang="en-GB" dirty="0" smtClean="0"/>
              <a:t>, reproductive dysfunction, </a:t>
            </a:r>
            <a:r>
              <a:rPr lang="en-GB" dirty="0" smtClean="0"/>
              <a:t>and</a:t>
            </a:r>
          </a:p>
          <a:p>
            <a:r>
              <a:rPr lang="en-GB" dirty="0" smtClean="0"/>
              <a:t> </a:t>
            </a:r>
            <a:r>
              <a:rPr lang="en-GB" dirty="0" smtClean="0"/>
              <a:t>possibly dysfunction of the immune and endocrine systems (</a:t>
            </a:r>
            <a:r>
              <a:rPr lang="en-GB" dirty="0" err="1" smtClean="0"/>
              <a:t>Andersson</a:t>
            </a:r>
            <a:r>
              <a:rPr lang="en-GB" dirty="0" smtClean="0"/>
              <a:t> et al, 2014).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GB" b="1" dirty="0" smtClean="0">
                <a:solidFill>
                  <a:schemeClr val="bg1"/>
                </a:solidFill>
              </a:rPr>
              <a:t>Fruits</a:t>
            </a:r>
            <a:endParaRPr lang="en-GB" b="1" dirty="0">
              <a:solidFill>
                <a:schemeClr val="bg1"/>
              </a:solidFill>
            </a:endParaRPr>
          </a:p>
        </p:txBody>
      </p:sp>
      <p:sp>
        <p:nvSpPr>
          <p:cNvPr id="3" name="Content Placeholder 2"/>
          <p:cNvSpPr>
            <a:spLocks noGrp="1"/>
          </p:cNvSpPr>
          <p:nvPr>
            <p:ph idx="1"/>
          </p:nvPr>
        </p:nvSpPr>
        <p:spPr/>
        <p:txBody>
          <a:bodyPr>
            <a:normAutofit/>
          </a:bodyPr>
          <a:lstStyle/>
          <a:p>
            <a:r>
              <a:rPr lang="en-GB" dirty="0" smtClean="0"/>
              <a:t>fruits are one of the supplementary sources of carbohydrates, lipids, vitamins, minerals, antioxidants and other important nutrients.</a:t>
            </a:r>
          </a:p>
          <a:p>
            <a:r>
              <a:rPr lang="en-GB" dirty="0" smtClean="0"/>
              <a:t>A high intake of fruit has been encouraged not only to prevent consequences due to vitamin deficiency but also to reduce the incidence of major diseases such as cancer (Wattenberg, 1992),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normAutofit fontScale="90000"/>
          </a:bodyPr>
          <a:lstStyle/>
          <a:p>
            <a:r>
              <a:rPr lang="en-GB" b="1" dirty="0" smtClean="0">
                <a:solidFill>
                  <a:schemeClr val="bg1"/>
                </a:solidFill>
              </a:rPr>
              <a:t>MATERIALS AND METHODS</a:t>
            </a:r>
            <a:r>
              <a:rPr lang="en-GB" dirty="0" smtClean="0"/>
              <a:t/>
            </a:r>
            <a:br>
              <a:rPr lang="en-GB" dirty="0" smtClean="0"/>
            </a:br>
            <a:endParaRPr lang="en-GB" dirty="0"/>
          </a:p>
        </p:txBody>
      </p:sp>
      <p:sp>
        <p:nvSpPr>
          <p:cNvPr id="3" name="Content Placeholder 2"/>
          <p:cNvSpPr>
            <a:spLocks noGrp="1"/>
          </p:cNvSpPr>
          <p:nvPr>
            <p:ph idx="1"/>
          </p:nvPr>
        </p:nvSpPr>
        <p:spPr>
          <a:ln>
            <a:solidFill>
              <a:srgbClr val="92D050"/>
            </a:solidFill>
          </a:ln>
        </p:spPr>
        <p:txBody>
          <a:bodyPr>
            <a:normAutofit fontScale="92500" lnSpcReduction="10000"/>
          </a:bodyPr>
          <a:lstStyle/>
          <a:p>
            <a:r>
              <a:rPr lang="en-GB" b="1" dirty="0" smtClean="0"/>
              <a:t>Sample collection</a:t>
            </a:r>
          </a:p>
          <a:p>
            <a:r>
              <a:rPr lang="en-GB" dirty="0" smtClean="0"/>
              <a:t>Three </a:t>
            </a:r>
            <a:r>
              <a:rPr lang="en-GB" dirty="0" smtClean="0"/>
              <a:t>(3) fresh fruit varieties namely apple watermelon and sweet orange were collected from massively patronised sale points of fruits in 3 Local government areas (LGAs) in Lagos state, Nigeria </a:t>
            </a:r>
            <a:r>
              <a:rPr lang="en-GB" dirty="0" smtClean="0"/>
              <a:t>(see figure 1)</a:t>
            </a:r>
            <a:endParaRPr lang="en-GB" dirty="0" smtClean="0"/>
          </a:p>
          <a:p>
            <a:r>
              <a:rPr lang="en-GB" dirty="0" smtClean="0"/>
              <a:t>A total of 81 fruits were sampled in 9 sampling points in the 3 LGAs which imply that 3 apples, 3 water-melons and 3 sweet oranges were sampled per location.</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1452</Words>
  <Application>Microsoft Office PowerPoint</Application>
  <PresentationFormat>On-screen Show (4:3)</PresentationFormat>
  <Paragraphs>111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Assessment of Pesticide Residue Levels in common Fruits consumed in Lagos State, Nigeria </vt:lpstr>
      <vt:lpstr>Outline:</vt:lpstr>
      <vt:lpstr>Background information</vt:lpstr>
      <vt:lpstr>Pesticides: basic understanding</vt:lpstr>
      <vt:lpstr>Pesticides used during planting &amp; storage</vt:lpstr>
      <vt:lpstr>Pesticide residues</vt:lpstr>
      <vt:lpstr>Pesticide exposure: Any harm?</vt:lpstr>
      <vt:lpstr>Fruits</vt:lpstr>
      <vt:lpstr>MATERIALS AND METHODS </vt:lpstr>
      <vt:lpstr>Figure 1: Map of Lagos State, Nigeria showing sampling sites.</vt:lpstr>
      <vt:lpstr> Sample preparation </vt:lpstr>
      <vt:lpstr> Determination of pesticide residue  </vt:lpstr>
      <vt:lpstr>Statistical analyses  </vt:lpstr>
      <vt:lpstr> RESULTS  </vt:lpstr>
      <vt:lpstr>Results…</vt:lpstr>
      <vt:lpstr>Slide 16</vt:lpstr>
      <vt:lpstr>Slide 17</vt:lpstr>
      <vt:lpstr>Slide 18</vt:lpstr>
      <vt:lpstr>Discussion:</vt:lpstr>
      <vt:lpstr>Discussions…(1)</vt:lpstr>
      <vt:lpstr>Discussions…(2)</vt:lpstr>
      <vt:lpstr>Discussions…(3)</vt:lpstr>
      <vt:lpstr>Discussion…(4)</vt:lpstr>
      <vt:lpstr>Conclusion</vt:lpstr>
      <vt:lpstr> Other contributors: </vt:lpstr>
      <vt:lpstr>Literature cited:</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Pesticide Residue Levels in common Fruits consumed in Lagos State, Nigeria </dc:title>
  <dc:creator>user</dc:creator>
  <cp:lastModifiedBy>user</cp:lastModifiedBy>
  <cp:revision>14</cp:revision>
  <dcterms:created xsi:type="dcterms:W3CDTF">2017-10-08T21:22:56Z</dcterms:created>
  <dcterms:modified xsi:type="dcterms:W3CDTF">2017-10-11T02:40:38Z</dcterms:modified>
</cp:coreProperties>
</file>