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80"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CB2BCD-A82B-49D1-82B3-A677EEE761D0}" type="datetimeFigureOut">
              <a:rPr lang="en-US" smtClean="0"/>
              <a:pPr/>
              <a:t>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B2BCD-A82B-49D1-82B3-A677EEE761D0}" type="datetimeFigureOut">
              <a:rPr lang="en-US" smtClean="0"/>
              <a:pPr/>
              <a:t>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B2BCD-A82B-49D1-82B3-A677EEE761D0}" type="datetimeFigureOut">
              <a:rPr lang="en-US" smtClean="0"/>
              <a:pPr/>
              <a:t>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B2BCD-A82B-49D1-82B3-A677EEE761D0}" type="datetimeFigureOut">
              <a:rPr lang="en-US" smtClean="0"/>
              <a:pPr/>
              <a:t>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B2BCD-A82B-49D1-82B3-A677EEE761D0}" type="datetimeFigureOut">
              <a:rPr lang="en-US" smtClean="0"/>
              <a:pPr/>
              <a:t>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CB2BCD-A82B-49D1-82B3-A677EEE761D0}" type="datetimeFigureOut">
              <a:rPr lang="en-US" smtClean="0"/>
              <a:pPr/>
              <a:t>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CB2BCD-A82B-49D1-82B3-A677EEE761D0}" type="datetimeFigureOut">
              <a:rPr lang="en-US" smtClean="0"/>
              <a:pPr/>
              <a:t>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CB2BCD-A82B-49D1-82B3-A677EEE761D0}" type="datetimeFigureOut">
              <a:rPr lang="en-US" smtClean="0"/>
              <a:pPr/>
              <a:t>10/9/2017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2BCD-A82B-49D1-82B3-A677EEE761D0}" type="datetimeFigureOut">
              <a:rPr lang="en-US" smtClean="0"/>
              <a:pPr/>
              <a:t>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2BCD-A82B-49D1-82B3-A677EEE761D0}" type="datetimeFigureOut">
              <a:rPr lang="en-US" smtClean="0"/>
              <a:pPr/>
              <a:t>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2BCD-A82B-49D1-82B3-A677EEE761D0}" type="datetimeFigureOut">
              <a:rPr lang="en-US" smtClean="0"/>
              <a:pPr/>
              <a:t>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AA2A3-4CCD-468B-8553-B6A6305611B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B2BCD-A82B-49D1-82B3-A677EEE761D0}" type="datetimeFigureOut">
              <a:rPr lang="en-US" smtClean="0"/>
              <a:pPr/>
              <a:t>10/9/2017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AA2A3-4CCD-468B-8553-B6A6305611B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medicine.medscap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abtestsonline.org/glossary/p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2643182"/>
            <a:ext cx="8072494" cy="1928826"/>
          </a:xfrm>
        </p:spPr>
        <p:txBody>
          <a:bodyPr/>
          <a:lstStyle/>
          <a:p>
            <a:r>
              <a:rPr lang="en-GB" sz="3600" b="1" dirty="0" smtClean="0">
                <a:solidFill>
                  <a:schemeClr val="tx1"/>
                </a:solidFill>
              </a:rPr>
              <a:t>Adenekan, O.A (Mrs)</a:t>
            </a:r>
          </a:p>
          <a:p>
            <a:r>
              <a:rPr lang="en-GB" i="1" dirty="0" err="1" smtClean="0">
                <a:solidFill>
                  <a:schemeClr val="tx1"/>
                </a:solidFill>
              </a:rPr>
              <a:t>B.Tech</a:t>
            </a:r>
            <a:r>
              <a:rPr lang="en-GB" i="1" dirty="0" smtClean="0">
                <a:solidFill>
                  <a:schemeClr val="tx1"/>
                </a:solidFill>
              </a:rPr>
              <a:t> (Ogbomosho), MSc (Lagos)</a:t>
            </a:r>
          </a:p>
          <a:p>
            <a:r>
              <a:rPr lang="en-GB" i="1" dirty="0" smtClean="0">
                <a:solidFill>
                  <a:schemeClr val="tx1"/>
                </a:solidFill>
              </a:rPr>
              <a:t>National Centre for Technology Management</a:t>
            </a:r>
            <a:endParaRPr lang="en-GB" i="1" dirty="0">
              <a:solidFill>
                <a:schemeClr val="tx1"/>
              </a:solidFill>
            </a:endParaRPr>
          </a:p>
        </p:txBody>
      </p:sp>
      <p:sp>
        <p:nvSpPr>
          <p:cNvPr id="4" name="Subtitle 2"/>
          <p:cNvSpPr txBox="1">
            <a:spLocks/>
          </p:cNvSpPr>
          <p:nvPr/>
        </p:nvSpPr>
        <p:spPr>
          <a:xfrm>
            <a:off x="500034" y="4786322"/>
            <a:ext cx="8215370" cy="1143008"/>
          </a:xfrm>
          <a:prstGeom prst="rect">
            <a:avLst/>
          </a:prstGeom>
          <a:solidFill>
            <a:schemeClr val="accent5">
              <a:lumMod val="20000"/>
              <a:lumOff val="80000"/>
            </a:schemeClr>
          </a:solidFill>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effectLst/>
                <a:uLnTx/>
                <a:uFillTx/>
                <a:latin typeface="+mn-lt"/>
                <a:ea typeface="+mn-ea"/>
                <a:cs typeface="+mn-cs"/>
              </a:rPr>
              <a:t>Presented at 5</a:t>
            </a:r>
            <a:r>
              <a:rPr kumimoji="0" lang="en-GB" sz="3200" b="0" i="0" u="none" strike="noStrike" kern="1200" cap="none" spc="0" normalizeH="0" baseline="30000" noProof="0" dirty="0" smtClean="0">
                <a:ln>
                  <a:noFill/>
                </a:ln>
                <a:effectLst/>
                <a:uLnTx/>
                <a:uFillTx/>
                <a:latin typeface="+mn-lt"/>
                <a:ea typeface="+mn-ea"/>
                <a:cs typeface="+mn-cs"/>
              </a:rPr>
              <a:t>th</a:t>
            </a:r>
            <a:r>
              <a:rPr kumimoji="0" lang="en-GB" sz="3200" b="0" i="0" u="none" strike="noStrike" kern="1200" cap="none" spc="0" normalizeH="0" baseline="0" noProof="0" dirty="0" smtClean="0">
                <a:ln>
                  <a:noFill/>
                </a:ln>
                <a:effectLst/>
                <a:uLnTx/>
                <a:uFillTx/>
                <a:latin typeface="+mn-lt"/>
                <a:ea typeface="+mn-ea"/>
                <a:cs typeface="+mn-cs"/>
              </a:rPr>
              <a:t> LASU FOS Conference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dirty="0" smtClean="0"/>
              <a:t>11</a:t>
            </a:r>
            <a:r>
              <a:rPr lang="en-GB" sz="3200" baseline="30000" dirty="0" smtClean="0"/>
              <a:t>th</a:t>
            </a:r>
            <a:r>
              <a:rPr lang="en-GB" sz="3200" dirty="0" smtClean="0"/>
              <a:t> October 2017</a:t>
            </a:r>
            <a:endParaRPr kumimoji="0" lang="en-GB" sz="3200" b="0" i="0" u="none" strike="noStrike" kern="1200" cap="none" spc="0" normalizeH="0" baseline="0" noProof="0" dirty="0" smtClean="0">
              <a:ln>
                <a:noFill/>
              </a:ln>
              <a:effectLst/>
              <a:uLnTx/>
              <a:uFillTx/>
              <a:latin typeface="+mn-lt"/>
              <a:ea typeface="+mn-ea"/>
              <a:cs typeface="+mn-cs"/>
            </a:endParaRPr>
          </a:p>
        </p:txBody>
      </p:sp>
      <p:graphicFrame>
        <p:nvGraphicFramePr>
          <p:cNvPr id="5" name="Table 4"/>
          <p:cNvGraphicFramePr>
            <a:graphicFrameLocks noGrp="1"/>
          </p:cNvGraphicFramePr>
          <p:nvPr/>
        </p:nvGraphicFramePr>
        <p:xfrm>
          <a:off x="0" y="0"/>
          <a:ext cx="9144000" cy="2428868"/>
        </p:xfrm>
        <a:graphic>
          <a:graphicData uri="http://schemas.openxmlformats.org/drawingml/2006/table">
            <a:tbl>
              <a:tblPr/>
              <a:tblGrid>
                <a:gridCol w="9144000"/>
              </a:tblGrid>
              <a:tr h="1996315">
                <a:tc>
                  <a:txBody>
                    <a:bodyPr/>
                    <a:lstStyle/>
                    <a:p>
                      <a:pPr algn="ctr">
                        <a:spcAft>
                          <a:spcPts val="0"/>
                        </a:spcAft>
                      </a:pPr>
                      <a:r>
                        <a:rPr lang="en-GB" sz="3600" b="1" dirty="0" smtClean="0">
                          <a:effectLst>
                            <a:outerShdw blurRad="38100" dist="38100" dir="2700000" algn="tl">
                              <a:srgbClr val="000000">
                                <a:alpha val="43137"/>
                              </a:srgbClr>
                            </a:outerShdw>
                          </a:effectLst>
                        </a:rPr>
                        <a:t>Investigation of Plasma Electrolytes Levels in selected Uterine Cancer Patients</a:t>
                      </a:r>
                      <a:endParaRPr lang="en-GB" sz="3600" dirty="0">
                        <a:latin typeface="Calibri"/>
                        <a:ea typeface="Times New Roman"/>
                        <a:cs typeface="Times New Roman"/>
                      </a:endParaRPr>
                    </a:p>
                  </a:txBody>
                  <a:tcPr marL="0" marR="0" marT="0" marB="0" anchor="ctr">
                    <a:lnL>
                      <a:noFill/>
                    </a:lnL>
                    <a:lnR>
                      <a:noFill/>
                    </a:lnR>
                    <a:lnT>
                      <a:noFill/>
                    </a:lnT>
                    <a:lnB>
                      <a:noFill/>
                    </a:lnB>
                    <a:solidFill>
                      <a:srgbClr val="E1F0FF"/>
                    </a:solidFill>
                  </a:tcPr>
                </a:tc>
              </a:tr>
              <a:tr h="432553">
                <a:tc>
                  <a:txBody>
                    <a:bodyPr/>
                    <a:lstStyle/>
                    <a:p>
                      <a:pPr algn="ctr">
                        <a:spcAft>
                          <a:spcPts val="0"/>
                        </a:spcAft>
                      </a:pPr>
                      <a:endParaRPr lang="yo-NG" sz="1000" dirty="0">
                        <a:solidFill>
                          <a:srgbClr val="FFFFFF"/>
                        </a:solidFill>
                        <a:latin typeface="Arial"/>
                        <a:ea typeface="Times New Roman"/>
                        <a:cs typeface="Times New Roman"/>
                      </a:endParaRPr>
                    </a:p>
                  </a:txBody>
                  <a:tcPr marL="0" marR="0" marT="0" marB="0" anchor="ctr">
                    <a:lnL>
                      <a:noFill/>
                    </a:lnL>
                    <a:lnR>
                      <a:noFill/>
                    </a:lnR>
                    <a:lnT>
                      <a:noFill/>
                    </a:lnT>
                    <a:lnB>
                      <a:noFill/>
                    </a:lnB>
                    <a:solidFill>
                      <a:srgbClr val="762700"/>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Why this study?</a:t>
            </a:r>
            <a:endParaRPr lang="en-GB" dirty="0"/>
          </a:p>
        </p:txBody>
      </p:sp>
      <p:sp>
        <p:nvSpPr>
          <p:cNvPr id="3" name="Content Placeholder 2"/>
          <p:cNvSpPr>
            <a:spLocks noGrp="1"/>
          </p:cNvSpPr>
          <p:nvPr>
            <p:ph idx="1"/>
          </p:nvPr>
        </p:nvSpPr>
        <p:spPr/>
        <p:txBody>
          <a:bodyPr>
            <a:normAutofit lnSpcReduction="10000"/>
          </a:bodyPr>
          <a:lstStyle/>
          <a:p>
            <a:r>
              <a:rPr lang="en-GB" dirty="0"/>
              <a:t>In view of the physiological functions of electrolytes in human body and the need to recognise the cause of fluid and electrolyte abnormalities while making treatment decisions, this study was undertaken to investigate the comparative level of plasma electrolytes in patients with uterine cancer against normal subjects (healthy individuals) using appropriate standard methods to estimate the electrolyte level.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a:solidFill>
            <a:schemeClr val="accent5">
              <a:lumMod val="20000"/>
              <a:lumOff val="80000"/>
            </a:schemeClr>
          </a:solidFill>
        </p:spPr>
        <p:txBody>
          <a:bodyPr/>
          <a:lstStyle/>
          <a:p>
            <a:r>
              <a:rPr lang="en-GB" dirty="0" smtClean="0"/>
              <a:t>METHODOLOGY</a:t>
            </a:r>
            <a:endParaRPr lang="en-GB" dirty="0"/>
          </a:p>
        </p:txBody>
      </p:sp>
      <p:sp>
        <p:nvSpPr>
          <p:cNvPr id="3" name="Content Placeholder 2"/>
          <p:cNvSpPr>
            <a:spLocks noGrp="1"/>
          </p:cNvSpPr>
          <p:nvPr>
            <p:ph idx="1"/>
          </p:nvPr>
        </p:nvSpPr>
        <p:spPr>
          <a:xfrm>
            <a:off x="357158" y="1214422"/>
            <a:ext cx="8501122" cy="5072098"/>
          </a:xfrm>
        </p:spPr>
        <p:txBody>
          <a:bodyPr>
            <a:normAutofit fontScale="77500" lnSpcReduction="20000"/>
          </a:bodyPr>
          <a:lstStyle/>
          <a:p>
            <a:r>
              <a:rPr lang="en-GB" dirty="0"/>
              <a:t>This case-controlled comparative study was carried out in the department of chemical pathology, </a:t>
            </a:r>
            <a:r>
              <a:rPr lang="en-GB" dirty="0" err="1"/>
              <a:t>Obafemi</a:t>
            </a:r>
            <a:r>
              <a:rPr lang="en-GB" dirty="0"/>
              <a:t> </a:t>
            </a:r>
            <a:r>
              <a:rPr lang="en-GB" dirty="0" err="1"/>
              <a:t>Awolowo</a:t>
            </a:r>
            <a:r>
              <a:rPr lang="en-GB" dirty="0"/>
              <a:t> University Teaching Hospital (OAUTH), Nigeria. </a:t>
            </a:r>
            <a:endParaRPr lang="en-GB" dirty="0" smtClean="0"/>
          </a:p>
          <a:p>
            <a:r>
              <a:rPr lang="en-GB" dirty="0" smtClean="0"/>
              <a:t>The </a:t>
            </a:r>
            <a:r>
              <a:rPr lang="en-GB" dirty="0"/>
              <a:t>patients’ consent was sought before recruitment into the study. Twenty (20) freshly diagnosed uterine cancer patients (aged 45 – 65 years) confirmed by biopsy and with no other medical complications apart from uterine cancer were selected by convenience sampling. </a:t>
            </a:r>
            <a:endParaRPr lang="en-GB" dirty="0" smtClean="0"/>
          </a:p>
          <a:p>
            <a:r>
              <a:rPr lang="en-GB" dirty="0" smtClean="0"/>
              <a:t>Twenty </a:t>
            </a:r>
            <a:r>
              <a:rPr lang="en-GB" dirty="0"/>
              <a:t>(20) age-matched uterine cancer-free and healthy volunteers (all females) were used as controls after exclusion of the disease by history and clinical </a:t>
            </a:r>
            <a:r>
              <a:rPr lang="en-GB" dirty="0" smtClean="0"/>
              <a:t>examination.</a:t>
            </a:r>
          </a:p>
          <a:p>
            <a:r>
              <a:rPr lang="en-GB" dirty="0" smtClean="0"/>
              <a:t>None </a:t>
            </a:r>
            <a:r>
              <a:rPr lang="en-GB" dirty="0"/>
              <a:t>of the patients or control subjects was on phosphate, calcium, sodium, chloride, bicarbonate and supplements.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b="1" dirty="0" smtClean="0"/>
              <a:t>Collection of Blood Samples</a:t>
            </a:r>
            <a:endParaRPr lang="en-GB" dirty="0"/>
          </a:p>
        </p:txBody>
      </p:sp>
      <p:sp>
        <p:nvSpPr>
          <p:cNvPr id="3" name="Content Placeholder 2"/>
          <p:cNvSpPr>
            <a:spLocks noGrp="1"/>
          </p:cNvSpPr>
          <p:nvPr>
            <p:ph idx="1"/>
          </p:nvPr>
        </p:nvSpPr>
        <p:spPr>
          <a:xfrm>
            <a:off x="357158" y="1285860"/>
            <a:ext cx="8229600" cy="4525963"/>
          </a:xfrm>
        </p:spPr>
        <p:txBody>
          <a:bodyPr>
            <a:normAutofit fontScale="92500" lnSpcReduction="20000"/>
          </a:bodyPr>
          <a:lstStyle/>
          <a:p>
            <a:pPr>
              <a:buNone/>
            </a:pPr>
            <a:endParaRPr lang="en-GB" dirty="0"/>
          </a:p>
          <a:p>
            <a:r>
              <a:rPr lang="en-GB" dirty="0"/>
              <a:t>10 ml of venous fasting blood samples of each of the subjects in each of the subject groups were drawn into lithium heparinised anticoagulant bottle.  </a:t>
            </a:r>
            <a:endParaRPr lang="en-GB" dirty="0" smtClean="0"/>
          </a:p>
          <a:p>
            <a:r>
              <a:rPr lang="en-GB" dirty="0" smtClean="0"/>
              <a:t>The </a:t>
            </a:r>
            <a:r>
              <a:rPr lang="en-GB" dirty="0"/>
              <a:t>blood samples collected were promptly centrifuged at 4000 revolution per minute for 5 minutes to separate plasma from serum. </a:t>
            </a:r>
            <a:endParaRPr lang="en-GB" dirty="0" smtClean="0"/>
          </a:p>
          <a:p>
            <a:r>
              <a:rPr lang="en-GB" dirty="0"/>
              <a:t> The sputum of each of the subjects in each of the subject groups were collected in a sterile universal bottle.</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Estimation of electrolytes:</a:t>
            </a:r>
            <a:endParaRPr lang="en-GB" dirty="0"/>
          </a:p>
        </p:txBody>
      </p:sp>
      <p:sp>
        <p:nvSpPr>
          <p:cNvPr id="3" name="Content Placeholder 2"/>
          <p:cNvSpPr>
            <a:spLocks noGrp="1"/>
          </p:cNvSpPr>
          <p:nvPr>
            <p:ph idx="1"/>
          </p:nvPr>
        </p:nvSpPr>
        <p:spPr>
          <a:xfrm>
            <a:off x="457200" y="1428736"/>
            <a:ext cx="8229600" cy="4697427"/>
          </a:xfrm>
        </p:spPr>
        <p:txBody>
          <a:bodyPr>
            <a:normAutofit fontScale="92500" lnSpcReduction="10000"/>
          </a:bodyPr>
          <a:lstStyle/>
          <a:p>
            <a:r>
              <a:rPr lang="en-GB" dirty="0" smtClean="0"/>
              <a:t>Sodium: </a:t>
            </a:r>
            <a:r>
              <a:rPr lang="en-GB" dirty="0"/>
              <a:t>A method of Teri et al (1958) </a:t>
            </a:r>
            <a:r>
              <a:rPr lang="en-GB" dirty="0" smtClean="0"/>
              <a:t>using </a:t>
            </a:r>
            <a:r>
              <a:rPr lang="en-GB" dirty="0"/>
              <a:t>flame </a:t>
            </a:r>
            <a:r>
              <a:rPr lang="en-GB" dirty="0" smtClean="0"/>
              <a:t>photometer</a:t>
            </a:r>
          </a:p>
          <a:p>
            <a:r>
              <a:rPr lang="en-GB" dirty="0" smtClean="0"/>
              <a:t>Potassium: a method of Teri et al (1958) using flame photometer</a:t>
            </a:r>
          </a:p>
          <a:p>
            <a:r>
              <a:rPr lang="en-GB" dirty="0" smtClean="0"/>
              <a:t>Phosphate: </a:t>
            </a:r>
            <a:r>
              <a:rPr lang="en-GB" dirty="0"/>
              <a:t>a method described by Bell and </a:t>
            </a:r>
            <a:r>
              <a:rPr lang="en-GB" dirty="0" err="1"/>
              <a:t>Dolsy</a:t>
            </a:r>
            <a:r>
              <a:rPr lang="en-GB" dirty="0"/>
              <a:t> (1920)</a:t>
            </a:r>
            <a:endParaRPr lang="en-GB" dirty="0" smtClean="0"/>
          </a:p>
          <a:p>
            <a:r>
              <a:rPr lang="en-GB" dirty="0" smtClean="0"/>
              <a:t>Chloride: </a:t>
            </a:r>
            <a:r>
              <a:rPr lang="en-GB" dirty="0"/>
              <a:t>a method of </a:t>
            </a:r>
            <a:r>
              <a:rPr lang="en-GB" dirty="0" err="1"/>
              <a:t>Skeggs</a:t>
            </a:r>
            <a:r>
              <a:rPr lang="en-GB" dirty="0"/>
              <a:t> and </a:t>
            </a:r>
            <a:r>
              <a:rPr lang="en-GB" dirty="0" err="1"/>
              <a:t>Hochstrasser</a:t>
            </a:r>
            <a:r>
              <a:rPr lang="en-GB" dirty="0"/>
              <a:t> (1964) </a:t>
            </a:r>
            <a:endParaRPr lang="en-GB" dirty="0" smtClean="0"/>
          </a:p>
          <a:p>
            <a:r>
              <a:rPr lang="en-GB" dirty="0" smtClean="0"/>
              <a:t>Bicarbonate:</a:t>
            </a:r>
            <a:r>
              <a:rPr lang="en-GB" dirty="0"/>
              <a:t> titration method described by Van </a:t>
            </a:r>
            <a:r>
              <a:rPr lang="en-GB" dirty="0" err="1"/>
              <a:t>Slyke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GB" b="1" dirty="0" smtClean="0"/>
              <a:t/>
            </a:r>
            <a:br>
              <a:rPr lang="en-GB" b="1" dirty="0" smtClean="0"/>
            </a:br>
            <a:r>
              <a:rPr lang="en-GB" b="1" dirty="0" smtClean="0"/>
              <a:t>Data Analysis</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Statistical </a:t>
            </a:r>
            <a:r>
              <a:rPr lang="en-GB" dirty="0"/>
              <a:t>differences among blood plasma electrolytes between study group and control subjects were determined using a two-way ANOVA. The multi-comparison analyses were done using Turkey </a:t>
            </a:r>
            <a:r>
              <a:rPr lang="en-GB" dirty="0" err="1"/>
              <a:t>posthoc</a:t>
            </a:r>
            <a:r>
              <a:rPr lang="en-GB" dirty="0"/>
              <a:t> test at p&lt;0.05, p&lt;0.01 and p&lt;0.001. All analyses were performed with </a:t>
            </a:r>
            <a:r>
              <a:rPr lang="en-GB" dirty="0" err="1"/>
              <a:t>Graphpad</a:t>
            </a:r>
            <a:r>
              <a:rPr lang="en-GB" dirty="0"/>
              <a:t> 7 software.</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Results:</a:t>
            </a:r>
            <a:endParaRPr lang="en-GB" dirty="0"/>
          </a:p>
        </p:txBody>
      </p:sp>
      <p:sp>
        <p:nvSpPr>
          <p:cNvPr id="3" name="Content Placeholder 2"/>
          <p:cNvSpPr>
            <a:spLocks noGrp="1"/>
          </p:cNvSpPr>
          <p:nvPr>
            <p:ph idx="1"/>
          </p:nvPr>
        </p:nvSpPr>
        <p:spPr/>
        <p:txBody>
          <a:bodyPr/>
          <a:lstStyle/>
          <a:p>
            <a:pPr>
              <a:buNone/>
            </a:pPr>
            <a:endParaRPr lang="en-GB" dirty="0"/>
          </a:p>
        </p:txBody>
      </p:sp>
      <p:pic>
        <p:nvPicPr>
          <p:cNvPr id="2051" name="Picture 3" descr="C:\Users\user\Desktop\Screenshot (68hh).png"/>
          <p:cNvPicPr>
            <a:picLocks noChangeAspect="1" noChangeArrowheads="1"/>
          </p:cNvPicPr>
          <p:nvPr/>
        </p:nvPicPr>
        <p:blipFill>
          <a:blip r:embed="rId2"/>
          <a:srcRect/>
          <a:stretch>
            <a:fillRect/>
          </a:stretch>
        </p:blipFill>
        <p:spPr bwMode="auto">
          <a:xfrm>
            <a:off x="428596" y="1428736"/>
            <a:ext cx="8286808" cy="507209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Results:</a:t>
            </a:r>
            <a:endParaRPr lang="en-GB" dirty="0"/>
          </a:p>
        </p:txBody>
      </p:sp>
      <p:sp>
        <p:nvSpPr>
          <p:cNvPr id="3" name="Content Placeholder 2"/>
          <p:cNvSpPr>
            <a:spLocks noGrp="1"/>
          </p:cNvSpPr>
          <p:nvPr>
            <p:ph idx="1"/>
          </p:nvPr>
        </p:nvSpPr>
        <p:spPr/>
        <p:txBody>
          <a:bodyPr>
            <a:normAutofit fontScale="85000" lnSpcReduction="20000"/>
          </a:bodyPr>
          <a:lstStyle/>
          <a:p>
            <a:r>
              <a:rPr lang="en-GB" dirty="0"/>
              <a:t>Figure 1 shows the results for comparison electrolytes level (PO</a:t>
            </a:r>
            <a:r>
              <a:rPr lang="en-GB" baseline="-25000" dirty="0"/>
              <a:t>4</a:t>
            </a:r>
            <a:r>
              <a:rPr lang="en-GB" baseline="30000" dirty="0"/>
              <a:t>3-</a:t>
            </a:r>
            <a:r>
              <a:rPr lang="en-GB" dirty="0"/>
              <a:t>, Cl</a:t>
            </a:r>
            <a:r>
              <a:rPr lang="en-GB" baseline="30000" dirty="0"/>
              <a:t>­­­- </a:t>
            </a:r>
            <a:r>
              <a:rPr lang="en-GB" dirty="0"/>
              <a:t>,Na</a:t>
            </a:r>
            <a:r>
              <a:rPr lang="en-GB" baseline="30000" dirty="0"/>
              <a:t>+</a:t>
            </a:r>
            <a:r>
              <a:rPr lang="en-GB" dirty="0"/>
              <a:t>, K</a:t>
            </a:r>
            <a:r>
              <a:rPr lang="en-GB" baseline="30000" dirty="0"/>
              <a:t>+</a:t>
            </a:r>
            <a:r>
              <a:rPr lang="en-GB" dirty="0"/>
              <a:t>,HCO</a:t>
            </a:r>
            <a:r>
              <a:rPr lang="en-GB" baseline="-25000" dirty="0"/>
              <a:t>3</a:t>
            </a:r>
            <a:r>
              <a:rPr lang="en-GB" baseline="30000" dirty="0"/>
              <a:t>-</a:t>
            </a:r>
            <a:r>
              <a:rPr lang="en-GB" dirty="0"/>
              <a:t>) in the blood plasma samples (</a:t>
            </a:r>
            <a:r>
              <a:rPr lang="en-GB" dirty="0" err="1"/>
              <a:t>mmol</a:t>
            </a:r>
            <a:r>
              <a:rPr lang="en-GB" dirty="0"/>
              <a:t>/L) of uterine cancer patients and healthy individuals.</a:t>
            </a:r>
          </a:p>
          <a:p>
            <a:r>
              <a:rPr lang="en-GB" dirty="0"/>
              <a:t>There was a significant increase (P&lt;0.05; P&lt;0.0001) in the level of PO</a:t>
            </a:r>
            <a:r>
              <a:rPr lang="en-GB" baseline="-25000" dirty="0"/>
              <a:t>4</a:t>
            </a:r>
            <a:r>
              <a:rPr lang="en-GB" baseline="30000" dirty="0"/>
              <a:t>3- </a:t>
            </a:r>
            <a:r>
              <a:rPr lang="en-GB" dirty="0"/>
              <a:t>and</a:t>
            </a:r>
            <a:r>
              <a:rPr lang="en-GB" baseline="30000" dirty="0"/>
              <a:t> </a:t>
            </a:r>
            <a:r>
              <a:rPr lang="en-GB" dirty="0"/>
              <a:t>Na</a:t>
            </a:r>
            <a:r>
              <a:rPr lang="en-GB" baseline="30000" dirty="0"/>
              <a:t>+ </a:t>
            </a:r>
            <a:r>
              <a:rPr lang="en-GB" dirty="0"/>
              <a:t>in uterine cancer patients as compared to the control group respectively. However, there was a significant decrease (P&lt;0.05; P&lt;0.0001) in the level of Cl</a:t>
            </a:r>
            <a:r>
              <a:rPr lang="en-GB" baseline="30000" dirty="0"/>
              <a:t>-</a:t>
            </a:r>
            <a:r>
              <a:rPr lang="en-GB" dirty="0"/>
              <a:t> and</a:t>
            </a:r>
            <a:r>
              <a:rPr lang="en-GB" baseline="30000" dirty="0"/>
              <a:t> </a:t>
            </a:r>
            <a:r>
              <a:rPr lang="en-GB" dirty="0"/>
              <a:t>HC0</a:t>
            </a:r>
            <a:r>
              <a:rPr lang="en-GB" baseline="-25000" dirty="0"/>
              <a:t>3</a:t>
            </a:r>
            <a:r>
              <a:rPr lang="en-GB" baseline="30000" dirty="0"/>
              <a:t>- </a:t>
            </a:r>
            <a:r>
              <a:rPr lang="en-GB" dirty="0"/>
              <a:t>in uterine cancer patients as compared to the control group. There was no significant difference (P&gt;0.05) in the level of K</a:t>
            </a:r>
            <a:r>
              <a:rPr lang="en-GB" baseline="30000" dirty="0"/>
              <a:t>+ </a:t>
            </a:r>
            <a:r>
              <a:rPr lang="en-GB" dirty="0"/>
              <a:t>in uterine cancer patients as compared to the control group.</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Discussion:</a:t>
            </a:r>
            <a:endParaRPr lang="en-GB" dirty="0"/>
          </a:p>
        </p:txBody>
      </p:sp>
      <p:sp>
        <p:nvSpPr>
          <p:cNvPr id="3" name="Content Placeholder 2"/>
          <p:cNvSpPr>
            <a:spLocks noGrp="1"/>
          </p:cNvSpPr>
          <p:nvPr>
            <p:ph idx="1"/>
          </p:nvPr>
        </p:nvSpPr>
        <p:spPr/>
        <p:txBody>
          <a:bodyPr>
            <a:normAutofit fontScale="85000" lnSpcReduction="20000"/>
          </a:bodyPr>
          <a:lstStyle/>
          <a:p>
            <a:r>
              <a:rPr lang="en-GB" dirty="0"/>
              <a:t>Plasma electrolyte values are usually indicative of the renal functions or dysfunctions. </a:t>
            </a:r>
            <a:endParaRPr lang="en-GB" dirty="0" smtClean="0"/>
          </a:p>
          <a:p>
            <a:r>
              <a:rPr lang="en-GB" dirty="0" smtClean="0"/>
              <a:t>The </a:t>
            </a:r>
            <a:r>
              <a:rPr lang="en-GB" dirty="0"/>
              <a:t>result of this study has shown that women with uterine cancer have higher plasma phosphate levels when compared with the control </a:t>
            </a:r>
            <a:r>
              <a:rPr lang="en-GB" dirty="0" smtClean="0"/>
              <a:t>subjects.</a:t>
            </a:r>
          </a:p>
          <a:p>
            <a:r>
              <a:rPr lang="en-GB" dirty="0"/>
              <a:t>This findings is however different from a similar study on breast cancer patients conducted in </a:t>
            </a:r>
            <a:r>
              <a:rPr lang="en-GB" dirty="0" smtClean="0"/>
              <a:t>Nigeria ((</a:t>
            </a:r>
            <a:r>
              <a:rPr lang="en-GB" dirty="0" err="1" smtClean="0"/>
              <a:t>Usoro</a:t>
            </a:r>
            <a:r>
              <a:rPr lang="en-GB" dirty="0" smtClean="0"/>
              <a:t> et al, 2010). </a:t>
            </a:r>
          </a:p>
          <a:p>
            <a:r>
              <a:rPr lang="en-GB" dirty="0" smtClean="0"/>
              <a:t>But </a:t>
            </a:r>
            <a:r>
              <a:rPr lang="en-GB" dirty="0" err="1"/>
              <a:t>hyperphosphatemia</a:t>
            </a:r>
            <a:r>
              <a:rPr lang="en-GB" dirty="0"/>
              <a:t> and </a:t>
            </a:r>
            <a:r>
              <a:rPr lang="en-GB" dirty="0" err="1" smtClean="0"/>
              <a:t>inositol</a:t>
            </a:r>
            <a:r>
              <a:rPr lang="en-GB" dirty="0" smtClean="0"/>
              <a:t> </a:t>
            </a:r>
            <a:r>
              <a:rPr lang="en-GB" dirty="0"/>
              <a:t>polyphosphate phosphatise (phosphate-enriched enzyme) has also been reported present in other malignancies </a:t>
            </a:r>
            <a:r>
              <a:rPr lang="en-GB" dirty="0" smtClean="0"/>
              <a:t>(Benjamin et al., 2014; </a:t>
            </a:r>
            <a:r>
              <a:rPr lang="en-GB" dirty="0" err="1" smtClean="0"/>
              <a:t>Tsouko</a:t>
            </a:r>
            <a:r>
              <a:rPr lang="en-GB" dirty="0" smtClean="0"/>
              <a:t> et al, 2014).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r>
              <a:rPr lang="en-GB" dirty="0"/>
              <a:t>The </a:t>
            </a:r>
            <a:r>
              <a:rPr lang="en-GB" dirty="0" smtClean="0"/>
              <a:t>above observation can be attributed to </a:t>
            </a:r>
            <a:r>
              <a:rPr lang="en-GB" dirty="0"/>
              <a:t>the fact that in cancer cells there is an uncoordinated cellular metabolism that could lead to cell invasion or gradual destruction of healthy cells and therefore leading to the influx of PO4</a:t>
            </a:r>
            <a:r>
              <a:rPr lang="en-GB" baseline="30000" dirty="0"/>
              <a:t>3-</a:t>
            </a:r>
            <a:r>
              <a:rPr lang="en-GB" dirty="0"/>
              <a:t> from the cells to the plasma. </a:t>
            </a:r>
            <a:endParaRPr lang="en-GB" dirty="0" smtClean="0"/>
          </a:p>
          <a:p>
            <a:r>
              <a:rPr lang="en-GB" dirty="0" smtClean="0"/>
              <a:t>Thus</a:t>
            </a:r>
            <a:r>
              <a:rPr lang="en-GB" dirty="0"/>
              <a:t>, abnormal (PO</a:t>
            </a:r>
            <a:r>
              <a:rPr lang="en-GB" baseline="-25000" dirty="0"/>
              <a:t>4</a:t>
            </a:r>
            <a:r>
              <a:rPr lang="en-GB" baseline="30000" dirty="0"/>
              <a:t>3-</a:t>
            </a:r>
            <a:r>
              <a:rPr lang="en-GB" dirty="0"/>
              <a:t>) levels are related to development of cancer </a:t>
            </a:r>
            <a:r>
              <a:rPr lang="en-GB" dirty="0" smtClean="0"/>
              <a:t>(Guyton and Hall, 2006). </a:t>
            </a:r>
          </a:p>
          <a:p>
            <a:r>
              <a:rPr lang="en-GB" dirty="0"/>
              <a:t>Under physiological conditions, most of the Na</a:t>
            </a:r>
            <a:r>
              <a:rPr lang="en-GB" baseline="30000" dirty="0"/>
              <a:t>+</a:t>
            </a:r>
            <a:r>
              <a:rPr lang="en-GB" dirty="0"/>
              <a:t> is reabsorbed in the proximal tubule of the kidney </a:t>
            </a:r>
            <a:r>
              <a:rPr lang="en-GB" dirty="0" smtClean="0"/>
              <a:t>(Guyton and Hall, 2006).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GB" dirty="0" smtClean="0"/>
              <a:t>Discussion cont’d: Sodium increase: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same reason for the significant increase of plasma phosphate levels as stated above also holds for the significant increase in sodium level in uterine cancer patients as compared with control subjects. </a:t>
            </a:r>
          </a:p>
          <a:p>
            <a:r>
              <a:rPr lang="en-GB" dirty="0" smtClean="0"/>
              <a:t>Hence, there is tendency for patients with malignancy to develop abnormal sodium increase (</a:t>
            </a:r>
            <a:r>
              <a:rPr lang="en-GB" dirty="0" err="1" smtClean="0"/>
              <a:t>hypernatremia</a:t>
            </a:r>
            <a:r>
              <a:rPr lang="en-GB" dirty="0" smtClean="0"/>
              <a:t>) if their thirst mechanism is defective or if they are unable to drink (</a:t>
            </a:r>
            <a:r>
              <a:rPr lang="en-GB" dirty="0" err="1" smtClean="0"/>
              <a:t>Dafnis</a:t>
            </a:r>
            <a:r>
              <a:rPr lang="en-GB" dirty="0" smtClean="0"/>
              <a:t> and Laski, 1993). </a:t>
            </a:r>
          </a:p>
          <a:p>
            <a:r>
              <a:rPr lang="en-GB" dirty="0" smtClean="0"/>
              <a:t>This disordered sodium balance is </a:t>
            </a:r>
            <a:r>
              <a:rPr lang="en-GB" dirty="0" err="1" smtClean="0"/>
              <a:t>tumor</a:t>
            </a:r>
            <a:r>
              <a:rPr lang="en-GB" dirty="0" smtClean="0"/>
              <a:t>-related and has also be linked to a decrease in true circulating blood volume, sodium absorption interference (causing damage to renal tubules) in a syndrome of inappropriate secretion of </a:t>
            </a:r>
            <a:r>
              <a:rPr lang="en-GB" dirty="0" err="1" smtClean="0"/>
              <a:t>antidiuretic</a:t>
            </a:r>
            <a:r>
              <a:rPr lang="en-GB" dirty="0" smtClean="0"/>
              <a:t> hormone (SIADH) (</a:t>
            </a:r>
            <a:r>
              <a:rPr lang="en-GB" dirty="0" err="1" smtClean="0"/>
              <a:t>Onitilo</a:t>
            </a:r>
            <a:r>
              <a:rPr lang="en-GB" dirty="0" smtClean="0"/>
              <a:t> et al,2007).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Introduction to study</a:t>
            </a:r>
          </a:p>
          <a:p>
            <a:r>
              <a:rPr lang="en-GB" dirty="0" smtClean="0"/>
              <a:t>Uterine cancer: overview</a:t>
            </a:r>
          </a:p>
          <a:p>
            <a:r>
              <a:rPr lang="en-GB" dirty="0" smtClean="0"/>
              <a:t>Electrolytes: Na, Cl-, K+, HCO3, PO43-</a:t>
            </a:r>
          </a:p>
          <a:p>
            <a:r>
              <a:rPr lang="en-GB" dirty="0" smtClean="0"/>
              <a:t>Methodology</a:t>
            </a:r>
          </a:p>
          <a:p>
            <a:r>
              <a:rPr lang="en-GB" dirty="0" smtClean="0"/>
              <a:t>Results</a:t>
            </a:r>
          </a:p>
          <a:p>
            <a:r>
              <a:rPr lang="en-GB" dirty="0" smtClean="0"/>
              <a:t>Discussion</a:t>
            </a:r>
          </a:p>
          <a:p>
            <a:r>
              <a:rPr lang="en-GB" dirty="0" smtClean="0"/>
              <a:t>Conclusion</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483113"/>
          </a:xfrm>
        </p:spPr>
        <p:txBody>
          <a:bodyPr>
            <a:normAutofit fontScale="85000" lnSpcReduction="10000"/>
          </a:bodyPr>
          <a:lstStyle/>
          <a:p>
            <a:r>
              <a:rPr lang="en-GB" dirty="0"/>
              <a:t>However, the significant decrease in plasma chloride level in uterine cancer patients against normal subjects could be due to decreased synthesis or altered catabolism of chloride ions in the body which is not uncommon in patients with malignancies. </a:t>
            </a:r>
            <a:endParaRPr lang="en-GB" dirty="0" smtClean="0"/>
          </a:p>
          <a:p>
            <a:r>
              <a:rPr lang="en-GB" dirty="0" smtClean="0"/>
              <a:t>There </a:t>
            </a:r>
            <a:r>
              <a:rPr lang="en-GB" dirty="0"/>
              <a:t>is increasing evidence that depletion of sodium chloride in the body may exert a serious </a:t>
            </a:r>
            <a:r>
              <a:rPr lang="en-GB" dirty="0" err="1"/>
              <a:t>neoplasmic</a:t>
            </a:r>
            <a:r>
              <a:rPr lang="en-GB" dirty="0"/>
              <a:t> effect on the renal electrolyte function </a:t>
            </a:r>
            <a:r>
              <a:rPr lang="en-GB" dirty="0" smtClean="0"/>
              <a:t>(Salazar et al, 2005) and </a:t>
            </a:r>
            <a:r>
              <a:rPr lang="en-GB" dirty="0"/>
              <a:t>that chloride ions can modulate cell proliferation of human androgen-independent prostatic cancer cells </a:t>
            </a:r>
            <a:r>
              <a:rPr lang="en-GB" dirty="0" smtClean="0"/>
              <a:t>(</a:t>
            </a:r>
            <a:r>
              <a:rPr lang="en-GB" dirty="0" err="1" smtClean="0"/>
              <a:t>Hiraoka</a:t>
            </a:r>
            <a:r>
              <a:rPr lang="en-GB" dirty="0" smtClean="0"/>
              <a:t> et al, 2010). </a:t>
            </a:r>
          </a:p>
          <a:p>
            <a:endParaRPr lang="en-GB" dirty="0"/>
          </a:p>
          <a:p>
            <a:endParaRPr lang="en-GB" dirty="0"/>
          </a:p>
        </p:txBody>
      </p:sp>
      <p:sp>
        <p:nvSpPr>
          <p:cNvPr id="4" name="Title 1"/>
          <p:cNvSpPr>
            <a:spLocks noGrp="1"/>
          </p:cNvSpPr>
          <p:nvPr>
            <p:ph type="title"/>
          </p:nvPr>
        </p:nvSpPr>
        <p:spPr>
          <a:xfrm>
            <a:off x="457200" y="274638"/>
            <a:ext cx="8229600" cy="1143000"/>
          </a:xfrm>
          <a:solidFill>
            <a:schemeClr val="accent5">
              <a:lumMod val="20000"/>
              <a:lumOff val="80000"/>
            </a:schemeClr>
          </a:solidFill>
        </p:spPr>
        <p:txBody>
          <a:bodyPr/>
          <a:lstStyle/>
          <a:p>
            <a:r>
              <a:rPr lang="en-GB" dirty="0" smtClean="0"/>
              <a:t>Discussion Cont’d …plasma Cl</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Discussion Cont’d …plasma HCO3</a:t>
            </a:r>
            <a:endParaRPr lang="en-GB" dirty="0"/>
          </a:p>
        </p:txBody>
      </p:sp>
      <p:sp>
        <p:nvSpPr>
          <p:cNvPr id="3" name="Content Placeholder 2"/>
          <p:cNvSpPr>
            <a:spLocks noGrp="1"/>
          </p:cNvSpPr>
          <p:nvPr>
            <p:ph idx="1"/>
          </p:nvPr>
        </p:nvSpPr>
        <p:spPr/>
        <p:txBody>
          <a:bodyPr/>
          <a:lstStyle/>
          <a:p>
            <a:r>
              <a:rPr lang="en-GB" dirty="0" smtClean="0"/>
              <a:t>Similarly, the significant loss of bicarbonate ions in cancer patients is evident in a recent study (</a:t>
            </a:r>
            <a:r>
              <a:rPr lang="en-GB" dirty="0" err="1" smtClean="0"/>
              <a:t>Ching</a:t>
            </a:r>
            <a:r>
              <a:rPr lang="en-GB" dirty="0" smtClean="0"/>
              <a:t> et al, 2014) and can be attributed to the body’s compensatory mechanism maintain electrochemical neutrality due to the plasma levels of Na</a:t>
            </a:r>
            <a:r>
              <a:rPr lang="en-GB" baseline="30000" dirty="0" smtClean="0"/>
              <a:t>+</a:t>
            </a:r>
            <a:r>
              <a:rPr lang="en-GB" dirty="0" smtClean="0"/>
              <a:t> and especially chloride (</a:t>
            </a:r>
            <a:r>
              <a:rPr lang="en-GB" dirty="0" err="1" smtClean="0"/>
              <a:t>Folaranmi</a:t>
            </a:r>
            <a:r>
              <a:rPr lang="en-GB" dirty="0" smtClean="0"/>
              <a:t> and </a:t>
            </a:r>
            <a:r>
              <a:rPr lang="en-GB" dirty="0" err="1" smtClean="0"/>
              <a:t>Adesiyan</a:t>
            </a:r>
            <a:r>
              <a:rPr lang="en-GB" dirty="0" smtClean="0"/>
              <a:t>, 2004).</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Conclusion:</a:t>
            </a:r>
            <a:endParaRPr lang="en-GB" dirty="0"/>
          </a:p>
        </p:txBody>
      </p:sp>
      <p:sp>
        <p:nvSpPr>
          <p:cNvPr id="3" name="Content Placeholder 2"/>
          <p:cNvSpPr>
            <a:spLocks noGrp="1"/>
          </p:cNvSpPr>
          <p:nvPr>
            <p:ph idx="1"/>
          </p:nvPr>
        </p:nvSpPr>
        <p:spPr/>
        <p:txBody>
          <a:bodyPr>
            <a:normAutofit fontScale="92500"/>
          </a:bodyPr>
          <a:lstStyle/>
          <a:p>
            <a:r>
              <a:rPr lang="en-GB" dirty="0"/>
              <a:t>It was concluded that differences in electrolytes found in uterine cancer patients as compared with healthy individuals may have a great potential as a diagnostic tool in clinical practice. </a:t>
            </a:r>
            <a:endParaRPr lang="en-GB" dirty="0" smtClean="0"/>
          </a:p>
          <a:p>
            <a:r>
              <a:rPr lang="en-GB" dirty="0" smtClean="0"/>
              <a:t>Thus</a:t>
            </a:r>
            <a:r>
              <a:rPr lang="en-GB" dirty="0"/>
              <a:t>, this study suggests that development of electrolyte abnormalities is likely to provoke symptoms that can negatively affect quality of life and may prevent certain chemotherapeutic regimens.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Recommendations: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a:t>We therefore recommend a larger study with a greater range of values to further define the strength of this relationship. </a:t>
            </a:r>
            <a:endParaRPr lang="en-GB" dirty="0" smtClean="0"/>
          </a:p>
          <a:p>
            <a:r>
              <a:rPr lang="en-GB" dirty="0" smtClean="0"/>
              <a:t>Further </a:t>
            </a:r>
            <a:r>
              <a:rPr lang="en-GB" dirty="0"/>
              <a:t>studies in this field should take into account the hormonal and metabolic factors involved in electrolyte metabolism </a:t>
            </a:r>
            <a:r>
              <a:rPr lang="en-GB" dirty="0" smtClean="0"/>
              <a:t>;</a:t>
            </a:r>
          </a:p>
          <a:p>
            <a:r>
              <a:rPr lang="en-GB" dirty="0" smtClean="0"/>
              <a:t>and </a:t>
            </a:r>
            <a:r>
              <a:rPr lang="en-GB" dirty="0"/>
              <a:t>also the role of dietary electrolyte intake, while also addressing the impacts of other cancer-related effect modifiers beyond the coverage of the current study.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accent5">
              <a:lumMod val="20000"/>
              <a:lumOff val="80000"/>
            </a:schemeClr>
          </a:solidFill>
        </p:spPr>
        <p:txBody>
          <a:bodyPr>
            <a:normAutofit fontScale="90000"/>
          </a:bodyPr>
          <a:lstStyle/>
          <a:p>
            <a:r>
              <a:rPr lang="en-GB" dirty="0" smtClean="0"/>
              <a:t>References:</a:t>
            </a:r>
            <a:endParaRPr lang="en-GB" dirty="0"/>
          </a:p>
        </p:txBody>
      </p:sp>
      <p:sp>
        <p:nvSpPr>
          <p:cNvPr id="3" name="Content Placeholder 2"/>
          <p:cNvSpPr>
            <a:spLocks noGrp="1"/>
          </p:cNvSpPr>
          <p:nvPr>
            <p:ph idx="1"/>
          </p:nvPr>
        </p:nvSpPr>
        <p:spPr>
          <a:xfrm>
            <a:off x="0" y="1285860"/>
            <a:ext cx="9144000" cy="5072098"/>
          </a:xfrm>
        </p:spPr>
        <p:txBody>
          <a:bodyPr>
            <a:normAutofit fontScale="55000" lnSpcReduction="20000"/>
          </a:bodyPr>
          <a:lstStyle/>
          <a:p>
            <a:pPr lvl="0"/>
            <a:r>
              <a:rPr lang="en-GB" dirty="0" err="1" smtClean="0"/>
              <a:t>Tsouko</a:t>
            </a:r>
            <a:r>
              <a:rPr lang="en-GB" dirty="0" smtClean="0"/>
              <a:t>, E.,  </a:t>
            </a:r>
            <a:r>
              <a:rPr lang="en-GB" dirty="0" err="1" smtClean="0"/>
              <a:t>Khan,.A.S</a:t>
            </a:r>
            <a:r>
              <a:rPr lang="en-GB" dirty="0" smtClean="0"/>
              <a:t>  White, M A  Han, J.J.,  Shi, Merchant, Y  F A , Sharpe, M A  </a:t>
            </a:r>
            <a:r>
              <a:rPr lang="en-GB" dirty="0" err="1" smtClean="0"/>
              <a:t>Xin</a:t>
            </a:r>
            <a:r>
              <a:rPr lang="en-GB" dirty="0" smtClean="0"/>
              <a:t>, L and </a:t>
            </a:r>
            <a:r>
              <a:rPr lang="en-GB" dirty="0" err="1" smtClean="0"/>
              <a:t>Frigo</a:t>
            </a:r>
            <a:r>
              <a:rPr lang="en-GB" dirty="0" smtClean="0"/>
              <a:t>, D.E. 2014. Regulation of the pentose phosphate pathway by an androgen receptor–</a:t>
            </a:r>
            <a:r>
              <a:rPr lang="en-GB" dirty="0" err="1" smtClean="0"/>
              <a:t>mTOR</a:t>
            </a:r>
            <a:r>
              <a:rPr lang="en-GB" dirty="0" smtClean="0"/>
              <a:t>-mediated mechanism and its role in prostate cancer cell growth. </a:t>
            </a:r>
            <a:r>
              <a:rPr lang="en-GB" i="1" dirty="0" err="1" smtClean="0"/>
              <a:t>Oncogenesis</a:t>
            </a:r>
            <a:r>
              <a:rPr lang="en-GB" dirty="0" smtClean="0"/>
              <a:t> 3:103.</a:t>
            </a:r>
          </a:p>
          <a:p>
            <a:pPr lvl="0"/>
            <a:r>
              <a:rPr lang="en-GB" dirty="0" err="1" smtClean="0"/>
              <a:t>Onitilo</a:t>
            </a:r>
            <a:r>
              <a:rPr lang="en-GB" dirty="0" smtClean="0"/>
              <a:t>, A.A., Kio, E and </a:t>
            </a:r>
            <a:r>
              <a:rPr lang="en-GB" dirty="0" err="1" smtClean="0"/>
              <a:t>Doi</a:t>
            </a:r>
            <a:r>
              <a:rPr lang="en-GB" dirty="0" smtClean="0"/>
              <a:t>, S.A.R (2007). </a:t>
            </a:r>
            <a:r>
              <a:rPr lang="en-GB" dirty="0" err="1" smtClean="0"/>
              <a:t>Tumor</a:t>
            </a:r>
            <a:r>
              <a:rPr lang="en-GB" dirty="0" smtClean="0"/>
              <a:t>-Related </a:t>
            </a:r>
            <a:r>
              <a:rPr lang="en-GB" dirty="0" err="1" smtClean="0"/>
              <a:t>Hyponatremia</a:t>
            </a:r>
            <a:r>
              <a:rPr lang="en-GB" dirty="0" smtClean="0"/>
              <a:t>. </a:t>
            </a:r>
            <a:r>
              <a:rPr lang="en-GB" i="1" dirty="0" smtClean="0"/>
              <a:t>Clinical Medicine &amp; Research</a:t>
            </a:r>
            <a:r>
              <a:rPr lang="en-GB" dirty="0" smtClean="0"/>
              <a:t>, 5(4): 228-237</a:t>
            </a:r>
          </a:p>
          <a:p>
            <a:pPr lvl="0"/>
            <a:r>
              <a:rPr lang="en-GB" dirty="0" err="1" smtClean="0"/>
              <a:t>Filippatos</a:t>
            </a:r>
            <a:r>
              <a:rPr lang="en-GB" dirty="0" smtClean="0"/>
              <a:t>, T.D., Milionis, H.J., and </a:t>
            </a:r>
            <a:r>
              <a:rPr lang="en-GB" dirty="0" err="1" smtClean="0"/>
              <a:t>Elisaf</a:t>
            </a:r>
            <a:r>
              <a:rPr lang="en-GB" dirty="0" smtClean="0"/>
              <a:t>, M.S. 2005 Alterations in electrolyte equilibrium in patients with acute </a:t>
            </a:r>
            <a:r>
              <a:rPr lang="en-GB" dirty="0" err="1" smtClean="0"/>
              <a:t>leukemia</a:t>
            </a:r>
            <a:r>
              <a:rPr lang="en-GB" dirty="0" smtClean="0"/>
              <a:t>. </a:t>
            </a:r>
            <a:r>
              <a:rPr lang="en-GB" i="1" dirty="0" err="1" smtClean="0"/>
              <a:t>Eur</a:t>
            </a:r>
            <a:r>
              <a:rPr lang="en-GB" i="1" dirty="0" smtClean="0"/>
              <a:t> J </a:t>
            </a:r>
            <a:r>
              <a:rPr lang="en-GB" i="1" dirty="0" err="1" smtClean="0"/>
              <a:t>Haematol</a:t>
            </a:r>
            <a:r>
              <a:rPr lang="en-GB" dirty="0" smtClean="0"/>
              <a:t> 75: 449–460.</a:t>
            </a:r>
          </a:p>
          <a:p>
            <a:pPr lvl="0"/>
            <a:r>
              <a:rPr lang="en-GB" dirty="0" err="1" smtClean="0"/>
              <a:t>Folaranmi</a:t>
            </a:r>
            <a:r>
              <a:rPr lang="en-GB" dirty="0" smtClean="0"/>
              <a:t>, O.M. and </a:t>
            </a:r>
            <a:r>
              <a:rPr lang="en-GB" dirty="0" err="1" smtClean="0"/>
              <a:t>Adesiyan</a:t>
            </a:r>
            <a:r>
              <a:rPr lang="en-GB" dirty="0" smtClean="0"/>
              <a:t>, A.A. 2004. Comparative study of plasma electrolytes (Na</a:t>
            </a:r>
            <a:r>
              <a:rPr lang="en-GB" baseline="30000" dirty="0" smtClean="0"/>
              <a:t>+</a:t>
            </a:r>
            <a:r>
              <a:rPr lang="en-GB" dirty="0" smtClean="0"/>
              <a:t>, K</a:t>
            </a:r>
            <a:r>
              <a:rPr lang="en-GB" baseline="30000" dirty="0" smtClean="0"/>
              <a:t>+</a:t>
            </a:r>
            <a:r>
              <a:rPr lang="en-GB" dirty="0" smtClean="0"/>
              <a:t>, Cl</a:t>
            </a:r>
            <a:r>
              <a:rPr lang="en-GB" baseline="30000" dirty="0" smtClean="0"/>
              <a:t>-</a:t>
            </a:r>
            <a:r>
              <a:rPr lang="en-GB" dirty="0" smtClean="0"/>
              <a:t>, and HCO3</a:t>
            </a:r>
            <a:r>
              <a:rPr lang="en-GB" baseline="30000" dirty="0" smtClean="0"/>
              <a:t>-</a:t>
            </a:r>
            <a:r>
              <a:rPr lang="en-GB" dirty="0" smtClean="0"/>
              <a:t>) and urea levels in HIV/AIDS and pulmonary tuberculosis infected subjects. </a:t>
            </a:r>
            <a:r>
              <a:rPr lang="en-GB" i="1" dirty="0" err="1" smtClean="0"/>
              <a:t>Biokemistri</a:t>
            </a:r>
            <a:r>
              <a:rPr lang="en-GB" i="1" dirty="0" smtClean="0"/>
              <a:t> </a:t>
            </a:r>
            <a:r>
              <a:rPr lang="en-GB" dirty="0" smtClean="0"/>
              <a:t>16(1):29-36.</a:t>
            </a:r>
          </a:p>
          <a:p>
            <a:pPr lvl="0"/>
            <a:r>
              <a:rPr lang="en-GB" dirty="0" smtClean="0"/>
              <a:t>Salazar-Martinez, E. and </a:t>
            </a:r>
            <a:r>
              <a:rPr lang="en-GB" dirty="0" err="1" smtClean="0"/>
              <a:t>Lazcano</a:t>
            </a:r>
            <a:r>
              <a:rPr lang="en-GB" dirty="0" smtClean="0"/>
              <a:t>-Ponce E. 2005. Dietary factors and endometrial cancer risk: results of a case-control study in Mexico. </a:t>
            </a:r>
            <a:r>
              <a:rPr lang="en-GB" i="1" dirty="0" err="1" smtClean="0"/>
              <a:t>Int</a:t>
            </a:r>
            <a:r>
              <a:rPr lang="en-GB" i="1" dirty="0" smtClean="0"/>
              <a:t> J </a:t>
            </a:r>
            <a:r>
              <a:rPr lang="en-GB" i="1" dirty="0" err="1" smtClean="0"/>
              <a:t>Gynecol</a:t>
            </a:r>
            <a:r>
              <a:rPr lang="en-GB" i="1" dirty="0" smtClean="0"/>
              <a:t> Cancer</a:t>
            </a:r>
            <a:r>
              <a:rPr lang="en-GB" dirty="0" smtClean="0"/>
              <a:t>. 15(5):938-945.</a:t>
            </a:r>
          </a:p>
          <a:p>
            <a:pPr lvl="0"/>
            <a:r>
              <a:rPr lang="en-GB" dirty="0" err="1" smtClean="0"/>
              <a:t>Yeung</a:t>
            </a:r>
            <a:r>
              <a:rPr lang="en-GB" dirty="0" smtClean="0"/>
              <a:t>, S.J., </a:t>
            </a:r>
            <a:r>
              <a:rPr lang="en-GB" dirty="0" err="1" smtClean="0"/>
              <a:t>Sarlis</a:t>
            </a:r>
            <a:r>
              <a:rPr lang="en-GB" dirty="0" smtClean="0"/>
              <a:t>, N.J., </a:t>
            </a:r>
            <a:r>
              <a:rPr lang="en-GB" dirty="0" err="1" smtClean="0"/>
              <a:t>Agraharkar</a:t>
            </a:r>
            <a:r>
              <a:rPr lang="en-GB" dirty="0" smtClean="0"/>
              <a:t>, M., </a:t>
            </a:r>
            <a:r>
              <a:rPr lang="en-GB" dirty="0" err="1" smtClean="0"/>
              <a:t>Baweja</a:t>
            </a:r>
            <a:r>
              <a:rPr lang="en-GB" dirty="0" smtClean="0"/>
              <a:t>, K., </a:t>
            </a:r>
            <a:r>
              <a:rPr lang="en-GB" dirty="0" err="1" smtClean="0"/>
              <a:t>Fahlen</a:t>
            </a:r>
            <a:r>
              <a:rPr lang="en-GB" dirty="0" smtClean="0"/>
              <a:t>, M.T., </a:t>
            </a:r>
            <a:r>
              <a:rPr lang="en-GB" dirty="0" err="1" smtClean="0"/>
              <a:t>Khardori</a:t>
            </a:r>
            <a:r>
              <a:rPr lang="en-GB" dirty="0" smtClean="0"/>
              <a:t>, R., Talavera, F. and Thomas, C.P. (2014). </a:t>
            </a:r>
            <a:r>
              <a:rPr lang="en-GB" i="1" dirty="0" smtClean="0"/>
              <a:t>’The </a:t>
            </a:r>
            <a:r>
              <a:rPr lang="en-GB" i="1" dirty="0" err="1" smtClean="0"/>
              <a:t>pathophysiology</a:t>
            </a:r>
            <a:r>
              <a:rPr lang="en-GB" i="1" dirty="0" smtClean="0"/>
              <a:t> and causes of </a:t>
            </a:r>
            <a:r>
              <a:rPr lang="en-GB" i="1" dirty="0" err="1" smtClean="0"/>
              <a:t>hyperchloremic</a:t>
            </a:r>
            <a:r>
              <a:rPr lang="en-GB" i="1" dirty="0" smtClean="0"/>
              <a:t> metabolic </a:t>
            </a:r>
            <a:r>
              <a:rPr lang="en-GB" i="1" dirty="0" err="1" smtClean="0"/>
              <a:t>acidoses</a:t>
            </a:r>
            <a:r>
              <a:rPr lang="en-GB" i="1" dirty="0" smtClean="0"/>
              <a:t> and renal tubular </a:t>
            </a:r>
            <a:r>
              <a:rPr lang="en-GB" i="1" dirty="0" err="1" smtClean="0"/>
              <a:t>acidoses</a:t>
            </a:r>
            <a:r>
              <a:rPr lang="en-GB" i="1" dirty="0" smtClean="0"/>
              <a:t> (RTAs). </a:t>
            </a:r>
            <a:r>
              <a:rPr lang="en-GB" dirty="0" smtClean="0"/>
              <a:t>Retrieved on </a:t>
            </a:r>
            <a:r>
              <a:rPr lang="en-GB" u="sng" dirty="0" smtClean="0">
                <a:hlinkClick r:id="rId2"/>
              </a:rPr>
              <a:t>www.emedicine.medscape.com/</a:t>
            </a:r>
            <a:r>
              <a:rPr lang="en-GB" dirty="0" smtClean="0"/>
              <a:t> on 3</a:t>
            </a:r>
            <a:r>
              <a:rPr lang="en-GB" baseline="30000" dirty="0" smtClean="0"/>
              <a:t>rd</a:t>
            </a:r>
            <a:r>
              <a:rPr lang="en-GB" dirty="0" smtClean="0"/>
              <a:t> October 2014.</a:t>
            </a:r>
          </a:p>
          <a:p>
            <a:r>
              <a:rPr lang="en-GB" dirty="0" err="1" smtClean="0"/>
              <a:t>Usoro</a:t>
            </a:r>
            <a:r>
              <a:rPr lang="en-GB" dirty="0" smtClean="0"/>
              <a:t>, N.I., </a:t>
            </a:r>
            <a:r>
              <a:rPr lang="en-GB" dirty="0" err="1" smtClean="0"/>
              <a:t>Omabbe</a:t>
            </a:r>
            <a:r>
              <a:rPr lang="en-GB" dirty="0" smtClean="0"/>
              <a:t>, M.C., </a:t>
            </a:r>
            <a:r>
              <a:rPr lang="en-GB" dirty="0" err="1" smtClean="0"/>
              <a:t>Usoro</a:t>
            </a:r>
            <a:r>
              <a:rPr lang="en-GB" dirty="0" smtClean="0"/>
              <a:t>, C.A and </a:t>
            </a:r>
            <a:r>
              <a:rPr lang="en-GB" dirty="0" err="1" smtClean="0"/>
              <a:t>Nsonwu</a:t>
            </a:r>
            <a:r>
              <a:rPr lang="en-GB" dirty="0" smtClean="0"/>
              <a:t>, A. (2010). Calcium, inorganic phosphates, alkaline and acid phosphatise activities in breast cancer patients in Calabar, Nigeria. </a:t>
            </a:r>
            <a:r>
              <a:rPr lang="en-GB" i="1" dirty="0" smtClean="0"/>
              <a:t>African Health Sciences</a:t>
            </a:r>
            <a:r>
              <a:rPr lang="en-GB" dirty="0" smtClean="0"/>
              <a:t>; 10(1): 9 -13</a:t>
            </a:r>
          </a:p>
          <a:p>
            <a:pPr lvl="0"/>
            <a:endParaRPr lang="en-GB"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600200"/>
            <a:ext cx="4043362" cy="4525963"/>
          </a:xfrm>
          <a:solidFill>
            <a:schemeClr val="accent5">
              <a:lumMod val="20000"/>
              <a:lumOff val="80000"/>
            </a:schemeClr>
          </a:solidFill>
        </p:spPr>
        <p:txBody>
          <a:bodyPr/>
          <a:lstStyle/>
          <a:p>
            <a:pPr eaLnBrk="1" hangingPunct="1">
              <a:defRPr/>
            </a:pPr>
            <a:r>
              <a:rPr lang="en-US" sz="5100" b="1" dirty="0" smtClean="0">
                <a:solidFill>
                  <a:srgbClr val="C00000"/>
                </a:solidFill>
                <a:effectLst>
                  <a:outerShdw blurRad="38100" dist="38100" dir="2700000" algn="tl">
                    <a:srgbClr val="C0C0C0"/>
                  </a:outerShdw>
                </a:effectLst>
              </a:rPr>
              <a:t>THANK YOU FOR YOUR ATTENTION</a:t>
            </a:r>
          </a:p>
        </p:txBody>
      </p:sp>
      <p:pic>
        <p:nvPicPr>
          <p:cNvPr id="5" name="Picture 4" descr="pe01832_"/>
          <p:cNvPicPr>
            <a:picLocks noChangeAspect="1" noChangeArrowheads="1"/>
          </p:cNvPicPr>
          <p:nvPr/>
        </p:nvPicPr>
        <p:blipFill>
          <a:blip r:embed="rId3"/>
          <a:srcRect/>
          <a:stretch>
            <a:fillRect/>
          </a:stretch>
        </p:blipFill>
        <p:spPr bwMode="auto">
          <a:xfrm>
            <a:off x="4191000" y="1600200"/>
            <a:ext cx="5029200" cy="464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a:t>Uterine cancer is globally acclaimed as the sixth most common cancer in </a:t>
            </a:r>
            <a:r>
              <a:rPr lang="en-GB" dirty="0" smtClean="0"/>
              <a:t>women.</a:t>
            </a:r>
          </a:p>
          <a:p>
            <a:r>
              <a:rPr lang="en-GB" dirty="0" smtClean="0"/>
              <a:t>It </a:t>
            </a:r>
            <a:r>
              <a:rPr lang="en-GB" dirty="0"/>
              <a:t>is the most frequently diagnosed gynaecological cancer among women (aged 55-64 years) </a:t>
            </a:r>
            <a:endParaRPr lang="en-GB" dirty="0" smtClean="0"/>
          </a:p>
          <a:p>
            <a:r>
              <a:rPr lang="en-GB" dirty="0" smtClean="0"/>
              <a:t>And </a:t>
            </a:r>
            <a:r>
              <a:rPr lang="en-GB" dirty="0"/>
              <a:t>the next rated cause of cancer death among women (after breast cancer) in Nigeria.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Uterine cancer: What happens?</a:t>
            </a:r>
            <a:endParaRPr lang="en-GB" dirty="0"/>
          </a:p>
        </p:txBody>
      </p:sp>
      <p:sp>
        <p:nvSpPr>
          <p:cNvPr id="3" name="Content Placeholder 2"/>
          <p:cNvSpPr>
            <a:spLocks noGrp="1"/>
          </p:cNvSpPr>
          <p:nvPr>
            <p:ph idx="1"/>
          </p:nvPr>
        </p:nvSpPr>
        <p:spPr/>
        <p:txBody>
          <a:bodyPr/>
          <a:lstStyle/>
          <a:p>
            <a:r>
              <a:rPr lang="en-GB" dirty="0"/>
              <a:t>This malignancy develops when normal cells in the uterus or womb suddenly change and grows uncontrollably due to loss of regulation, forming a mass called </a:t>
            </a:r>
            <a:r>
              <a:rPr lang="en-GB" dirty="0" err="1"/>
              <a:t>tumor</a:t>
            </a:r>
            <a:r>
              <a:rPr lang="en-GB" dirty="0"/>
              <a:t>. </a:t>
            </a:r>
            <a:endParaRPr lang="en-GB" dirty="0" smtClean="0"/>
          </a:p>
          <a:p>
            <a:r>
              <a:rPr lang="en-GB" dirty="0" smtClean="0"/>
              <a:t>Hence</a:t>
            </a:r>
            <a:r>
              <a:rPr lang="en-GB" dirty="0"/>
              <a:t>, this may develop in cells lining the uterus (</a:t>
            </a:r>
            <a:r>
              <a:rPr lang="en-GB" dirty="0" err="1"/>
              <a:t>endometrium</a:t>
            </a:r>
            <a:r>
              <a:rPr lang="en-GB" dirty="0"/>
              <a:t>) as </a:t>
            </a:r>
            <a:r>
              <a:rPr lang="en-GB" i="1" dirty="0"/>
              <a:t>endometrial hyperplasia</a:t>
            </a:r>
            <a:r>
              <a:rPr lang="en-GB" dirty="0"/>
              <a:t> and in muscle or other tissues of the uterus as </a:t>
            </a:r>
            <a:r>
              <a:rPr lang="en-GB" i="1" dirty="0"/>
              <a:t>uterine sarcoma</a:t>
            </a:r>
            <a:r>
              <a:rPr lang="en-GB"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Intro…Cont’d</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The diagnosis of uterine cancer is generally presaged by abnormal uterine bleeding. </a:t>
            </a:r>
            <a:endParaRPr lang="en-GB" dirty="0" smtClean="0"/>
          </a:p>
          <a:p>
            <a:r>
              <a:rPr lang="en-GB" dirty="0" smtClean="0"/>
              <a:t>In </a:t>
            </a:r>
            <a:r>
              <a:rPr lang="en-GB" dirty="0"/>
              <a:t>premenopausal women this may present as bleeding between menses or menses which are heavier than usual, pain during urination and sexual </a:t>
            </a:r>
            <a:r>
              <a:rPr lang="en-GB" dirty="0" smtClean="0"/>
              <a:t>intercourse.</a:t>
            </a:r>
          </a:p>
          <a:p>
            <a:r>
              <a:rPr lang="en-GB" dirty="0"/>
              <a:t>The risks for uterine cancer are enormous and thus include age, diet, heredity, obesity, diabetes</a:t>
            </a:r>
            <a:r>
              <a:rPr lang="en-GB" u="sng" dirty="0"/>
              <a:t> </a:t>
            </a:r>
            <a:r>
              <a:rPr lang="en-GB" dirty="0"/>
              <a:t>mellitus, breast cancer, </a:t>
            </a:r>
            <a:r>
              <a:rPr lang="en-GB" dirty="0" smtClean="0"/>
              <a:t>use of </a:t>
            </a:r>
            <a:r>
              <a:rPr lang="en-GB" dirty="0" err="1" smtClean="0"/>
              <a:t>tamoxifen</a:t>
            </a:r>
            <a:r>
              <a:rPr lang="en-GB" dirty="0" smtClean="0"/>
              <a:t>, late </a:t>
            </a:r>
            <a:r>
              <a:rPr lang="en-GB" dirty="0"/>
              <a:t>menopause, high levels of oestrogen, pelvic radiation and </a:t>
            </a:r>
            <a:r>
              <a:rPr lang="en-GB" dirty="0" smtClean="0"/>
              <a:t>ethnicity.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Electrolytes: What?</a:t>
            </a:r>
            <a:endParaRPr lang="en-GB" dirty="0"/>
          </a:p>
        </p:txBody>
      </p:sp>
      <p:sp>
        <p:nvSpPr>
          <p:cNvPr id="3" name="Content Placeholder 2"/>
          <p:cNvSpPr>
            <a:spLocks noGrp="1"/>
          </p:cNvSpPr>
          <p:nvPr>
            <p:ph idx="1"/>
          </p:nvPr>
        </p:nvSpPr>
        <p:spPr/>
        <p:txBody>
          <a:bodyPr/>
          <a:lstStyle/>
          <a:p>
            <a:r>
              <a:rPr lang="en-GB" dirty="0"/>
              <a:t>They are electrically charged minerals that can be found in body tissues and blood in the form of dissolved salts capable of performing specific physiological functions </a:t>
            </a:r>
            <a:endParaRPr lang="en-GB" dirty="0" smtClean="0"/>
          </a:p>
          <a:p>
            <a:r>
              <a:rPr lang="en-GB" dirty="0" smtClean="0"/>
              <a:t>And </a:t>
            </a:r>
            <a:r>
              <a:rPr lang="en-GB" dirty="0"/>
              <a:t>thus, they exist within a narrow concentration range in order to express their physiological functions.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General functions of electrolytes</a:t>
            </a:r>
            <a:endParaRPr lang="en-GB" dirty="0"/>
          </a:p>
        </p:txBody>
      </p:sp>
      <p:sp>
        <p:nvSpPr>
          <p:cNvPr id="3" name="Content Placeholder 2"/>
          <p:cNvSpPr>
            <a:spLocks noGrp="1"/>
          </p:cNvSpPr>
          <p:nvPr>
            <p:ph idx="1"/>
          </p:nvPr>
        </p:nvSpPr>
        <p:spPr/>
        <p:txBody>
          <a:bodyPr/>
          <a:lstStyle/>
          <a:p>
            <a:r>
              <a:rPr lang="en-GB" dirty="0"/>
              <a:t>Their general functions are worthwhile in that they aid the movement of nutrients into and wastes out of the body's cells, maintain a healthy water balance and </a:t>
            </a:r>
            <a:r>
              <a:rPr lang="en-GB" u="sng" dirty="0">
                <a:hlinkClick r:id="rId2"/>
              </a:rPr>
              <a:t>pH</a:t>
            </a:r>
            <a:r>
              <a:rPr lang="en-GB" dirty="0"/>
              <a:t> level of body’s fluid and are responsible for muscle functions and other important processes in the body.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Electrolyte Imbalance</a:t>
            </a:r>
            <a:endParaRPr lang="en-GB" dirty="0"/>
          </a:p>
        </p:txBody>
      </p:sp>
      <p:sp>
        <p:nvSpPr>
          <p:cNvPr id="3" name="Content Placeholder 2"/>
          <p:cNvSpPr>
            <a:spLocks noGrp="1"/>
          </p:cNvSpPr>
          <p:nvPr>
            <p:ph idx="1"/>
          </p:nvPr>
        </p:nvSpPr>
        <p:spPr/>
        <p:txBody>
          <a:bodyPr>
            <a:normAutofit fontScale="92500"/>
          </a:bodyPr>
          <a:lstStyle/>
          <a:p>
            <a:r>
              <a:rPr lang="en-GB" dirty="0"/>
              <a:t>A value higher or lower than the normal range is referred to as electrolyte imbalance</a:t>
            </a:r>
            <a:r>
              <a:rPr lang="en-GB" dirty="0" smtClean="0"/>
              <a:t>.</a:t>
            </a:r>
          </a:p>
          <a:p>
            <a:r>
              <a:rPr lang="en-GB" dirty="0"/>
              <a:t>electrolyte disorders are commonly encountered in patients with cancer and can be secondary to either the cancer itself or its </a:t>
            </a:r>
            <a:r>
              <a:rPr lang="en-GB" dirty="0" smtClean="0"/>
              <a:t>therapy.</a:t>
            </a:r>
          </a:p>
          <a:p>
            <a:r>
              <a:rPr lang="en-GB" dirty="0"/>
              <a:t>uncorrected electrolyte abnormalities may have a life-threatening </a:t>
            </a:r>
            <a:r>
              <a:rPr lang="en-GB" dirty="0" err="1"/>
              <a:t>sequelae</a:t>
            </a:r>
            <a:r>
              <a:rPr lang="en-GB" dirty="0"/>
              <a:t> such as kidney failure, paralysis, seizures, coma, intractable nausea and vomiting, diarrhoea, and even death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smtClean="0"/>
              <a:t>Major Electrolytes:</a:t>
            </a: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428736"/>
            <a:ext cx="7786742" cy="457203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1501</Words>
  <Application>Microsoft Office PowerPoint</Application>
  <PresentationFormat>On-screen Show (4:3)</PresentationFormat>
  <Paragraphs>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Outline:</vt:lpstr>
      <vt:lpstr>Introduction</vt:lpstr>
      <vt:lpstr>Uterine cancer: What happens?</vt:lpstr>
      <vt:lpstr>Intro…Cont’d</vt:lpstr>
      <vt:lpstr>Electrolytes: What?</vt:lpstr>
      <vt:lpstr>General functions of electrolytes</vt:lpstr>
      <vt:lpstr>Electrolyte Imbalance</vt:lpstr>
      <vt:lpstr>Major Electrolytes:</vt:lpstr>
      <vt:lpstr>Why this study?</vt:lpstr>
      <vt:lpstr>METHODOLOGY</vt:lpstr>
      <vt:lpstr>Collection of Blood Samples</vt:lpstr>
      <vt:lpstr>Estimation of electrolytes:</vt:lpstr>
      <vt:lpstr> Data Analysis </vt:lpstr>
      <vt:lpstr>Results:</vt:lpstr>
      <vt:lpstr>Results:</vt:lpstr>
      <vt:lpstr>Discussion:</vt:lpstr>
      <vt:lpstr>Slide 18</vt:lpstr>
      <vt:lpstr>Discussion cont’d: Sodium increase:</vt:lpstr>
      <vt:lpstr>Discussion Cont’d …plasma Cl</vt:lpstr>
      <vt:lpstr>Discussion Cont’d …plasma HCO3</vt:lpstr>
      <vt:lpstr>Conclusion:</vt:lpstr>
      <vt:lpstr>Recommendations:</vt:lpstr>
      <vt:lpstr>References: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of Plasma Electrolytes Levels in selected Uterine Cancer Patients </dc:title>
  <dc:creator>user</dc:creator>
  <cp:lastModifiedBy>user</cp:lastModifiedBy>
  <cp:revision>6</cp:revision>
  <dcterms:created xsi:type="dcterms:W3CDTF">2017-10-08T18:52:40Z</dcterms:created>
  <dcterms:modified xsi:type="dcterms:W3CDTF">2017-10-09T11:14:44Z</dcterms:modified>
</cp:coreProperties>
</file>