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74" r:id="rId9"/>
    <p:sldId id="275" r:id="rId10"/>
    <p:sldId id="276" r:id="rId11"/>
    <p:sldId id="277" r:id="rId12"/>
    <p:sldId id="278" r:id="rId13"/>
    <p:sldId id="281" r:id="rId14"/>
    <p:sldId id="279" r:id="rId15"/>
    <p:sldId id="272" r:id="rId16"/>
    <p:sldId id="286" r:id="rId17"/>
    <p:sldId id="266" r:id="rId18"/>
    <p:sldId id="267" r:id="rId19"/>
    <p:sldId id="268" r:id="rId20"/>
    <p:sldId id="269" r:id="rId21"/>
    <p:sldId id="285" r:id="rId22"/>
    <p:sldId id="284"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UWAGBENGA DADA" initials="OD" lastIdx="1" clrIdx="0">
    <p:extLst>
      <p:ext uri="{19B8F6BF-5375-455C-9EA6-DF929625EA0E}">
        <p15:presenceInfo xmlns:p15="http://schemas.microsoft.com/office/powerpoint/2012/main" userId="f36049c2b6cbeb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commentAuthors" Target="commentAuthor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image" Target="../media/image7.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 /></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 /><Relationship Id="rId1" Type="http://schemas.openxmlformats.org/officeDocument/2006/relationships/image" Target="../media/image10.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EDA7C-6B5D-4548-83D8-9987633AACD9}" type="datetimeFigureOut">
              <a:rPr lang="en-US" smtClean="0"/>
              <a:t>10/11/2017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6380F-7239-43F4-BF12-543E5381E924}" type="slidenum">
              <a:rPr lang="en-US" smtClean="0"/>
              <a:t>‹#›</a:t>
            </a:fld>
            <a:endParaRPr lang="en-US"/>
          </a:p>
        </p:txBody>
      </p:sp>
    </p:spTree>
    <p:extLst>
      <p:ext uri="{BB962C8B-B14F-4D97-AF65-F5344CB8AC3E}">
        <p14:creationId xmlns:p14="http://schemas.microsoft.com/office/powerpoint/2010/main" val="26989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6380F-7239-43F4-BF12-543E5381E924}" type="slidenum">
              <a:rPr lang="en-US" smtClean="0"/>
              <a:t>2</a:t>
            </a:fld>
            <a:endParaRPr lang="en-US"/>
          </a:p>
        </p:txBody>
      </p:sp>
    </p:spTree>
    <p:extLst>
      <p:ext uri="{BB962C8B-B14F-4D97-AF65-F5344CB8AC3E}">
        <p14:creationId xmlns:p14="http://schemas.microsoft.com/office/powerpoint/2010/main" val="169312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E6380F-7239-43F4-BF12-543E5381E924}" type="slidenum">
              <a:rPr lang="en-US" smtClean="0"/>
              <a:t>4</a:t>
            </a:fld>
            <a:endParaRPr lang="en-US"/>
          </a:p>
        </p:txBody>
      </p:sp>
    </p:spTree>
    <p:extLst>
      <p:ext uri="{BB962C8B-B14F-4D97-AF65-F5344CB8AC3E}">
        <p14:creationId xmlns:p14="http://schemas.microsoft.com/office/powerpoint/2010/main" val="20459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E6380F-7239-43F4-BF12-543E5381E924}" type="slidenum">
              <a:rPr lang="en-US" smtClean="0"/>
              <a:t>14</a:t>
            </a:fld>
            <a:endParaRPr lang="en-US"/>
          </a:p>
        </p:txBody>
      </p:sp>
    </p:spTree>
    <p:extLst>
      <p:ext uri="{BB962C8B-B14F-4D97-AF65-F5344CB8AC3E}">
        <p14:creationId xmlns:p14="http://schemas.microsoft.com/office/powerpoint/2010/main" val="307996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8B73F3-F1D5-4EA1-8BC4-93291A6355E2}"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196522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03AEB-F59F-48F8-BCDF-A489D807C438}"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213158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AF8CE-78C4-443D-9120-686C1AA2CF87}"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350700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0A6EF-9995-4189-838E-955BCAD3B866}"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161199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EE25D-35AC-4EA0-A571-94EC0699D478}"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234953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A92269-FDA7-43DE-ACD5-FF94CF86FEA1}" type="datetime1">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132614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86E653-4091-4180-B00E-CB0F0FF79441}" type="datetime1">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405508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CABB65-3E08-438A-969E-6B64EA27D063}" type="datetime1">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88788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F699A-D4E7-4BE2-B71B-8DEE334AD1B1}" type="datetime1">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330734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2534A-F999-449A-9281-49B19EF13F74}" type="datetime1">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78833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7FC847-E0EC-46E6-84DD-EF8184401490}" type="datetime1">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63445-9996-473C-A8CB-6C1E1742F0AA}" type="slidenum">
              <a:rPr lang="en-US" smtClean="0"/>
              <a:t>‹#›</a:t>
            </a:fld>
            <a:endParaRPr lang="en-US"/>
          </a:p>
        </p:txBody>
      </p:sp>
    </p:spTree>
    <p:extLst>
      <p:ext uri="{BB962C8B-B14F-4D97-AF65-F5344CB8AC3E}">
        <p14:creationId xmlns:p14="http://schemas.microsoft.com/office/powerpoint/2010/main" val="309358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FEA72-A116-4450-9F36-1C54B06749E0}" type="datetime1">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63445-9996-473C-A8CB-6C1E1742F0AA}" type="slidenum">
              <a:rPr lang="en-US" smtClean="0"/>
              <a:t>‹#›</a:t>
            </a:fld>
            <a:endParaRPr lang="en-US"/>
          </a:p>
        </p:txBody>
      </p:sp>
    </p:spTree>
    <p:extLst>
      <p:ext uri="{BB962C8B-B14F-4D97-AF65-F5344CB8AC3E}">
        <p14:creationId xmlns:p14="http://schemas.microsoft.com/office/powerpoint/2010/main" val="1198841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 /><Relationship Id="rId2" Type="http://schemas.openxmlformats.org/officeDocument/2006/relationships/slideLayout" Target="../slideLayouts/slideLayout2.xml" /><Relationship Id="rId1" Type="http://schemas.openxmlformats.org/officeDocument/2006/relationships/vmlDrawing" Target="../drawings/vmlDrawing3.vml" /><Relationship Id="rId6" Type="http://schemas.openxmlformats.org/officeDocument/2006/relationships/image" Target="../media/image11.emf" /><Relationship Id="rId5" Type="http://schemas.openxmlformats.org/officeDocument/2006/relationships/oleObject" Target="../embeddings/oleObject5.bin" /><Relationship Id="rId4" Type="http://schemas.openxmlformats.org/officeDocument/2006/relationships/image" Target="../media/image10.emf" /></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 /><Relationship Id="rId2" Type="http://schemas.openxmlformats.org/officeDocument/2006/relationships/slideLayout" Target="../slideLayouts/slideLayout2.xml" /><Relationship Id="rId1" Type="http://schemas.openxmlformats.org/officeDocument/2006/relationships/vmlDrawing" Target="../drawings/vmlDrawing4.vml" /><Relationship Id="rId4" Type="http://schemas.openxmlformats.org/officeDocument/2006/relationships/image" Target="../media/image12.emf" /></Relationships>
</file>

<file path=ppt/slides/_rels/slide1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15.png" /></Relationships>
</file>

<file path=ppt/slides/_rels/slide14.xml.rels><?xml version="1.0" encoding="UTF-8" standalone="yes"?>
<Relationships xmlns="http://schemas.openxmlformats.org/package/2006/relationships"><Relationship Id="rId3" Type="http://schemas.openxmlformats.org/officeDocument/2006/relationships/image" Target="../media/image18.png" /><Relationship Id="rId7" Type="http://schemas.openxmlformats.org/officeDocument/2006/relationships/image" Target="../media/image17.pn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16.png" /><Relationship Id="rId5" Type="http://schemas.openxmlformats.org/officeDocument/2006/relationships/image" Target="../media/image15.png" /><Relationship Id="rId4" Type="http://schemas.openxmlformats.org/officeDocument/2006/relationships/image" Target="../media/image14.png" /></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 /><Relationship Id="rId2" Type="http://schemas.openxmlformats.org/officeDocument/2006/relationships/slideLayout" Target="../slideLayouts/slideLayout2.xml" /><Relationship Id="rId1" Type="http://schemas.openxmlformats.org/officeDocument/2006/relationships/vmlDrawing" Target="../drawings/vmlDrawing5.vml" /><Relationship Id="rId5" Type="http://schemas.openxmlformats.org/officeDocument/2006/relationships/image" Target="../media/image20.png" /><Relationship Id="rId4" Type="http://schemas.openxmlformats.org/officeDocument/2006/relationships/image" Target="../media/image19.emf"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6" Type="http://schemas.openxmlformats.org/officeDocument/2006/relationships/image" Target="../media/image8.emf" /><Relationship Id="rId5" Type="http://schemas.openxmlformats.org/officeDocument/2006/relationships/oleObject" Target="../embeddings/oleObject2.bin" /><Relationship Id="rId4" Type="http://schemas.openxmlformats.org/officeDocument/2006/relationships/image" Target="../media/image7.emf" /></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 /><Relationship Id="rId2" Type="http://schemas.openxmlformats.org/officeDocument/2006/relationships/slideLayout" Target="../slideLayouts/slideLayout2.xml" /><Relationship Id="rId1" Type="http://schemas.openxmlformats.org/officeDocument/2006/relationships/vmlDrawing" Target="../drawings/vmlDrawing2.vml" /><Relationship Id="rId4" Type="http://schemas.openxmlformats.org/officeDocument/2006/relationships/image" Target="../media/image9.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010400" cy="2133600"/>
          </a:xfrm>
        </p:spPr>
        <p:txBody>
          <a:bodyPr>
            <a:noAutofit/>
          </a:bodyPr>
          <a:lstStyle/>
          <a:p>
            <a:pPr algn="l"/>
            <a:r>
              <a:rPr lang="en-US" sz="2400" b="1" dirty="0">
                <a:cs typeface="Times New Roman" pitchFamily="18" charset="0"/>
              </a:rPr>
              <a:t>PROTECTIVE EFFECT OF ETHYL ACETATE LEAF EXTRACT OF </a:t>
            </a:r>
            <a:r>
              <a:rPr lang="en-US" sz="2400" b="1" i="1" dirty="0">
                <a:cs typeface="Times New Roman" pitchFamily="18" charset="0"/>
              </a:rPr>
              <a:t>ANNONA MURICATA</a:t>
            </a:r>
            <a:r>
              <a:rPr lang="en-US" sz="2400" b="1" dirty="0">
                <a:cs typeface="Times New Roman" pitchFamily="18" charset="0"/>
              </a:rPr>
              <a:t> ON TESTOSTERONE-INDUCED BENIGN PROSTATIC HYPERPLASIA MALE </a:t>
            </a:r>
            <a:r>
              <a:rPr lang="en-US" sz="2400" b="1" i="1" dirty="0">
                <a:cs typeface="Times New Roman" pitchFamily="18" charset="0"/>
              </a:rPr>
              <a:t>WISTAR</a:t>
            </a:r>
            <a:r>
              <a:rPr lang="en-US" sz="2400" b="1" dirty="0">
                <a:cs typeface="Times New Roman" pitchFamily="18" charset="0"/>
              </a:rPr>
              <a:t> RAT MODEL.</a:t>
            </a:r>
            <a:br>
              <a:rPr lang="en-US" sz="2400" b="1" dirty="0">
                <a:cs typeface="Times New Roman" pitchFamily="18" charset="0"/>
              </a:rPr>
            </a:br>
            <a:endParaRPr lang="en-US" sz="2400" b="1" dirty="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140425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 y="2133600"/>
            <a:ext cx="9144000" cy="4708981"/>
          </a:xfrm>
          <a:prstGeom prst="rect">
            <a:avLst/>
          </a:prstGeom>
        </p:spPr>
        <p:txBody>
          <a:bodyPr wrap="square">
            <a:spAutoFit/>
          </a:bodyPr>
          <a:lstStyle/>
          <a:p>
            <a:pPr algn="ctr"/>
            <a:r>
              <a:rPr lang="en-US" sz="2400" dirty="0">
                <a:solidFill>
                  <a:srgbClr val="FF0000"/>
                </a:solidFill>
                <a:latin typeface="Arial" panose="020B0604020202020204" pitchFamily="34" charset="0"/>
                <a:cs typeface="Arial" panose="020B0604020202020204" pitchFamily="34" charset="0"/>
              </a:rPr>
              <a:t>PRESENTED AT: FACULTY OF SCIENCE CONFERENCE</a:t>
            </a:r>
          </a:p>
          <a:p>
            <a:pPr algn="ctr"/>
            <a:r>
              <a:rPr lang="en-US" sz="2400" dirty="0">
                <a:solidFill>
                  <a:srgbClr val="FF0000"/>
                </a:solidFill>
                <a:latin typeface="Arial" panose="020B0604020202020204" pitchFamily="34" charset="0"/>
                <a:cs typeface="Arial" panose="020B0604020202020204" pitchFamily="34" charset="0"/>
              </a:rPr>
              <a:t>LAGOS STATE UNIVERSITY, OJO, LAGOS.</a:t>
            </a:r>
          </a:p>
          <a:p>
            <a:pPr algn="ctr"/>
            <a:endParaRPr lang="en-US" sz="2400" b="1"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BY: </a:t>
            </a:r>
          </a:p>
          <a:p>
            <a:pPr algn="ctr"/>
            <a:endParaRPr lang="en-US" sz="2400" b="1">
              <a:solidFill>
                <a:srgbClr val="7030A0"/>
              </a:solidFill>
              <a:latin typeface="Arial" panose="020B0604020202020204" pitchFamily="34" charset="0"/>
              <a:cs typeface="Arial" panose="020B0604020202020204" pitchFamily="34" charset="0"/>
            </a:endParaRPr>
          </a:p>
          <a:p>
            <a:pPr algn="ctr"/>
            <a:endParaRPr lang="en-US" sz="2400" b="1" dirty="0">
              <a:solidFill>
                <a:srgbClr val="7030A0"/>
              </a:solidFill>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OWODE BOLUWATIFE ZAINAB</a:t>
            </a:r>
          </a:p>
          <a:p>
            <a:endParaRPr lang="en-US" sz="1200" b="1" dirty="0">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a:p>
            <a:pPr algn="ctr"/>
            <a:r>
              <a:rPr lang="en-US" sz="1200" b="1">
                <a:latin typeface="Arial" panose="020B0604020202020204" pitchFamily="34" charset="0"/>
                <a:cs typeface="Arial" panose="020B0604020202020204" pitchFamily="34" charset="0"/>
              </a:rPr>
              <a:t>ON</a:t>
            </a:r>
            <a:r>
              <a:rPr lang="en-US" sz="1200" b="1" dirty="0">
                <a:latin typeface="Arial" panose="020B0604020202020204" pitchFamily="34" charset="0"/>
                <a:cs typeface="Arial" panose="020B0604020202020204" pitchFamily="34" charset="0"/>
              </a:rPr>
              <a:t>: </a:t>
            </a:r>
          </a:p>
          <a:p>
            <a:pPr algn="ctr"/>
            <a:endParaRPr lang="en-US" sz="12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AUGUST, 2017</a:t>
            </a:r>
          </a:p>
        </p:txBody>
      </p:sp>
      <p:sp>
        <p:nvSpPr>
          <p:cNvPr id="6" name="Slide Number Placeholder 5"/>
          <p:cNvSpPr>
            <a:spLocks noGrp="1"/>
          </p:cNvSpPr>
          <p:nvPr>
            <p:ph type="sldNum" sz="quarter" idx="12"/>
          </p:nvPr>
        </p:nvSpPr>
        <p:spPr/>
        <p:txBody>
          <a:bodyPr/>
          <a:lstStyle/>
          <a:p>
            <a:fld id="{56F63445-9996-473C-A8CB-6C1E1742F0AA}" type="slidenum">
              <a:rPr lang="en-US" smtClean="0"/>
              <a:t>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0472"/>
            <a:ext cx="2895600" cy="1655928"/>
          </a:xfrm>
          <a:prstGeom prst="rect">
            <a:avLst/>
          </a:prstGeom>
        </p:spPr>
      </p:pic>
    </p:spTree>
    <p:extLst>
      <p:ext uri="{BB962C8B-B14F-4D97-AF65-F5344CB8AC3E}">
        <p14:creationId xmlns:p14="http://schemas.microsoft.com/office/powerpoint/2010/main" val="181265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 y="10236"/>
            <a:ext cx="9141725" cy="788495"/>
          </a:xfrm>
        </p:spPr>
        <p:txBody>
          <a:bodyPr/>
          <a:lstStyle/>
          <a:p>
            <a:r>
              <a:rPr lang="en-US" b="1" dirty="0">
                <a:solidFill>
                  <a:srgbClr val="7030A0"/>
                </a:solidFill>
              </a:rPr>
              <a:t>RESULTS (3/8)</a:t>
            </a:r>
            <a:endParaRPr lang="en-US" dirty="0"/>
          </a:p>
        </p:txBody>
      </p:sp>
      <p:sp>
        <p:nvSpPr>
          <p:cNvPr id="3" name="Content Placeholder 2"/>
          <p:cNvSpPr>
            <a:spLocks noGrp="1"/>
          </p:cNvSpPr>
          <p:nvPr>
            <p:ph idx="1"/>
          </p:nvPr>
        </p:nvSpPr>
        <p:spPr>
          <a:xfrm>
            <a:off x="2275" y="990600"/>
            <a:ext cx="9141725" cy="5029200"/>
          </a:xfrm>
        </p:spPr>
        <p:txBody>
          <a:bodyPr>
            <a:normAutofit/>
          </a:bodyPr>
          <a:lstStyle/>
          <a:p>
            <a:pPr marL="0" indent="0">
              <a:buNone/>
            </a:pPr>
            <a:r>
              <a:rPr lang="en-US" sz="2800" b="1" i="1" dirty="0">
                <a:solidFill>
                  <a:srgbClr val="00B050"/>
                </a:solidFill>
                <a:latin typeface="Arial" panose="020B0604020202020204" pitchFamily="34" charset="0"/>
                <a:cs typeface="Arial" panose="020B0604020202020204" pitchFamily="34" charset="0"/>
              </a:rPr>
              <a:t>Effect of AMAE on Liver Biomarkers</a:t>
            </a:r>
            <a:endParaRPr lang="en-US" sz="2800" dirty="0">
              <a:solidFill>
                <a:srgbClr val="00B05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21994183"/>
              </p:ext>
            </p:extLst>
          </p:nvPr>
        </p:nvGraphicFramePr>
        <p:xfrm>
          <a:off x="2275" y="1828800"/>
          <a:ext cx="4876800" cy="4191000"/>
        </p:xfrm>
        <a:graphic>
          <a:graphicData uri="http://schemas.openxmlformats.org/presentationml/2006/ole">
            <mc:AlternateContent xmlns:mc="http://schemas.openxmlformats.org/markup-compatibility/2006">
              <mc:Choice xmlns:v="urn:schemas-microsoft-com:vml" Requires="v">
                <p:oleObj spid="_x0000_s3073" name="Prism 6" r:id="rId3" imgW="3585871" imgH="2552412" progId="Prism6.Document">
                  <p:embed/>
                </p:oleObj>
              </mc:Choice>
              <mc:Fallback>
                <p:oleObj name="Prism 6" r:id="rId3" imgW="3585871" imgH="2552412" progId="Prism6.Document">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l="2000" t="5971" r="8667" b="4851"/>
                      <a:stretch>
                        <a:fillRect/>
                      </a:stretch>
                    </p:blipFill>
                    <p:spPr bwMode="auto">
                      <a:xfrm>
                        <a:off x="2275" y="1828800"/>
                        <a:ext cx="4876800" cy="41910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13900742"/>
              </p:ext>
            </p:extLst>
          </p:nvPr>
        </p:nvGraphicFramePr>
        <p:xfrm>
          <a:off x="4953000" y="1828800"/>
          <a:ext cx="4191000" cy="4114800"/>
        </p:xfrm>
        <a:graphic>
          <a:graphicData uri="http://schemas.openxmlformats.org/presentationml/2006/ole">
            <mc:AlternateContent xmlns:mc="http://schemas.openxmlformats.org/markup-compatibility/2006">
              <mc:Choice xmlns:v="urn:schemas-microsoft-com:vml" Requires="v">
                <p:oleObj spid="_x0000_s3074" name="Prism 6" r:id="rId5" imgW="3512764" imgH="2488304" progId="Prism6.Document">
                  <p:embed/>
                </p:oleObj>
              </mc:Choice>
              <mc:Fallback>
                <p:oleObj name="Prism 6" r:id="rId5" imgW="3512764" imgH="2488304" progId="Prism6.Document">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l="2841" t="6866" r="8522" b="4721"/>
                      <a:stretch>
                        <a:fillRect/>
                      </a:stretch>
                    </p:blipFill>
                    <p:spPr bwMode="auto">
                      <a:xfrm>
                        <a:off x="4953000" y="1828800"/>
                        <a:ext cx="4191000" cy="4114800"/>
                      </a:xfrm>
                      <a:prstGeom prst="rect">
                        <a:avLst/>
                      </a:prstGeom>
                      <a:noFill/>
                      <a:ln>
                        <a:noFill/>
                      </a:ln>
                    </p:spPr>
                  </p:pic>
                </p:oleObj>
              </mc:Fallback>
            </mc:AlternateContent>
          </a:graphicData>
        </a:graphic>
      </p:graphicFrame>
      <p:sp>
        <p:nvSpPr>
          <p:cNvPr id="6" name="Rectangle 5"/>
          <p:cNvSpPr/>
          <p:nvPr/>
        </p:nvSpPr>
        <p:spPr>
          <a:xfrm>
            <a:off x="2276" y="6211669"/>
            <a:ext cx="9141724" cy="646331"/>
          </a:xfrm>
          <a:prstGeom prst="rect">
            <a:avLst/>
          </a:prstGeom>
        </p:spPr>
        <p:txBody>
          <a:bodyPr wrap="square">
            <a:spAutoFit/>
          </a:bodyPr>
          <a:lstStyle/>
          <a:p>
            <a:r>
              <a:rPr lang="en-US" b="1" dirty="0">
                <a:cs typeface="Arial" panose="020B0604020202020204" pitchFamily="34" charset="0"/>
              </a:rPr>
              <a:t>Figure 6:</a:t>
            </a:r>
            <a:r>
              <a:rPr lang="en-US" dirty="0">
                <a:cs typeface="Arial" panose="020B0604020202020204" pitchFamily="34" charset="0"/>
              </a:rPr>
              <a:t> Data as mean ± S.E.M; n=5, </a:t>
            </a:r>
            <a:r>
              <a:rPr lang="en-US" baseline="30000" dirty="0">
                <a:cs typeface="Arial" panose="020B0604020202020204" pitchFamily="34" charset="0"/>
              </a:rPr>
              <a:t>a </a:t>
            </a:r>
            <a:r>
              <a:rPr lang="en-US" dirty="0">
                <a:cs typeface="Arial" panose="020B0604020202020204" pitchFamily="34" charset="0"/>
              </a:rPr>
              <a:t>p&lt;0.05, </a:t>
            </a:r>
            <a:r>
              <a:rPr lang="en-US" baseline="30000" dirty="0">
                <a:cs typeface="Arial" panose="020B0604020202020204" pitchFamily="34" charset="0"/>
              </a:rPr>
              <a:t>c </a:t>
            </a:r>
            <a:r>
              <a:rPr lang="en-US" dirty="0">
                <a:cs typeface="Arial" panose="020B0604020202020204" pitchFamily="34" charset="0"/>
              </a:rPr>
              <a:t>p&lt;0.01 or </a:t>
            </a:r>
            <a:r>
              <a:rPr lang="en-US" baseline="30000" dirty="0">
                <a:cs typeface="Arial" panose="020B0604020202020204" pitchFamily="34" charset="0"/>
              </a:rPr>
              <a:t>e</a:t>
            </a:r>
            <a:r>
              <a:rPr lang="en-US" dirty="0">
                <a:cs typeface="Arial" panose="020B0604020202020204" pitchFamily="34" charset="0"/>
              </a:rPr>
              <a:t> p&lt;0.001 when compared with CON, </a:t>
            </a:r>
            <a:r>
              <a:rPr lang="en-US" baseline="30000" dirty="0">
                <a:cs typeface="Arial" panose="020B0604020202020204" pitchFamily="34" charset="0"/>
              </a:rPr>
              <a:t>b </a:t>
            </a:r>
            <a:r>
              <a:rPr lang="en-US" dirty="0">
                <a:cs typeface="Arial" panose="020B0604020202020204" pitchFamily="34" charset="0"/>
              </a:rPr>
              <a:t>p&lt;0.05, </a:t>
            </a:r>
            <a:r>
              <a:rPr lang="en-US" baseline="30000" dirty="0">
                <a:cs typeface="Arial" panose="020B0604020202020204" pitchFamily="34" charset="0"/>
              </a:rPr>
              <a:t>d </a:t>
            </a:r>
            <a:r>
              <a:rPr lang="en-US" dirty="0">
                <a:cs typeface="Arial" panose="020B0604020202020204" pitchFamily="34" charset="0"/>
              </a:rPr>
              <a:t>p&lt;0.01 or </a:t>
            </a:r>
            <a:r>
              <a:rPr lang="en-US" baseline="30000" dirty="0">
                <a:cs typeface="Arial" panose="020B0604020202020204" pitchFamily="34" charset="0"/>
              </a:rPr>
              <a:t>f</a:t>
            </a:r>
            <a:r>
              <a:rPr lang="en-US" dirty="0">
                <a:cs typeface="Arial" panose="020B0604020202020204" pitchFamily="34" charset="0"/>
              </a:rPr>
              <a:t> p&lt;0.001 different from BPH</a:t>
            </a:r>
          </a:p>
        </p:txBody>
      </p:sp>
      <p:sp>
        <p:nvSpPr>
          <p:cNvPr id="8" name="Slide Number Placeholder 7"/>
          <p:cNvSpPr>
            <a:spLocks noGrp="1"/>
          </p:cNvSpPr>
          <p:nvPr>
            <p:ph type="sldNum" sz="quarter" idx="12"/>
          </p:nvPr>
        </p:nvSpPr>
        <p:spPr/>
        <p:txBody>
          <a:bodyPr/>
          <a:lstStyle/>
          <a:p>
            <a:fld id="{56F63445-9996-473C-A8CB-6C1E1742F0AA}" type="slidenum">
              <a:rPr lang="en-US" smtClean="0"/>
              <a:t>10</a:t>
            </a:fld>
            <a:endParaRPr lang="en-US"/>
          </a:p>
        </p:txBody>
      </p:sp>
    </p:spTree>
    <p:extLst>
      <p:ext uri="{BB962C8B-B14F-4D97-AF65-F5344CB8AC3E}">
        <p14:creationId xmlns:p14="http://schemas.microsoft.com/office/powerpoint/2010/main" val="343155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1857"/>
          </a:xfrm>
        </p:spPr>
        <p:txBody>
          <a:bodyPr/>
          <a:lstStyle/>
          <a:p>
            <a:r>
              <a:rPr lang="en-US" b="1" dirty="0">
                <a:solidFill>
                  <a:srgbClr val="7030A0"/>
                </a:solidFill>
              </a:rPr>
              <a:t>RESULTS (4/8)</a:t>
            </a:r>
            <a:endParaRPr lang="en-US" dirty="0"/>
          </a:p>
        </p:txBody>
      </p:sp>
      <p:sp>
        <p:nvSpPr>
          <p:cNvPr id="3" name="Content Placeholder 2"/>
          <p:cNvSpPr>
            <a:spLocks noGrp="1"/>
          </p:cNvSpPr>
          <p:nvPr>
            <p:ph idx="1"/>
          </p:nvPr>
        </p:nvSpPr>
        <p:spPr>
          <a:xfrm>
            <a:off x="0" y="771857"/>
            <a:ext cx="9144000" cy="5476543"/>
          </a:xfrm>
        </p:spPr>
        <p:txBody>
          <a:bodyPr>
            <a:normAutofit/>
          </a:bodyPr>
          <a:lstStyle/>
          <a:p>
            <a:pPr marL="0" indent="0">
              <a:buNone/>
            </a:pPr>
            <a:r>
              <a:rPr lang="en-US" sz="2800" b="1" i="1" dirty="0">
                <a:solidFill>
                  <a:srgbClr val="00B050"/>
                </a:solidFill>
                <a:latin typeface="Arial" panose="020B0604020202020204" pitchFamily="34" charset="0"/>
                <a:cs typeface="Arial" panose="020B0604020202020204" pitchFamily="34" charset="0"/>
              </a:rPr>
              <a:t>Effect of AMAE on Liver Biomarkers</a:t>
            </a:r>
            <a:endParaRPr lang="en-US" sz="2800" dirty="0">
              <a:solidFill>
                <a:srgbClr val="00B050"/>
              </a:solidFill>
            </a:endParaRP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997000859"/>
              </p:ext>
            </p:extLst>
          </p:nvPr>
        </p:nvGraphicFramePr>
        <p:xfrm>
          <a:off x="0" y="1371599"/>
          <a:ext cx="9144000" cy="4644029"/>
        </p:xfrm>
        <a:graphic>
          <a:graphicData uri="http://schemas.openxmlformats.org/presentationml/2006/ole">
            <mc:AlternateContent xmlns:mc="http://schemas.openxmlformats.org/markup-compatibility/2006">
              <mc:Choice xmlns:v="urn:schemas-microsoft-com:vml" Requires="v">
                <p:oleObj spid="_x0000_s4097" name="Prism 6" r:id="rId3" imgW="3512764" imgH="2543048" progId="Prism6.Document">
                  <p:embed/>
                </p:oleObj>
              </mc:Choice>
              <mc:Fallback>
                <p:oleObj name="Prism 6" r:id="rId3" imgW="3512764" imgH="2543048" progId="Prism6.Document">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l="3008" t="6367" r="9023" b="4869"/>
                      <a:stretch>
                        <a:fillRect/>
                      </a:stretch>
                    </p:blipFill>
                    <p:spPr bwMode="auto">
                      <a:xfrm>
                        <a:off x="0" y="1371599"/>
                        <a:ext cx="9144000" cy="4644029"/>
                      </a:xfrm>
                      <a:prstGeom prst="rect">
                        <a:avLst/>
                      </a:prstGeom>
                      <a:noFill/>
                      <a:ln>
                        <a:noFill/>
                      </a:ln>
                    </p:spPr>
                  </p:pic>
                </p:oleObj>
              </mc:Fallback>
            </mc:AlternateContent>
          </a:graphicData>
        </a:graphic>
      </p:graphicFrame>
      <p:sp>
        <p:nvSpPr>
          <p:cNvPr id="5" name="Rectangle 4"/>
          <p:cNvSpPr/>
          <p:nvPr/>
        </p:nvSpPr>
        <p:spPr>
          <a:xfrm>
            <a:off x="0" y="6201811"/>
            <a:ext cx="9144000" cy="646331"/>
          </a:xfrm>
          <a:prstGeom prst="rect">
            <a:avLst/>
          </a:prstGeom>
        </p:spPr>
        <p:txBody>
          <a:bodyPr wrap="square">
            <a:spAutoFit/>
          </a:bodyPr>
          <a:lstStyle/>
          <a:p>
            <a:r>
              <a:rPr lang="en-US" b="1" dirty="0">
                <a:latin typeface="Arial" pitchFamily="34" charset="0"/>
                <a:cs typeface="Arial" pitchFamily="34" charset="0"/>
              </a:rPr>
              <a:t>Figure 7:</a:t>
            </a:r>
            <a:r>
              <a:rPr lang="en-US" dirty="0">
                <a:latin typeface="Arial" pitchFamily="34" charset="0"/>
                <a:cs typeface="Arial" pitchFamily="34" charset="0"/>
              </a:rPr>
              <a:t> Data as mean ± S.E.M; n=5, </a:t>
            </a:r>
            <a:r>
              <a:rPr lang="en-US" baseline="30000" dirty="0">
                <a:latin typeface="Arial" pitchFamily="34" charset="0"/>
                <a:cs typeface="Arial" pitchFamily="34" charset="0"/>
              </a:rPr>
              <a:t>a </a:t>
            </a:r>
            <a:r>
              <a:rPr lang="en-US" dirty="0">
                <a:latin typeface="Arial" pitchFamily="34" charset="0"/>
                <a:cs typeface="Arial" pitchFamily="34" charset="0"/>
              </a:rPr>
              <a:t>p&lt;0.05, </a:t>
            </a:r>
            <a:r>
              <a:rPr lang="en-US" baseline="30000" dirty="0">
                <a:latin typeface="Arial" pitchFamily="34" charset="0"/>
                <a:cs typeface="Arial" pitchFamily="34" charset="0"/>
              </a:rPr>
              <a:t>c </a:t>
            </a:r>
            <a:r>
              <a:rPr lang="en-US" dirty="0">
                <a:latin typeface="Arial" pitchFamily="34" charset="0"/>
                <a:cs typeface="Arial" pitchFamily="34" charset="0"/>
              </a:rPr>
              <a:t>p&lt;0.01 or </a:t>
            </a:r>
            <a:r>
              <a:rPr lang="en-US" baseline="30000" dirty="0">
                <a:latin typeface="Arial" pitchFamily="34" charset="0"/>
                <a:cs typeface="Arial" pitchFamily="34" charset="0"/>
              </a:rPr>
              <a:t>e</a:t>
            </a:r>
            <a:r>
              <a:rPr lang="en-US" dirty="0">
                <a:latin typeface="Arial" pitchFamily="34" charset="0"/>
                <a:cs typeface="Arial" pitchFamily="34" charset="0"/>
              </a:rPr>
              <a:t> p&lt;0.001 when compared with CON, </a:t>
            </a:r>
            <a:r>
              <a:rPr lang="en-US" baseline="30000" dirty="0">
                <a:latin typeface="Arial" pitchFamily="34" charset="0"/>
                <a:cs typeface="Arial" pitchFamily="34" charset="0"/>
              </a:rPr>
              <a:t>b </a:t>
            </a:r>
            <a:r>
              <a:rPr lang="en-US" dirty="0">
                <a:latin typeface="Arial" pitchFamily="34" charset="0"/>
                <a:cs typeface="Arial" pitchFamily="34" charset="0"/>
              </a:rPr>
              <a:t>p&lt;0.05, </a:t>
            </a:r>
            <a:r>
              <a:rPr lang="en-US" baseline="30000" dirty="0">
                <a:latin typeface="Arial" pitchFamily="34" charset="0"/>
                <a:cs typeface="Arial" pitchFamily="34" charset="0"/>
              </a:rPr>
              <a:t>d </a:t>
            </a:r>
            <a:r>
              <a:rPr lang="en-US" dirty="0">
                <a:latin typeface="Arial" pitchFamily="34" charset="0"/>
                <a:cs typeface="Arial" pitchFamily="34" charset="0"/>
              </a:rPr>
              <a:t>p&lt;0.01 or </a:t>
            </a:r>
            <a:r>
              <a:rPr lang="en-US" baseline="30000" dirty="0">
                <a:latin typeface="Arial" pitchFamily="34" charset="0"/>
                <a:cs typeface="Arial" pitchFamily="34" charset="0"/>
              </a:rPr>
              <a:t>f</a:t>
            </a:r>
            <a:r>
              <a:rPr lang="en-US" dirty="0">
                <a:latin typeface="Arial" pitchFamily="34" charset="0"/>
                <a:cs typeface="Arial" pitchFamily="34" charset="0"/>
              </a:rPr>
              <a:t> p&lt;0.001 different from BPH</a:t>
            </a:r>
          </a:p>
        </p:txBody>
      </p:sp>
      <p:sp>
        <p:nvSpPr>
          <p:cNvPr id="7" name="Slide Number Placeholder 6"/>
          <p:cNvSpPr>
            <a:spLocks noGrp="1"/>
          </p:cNvSpPr>
          <p:nvPr>
            <p:ph type="sldNum" sz="quarter" idx="12"/>
          </p:nvPr>
        </p:nvSpPr>
        <p:spPr/>
        <p:txBody>
          <a:bodyPr/>
          <a:lstStyle/>
          <a:p>
            <a:fld id="{56F63445-9996-473C-A8CB-6C1E1742F0AA}" type="slidenum">
              <a:rPr lang="en-US" smtClean="0"/>
              <a:t>11</a:t>
            </a:fld>
            <a:endParaRPr lang="en-US"/>
          </a:p>
        </p:txBody>
      </p:sp>
    </p:spTree>
    <p:extLst>
      <p:ext uri="{BB962C8B-B14F-4D97-AF65-F5344CB8AC3E}">
        <p14:creationId xmlns:p14="http://schemas.microsoft.com/office/powerpoint/2010/main" val="319395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871"/>
            <a:ext cx="8229600" cy="801329"/>
          </a:xfrm>
        </p:spPr>
        <p:txBody>
          <a:bodyPr/>
          <a:lstStyle/>
          <a:p>
            <a:r>
              <a:rPr lang="en-US" b="1" dirty="0">
                <a:solidFill>
                  <a:srgbClr val="7030A0"/>
                </a:solidFill>
              </a:rPr>
              <a:t>RESULTS (5/8)</a:t>
            </a:r>
            <a:endParaRPr lang="en-US" dirty="0"/>
          </a:p>
        </p:txBody>
      </p:sp>
      <p:sp>
        <p:nvSpPr>
          <p:cNvPr id="3" name="Content Placeholder 2"/>
          <p:cNvSpPr>
            <a:spLocks noGrp="1"/>
          </p:cNvSpPr>
          <p:nvPr>
            <p:ph idx="1"/>
          </p:nvPr>
        </p:nvSpPr>
        <p:spPr>
          <a:xfrm>
            <a:off x="0" y="762000"/>
            <a:ext cx="9144000" cy="762000"/>
          </a:xfrm>
        </p:spPr>
        <p:txBody>
          <a:bodyPr/>
          <a:lstStyle/>
          <a:p>
            <a:pPr marL="0" indent="0">
              <a:buNone/>
            </a:pPr>
            <a:r>
              <a:rPr lang="en-US" sz="2800" b="1" i="1" dirty="0">
                <a:solidFill>
                  <a:srgbClr val="00B050"/>
                </a:solidFill>
                <a:latin typeface="Arial" panose="020B0604020202020204" pitchFamily="34" charset="0"/>
                <a:cs typeface="Arial" panose="020B0604020202020204" pitchFamily="34" charset="0"/>
              </a:rPr>
              <a:t>Effect of AMEE on Liver tissue   </a:t>
            </a:r>
            <a:r>
              <a:rPr lang="en-US" sz="2800" b="1" i="1" dirty="0">
                <a:solidFill>
                  <a:srgbClr val="00B050"/>
                </a:solidFill>
                <a:cs typeface="Arial" panose="020B0604020202020204" pitchFamily="34" charset="0"/>
              </a:rPr>
              <a:t>  </a:t>
            </a:r>
            <a:r>
              <a:rPr lang="en-US" sz="3600" b="1" i="1" dirty="0">
                <a:solidFill>
                  <a:schemeClr val="tx2"/>
                </a:solidFill>
                <a:cs typeface="Arial" panose="020B0604020202020204" pitchFamily="34" charset="0"/>
              </a:rPr>
              <a:t>                              </a:t>
            </a:r>
          </a:p>
          <a:p>
            <a:endParaRPr lang="en-US" dirty="0"/>
          </a:p>
        </p:txBody>
      </p:sp>
      <p:sp>
        <p:nvSpPr>
          <p:cNvPr id="4" name="Rectangle 3"/>
          <p:cNvSpPr/>
          <p:nvPr/>
        </p:nvSpPr>
        <p:spPr>
          <a:xfrm>
            <a:off x="0" y="5836920"/>
            <a:ext cx="9144000" cy="1200329"/>
          </a:xfrm>
          <a:prstGeom prst="rect">
            <a:avLst/>
          </a:prstGeom>
        </p:spPr>
        <p:txBody>
          <a:bodyPr wrap="square">
            <a:spAutoFit/>
          </a:bodyPr>
          <a:lstStyle/>
          <a:p>
            <a:r>
              <a:rPr lang="en-US" b="1" dirty="0">
                <a:cs typeface="Arial" pitchFamily="34" charset="0"/>
              </a:rPr>
              <a:t>Figure 8:</a:t>
            </a:r>
            <a:r>
              <a:rPr lang="en-US" dirty="0">
                <a:cs typeface="Arial" pitchFamily="34" charset="0"/>
              </a:rPr>
              <a:t> Photomicrographs of LIVER tissue show (a) CON: No significant lesion (b) BPH: Focal area of granulation tissue and mild </a:t>
            </a:r>
            <a:r>
              <a:rPr lang="en-US" dirty="0" err="1">
                <a:cs typeface="Arial" pitchFamily="34" charset="0"/>
              </a:rPr>
              <a:t>microvascular</a:t>
            </a:r>
            <a:r>
              <a:rPr lang="en-US" dirty="0">
                <a:cs typeface="Arial" pitchFamily="34" charset="0"/>
              </a:rPr>
              <a:t> </a:t>
            </a:r>
            <a:r>
              <a:rPr lang="en-US" dirty="0" err="1">
                <a:cs typeface="Arial" pitchFamily="34" charset="0"/>
              </a:rPr>
              <a:t>steatosis</a:t>
            </a:r>
            <a:r>
              <a:rPr lang="en-US" dirty="0">
                <a:cs typeface="Arial" pitchFamily="34" charset="0"/>
              </a:rPr>
              <a:t> (c) FINA: Mild </a:t>
            </a:r>
            <a:r>
              <a:rPr lang="en-US" dirty="0" err="1">
                <a:cs typeface="Arial" pitchFamily="34" charset="0"/>
              </a:rPr>
              <a:t>periportal</a:t>
            </a:r>
            <a:r>
              <a:rPr lang="en-US" dirty="0">
                <a:cs typeface="Arial" pitchFamily="34" charset="0"/>
              </a:rPr>
              <a:t> </a:t>
            </a:r>
            <a:r>
              <a:rPr lang="en-US">
                <a:cs typeface="Arial" pitchFamily="34" charset="0"/>
              </a:rPr>
              <a:t>inflammation (</a:t>
            </a:r>
            <a:r>
              <a:rPr lang="en-US" dirty="0">
                <a:cs typeface="Arial" pitchFamily="34" charset="0"/>
              </a:rPr>
              <a:t>d) AMEE: NR. NR: Norma</a:t>
            </a:r>
            <a:r>
              <a:rPr lang="en-US" dirty="0"/>
              <a:t>l</a:t>
            </a:r>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965"/>
          <a:stretch/>
        </p:blipFill>
        <p:spPr bwMode="auto">
          <a:xfrm>
            <a:off x="0" y="1508760"/>
            <a:ext cx="9144000" cy="432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eft Arrow 17"/>
          <p:cNvSpPr/>
          <p:nvPr/>
        </p:nvSpPr>
        <p:spPr>
          <a:xfrm>
            <a:off x="3048000" y="333756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5257800" y="266700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25337" y="1643390"/>
            <a:ext cx="402674" cy="523220"/>
          </a:xfrm>
          <a:prstGeom prst="rect">
            <a:avLst/>
          </a:prstGeom>
          <a:noFill/>
        </p:spPr>
        <p:txBody>
          <a:bodyPr wrap="none" rtlCol="0">
            <a:spAutoFit/>
          </a:bodyPr>
          <a:lstStyle/>
          <a:p>
            <a:r>
              <a:rPr lang="en-US" sz="2800" b="1" dirty="0"/>
              <a:t>A</a:t>
            </a:r>
          </a:p>
        </p:txBody>
      </p:sp>
      <p:sp>
        <p:nvSpPr>
          <p:cNvPr id="20" name="TextBox 19"/>
          <p:cNvSpPr txBox="1"/>
          <p:nvPr/>
        </p:nvSpPr>
        <p:spPr>
          <a:xfrm>
            <a:off x="3886200" y="1643390"/>
            <a:ext cx="386644" cy="523220"/>
          </a:xfrm>
          <a:prstGeom prst="rect">
            <a:avLst/>
          </a:prstGeom>
          <a:noFill/>
        </p:spPr>
        <p:txBody>
          <a:bodyPr wrap="none" rtlCol="0">
            <a:spAutoFit/>
          </a:bodyPr>
          <a:lstStyle/>
          <a:p>
            <a:r>
              <a:rPr lang="en-US" sz="2800" b="1" dirty="0"/>
              <a:t>B</a:t>
            </a:r>
          </a:p>
        </p:txBody>
      </p:sp>
      <p:sp>
        <p:nvSpPr>
          <p:cNvPr id="21" name="TextBox 20"/>
          <p:cNvSpPr txBox="1"/>
          <p:nvPr/>
        </p:nvSpPr>
        <p:spPr>
          <a:xfrm>
            <a:off x="6019800" y="1579900"/>
            <a:ext cx="375424" cy="523220"/>
          </a:xfrm>
          <a:prstGeom prst="rect">
            <a:avLst/>
          </a:prstGeom>
          <a:noFill/>
        </p:spPr>
        <p:txBody>
          <a:bodyPr wrap="none" rtlCol="0">
            <a:spAutoFit/>
          </a:bodyPr>
          <a:lstStyle/>
          <a:p>
            <a:r>
              <a:rPr lang="en-US" sz="2800" b="1" dirty="0"/>
              <a:t>C</a:t>
            </a:r>
          </a:p>
        </p:txBody>
      </p:sp>
      <p:sp>
        <p:nvSpPr>
          <p:cNvPr id="22" name="TextBox 21"/>
          <p:cNvSpPr txBox="1"/>
          <p:nvPr/>
        </p:nvSpPr>
        <p:spPr>
          <a:xfrm>
            <a:off x="8153400" y="1643390"/>
            <a:ext cx="76200" cy="523220"/>
          </a:xfrm>
          <a:prstGeom prst="rect">
            <a:avLst/>
          </a:prstGeom>
          <a:noFill/>
        </p:spPr>
        <p:txBody>
          <a:bodyPr wrap="square" rtlCol="0">
            <a:spAutoFit/>
          </a:bodyPr>
          <a:lstStyle/>
          <a:p>
            <a:r>
              <a:rPr lang="en-US" sz="2800" b="1" dirty="0"/>
              <a:t>D</a:t>
            </a:r>
          </a:p>
        </p:txBody>
      </p:sp>
      <p:sp>
        <p:nvSpPr>
          <p:cNvPr id="6" name="Slide Number Placeholder 5"/>
          <p:cNvSpPr>
            <a:spLocks noGrp="1"/>
          </p:cNvSpPr>
          <p:nvPr>
            <p:ph type="sldNum" sz="quarter" idx="12"/>
          </p:nvPr>
        </p:nvSpPr>
        <p:spPr/>
        <p:txBody>
          <a:bodyPr/>
          <a:lstStyle/>
          <a:p>
            <a:fld id="{56F63445-9996-473C-A8CB-6C1E1742F0AA}" type="slidenum">
              <a:rPr lang="en-US" smtClean="0"/>
              <a:t>12</a:t>
            </a:fld>
            <a:endParaRPr lang="en-US"/>
          </a:p>
        </p:txBody>
      </p:sp>
    </p:spTree>
    <p:extLst>
      <p:ext uri="{BB962C8B-B14F-4D97-AF65-F5344CB8AC3E}">
        <p14:creationId xmlns:p14="http://schemas.microsoft.com/office/powerpoint/2010/main" val="410833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762"/>
          </a:xfrm>
        </p:spPr>
        <p:txBody>
          <a:bodyPr>
            <a:normAutofit/>
          </a:bodyPr>
          <a:lstStyle/>
          <a:p>
            <a:r>
              <a:rPr lang="en-US" b="1" dirty="0">
                <a:solidFill>
                  <a:srgbClr val="7030A0"/>
                </a:solidFill>
              </a:rPr>
              <a:t>RESULTS (6/8)</a:t>
            </a:r>
            <a:endParaRPr lang="en-US" dirty="0"/>
          </a:p>
        </p:txBody>
      </p:sp>
      <p:sp>
        <p:nvSpPr>
          <p:cNvPr id="3" name="Content Placeholder 2"/>
          <p:cNvSpPr>
            <a:spLocks noGrp="1"/>
          </p:cNvSpPr>
          <p:nvPr>
            <p:ph idx="1"/>
          </p:nvPr>
        </p:nvSpPr>
        <p:spPr>
          <a:xfrm>
            <a:off x="0" y="882650"/>
            <a:ext cx="9144000" cy="784561"/>
          </a:xfrm>
        </p:spPr>
        <p:txBody>
          <a:bodyPr/>
          <a:lstStyle/>
          <a:p>
            <a:pPr marL="0" indent="0">
              <a:buNone/>
            </a:pPr>
            <a:r>
              <a:rPr lang="en-US" sz="2800" b="1" i="1" dirty="0">
                <a:solidFill>
                  <a:srgbClr val="00B050"/>
                </a:solidFill>
                <a:latin typeface="Arial" panose="020B0604020202020204" pitchFamily="34" charset="0"/>
                <a:cs typeface="Arial" panose="020B0604020202020204" pitchFamily="34" charset="0"/>
              </a:rPr>
              <a:t>Effect of AMEE on Testes tissue  </a:t>
            </a:r>
            <a:r>
              <a:rPr lang="en-US" b="1" i="1" dirty="0">
                <a:solidFill>
                  <a:schemeClr val="tx2"/>
                </a:solidFill>
                <a:latin typeface="Arial" panose="020B0604020202020204" pitchFamily="34" charset="0"/>
                <a:cs typeface="Arial" panose="020B0604020202020204" pitchFamily="34" charset="0"/>
              </a:rPr>
              <a:t> </a:t>
            </a:r>
            <a:r>
              <a:rPr lang="en-US" sz="3600" b="1" i="1" dirty="0">
                <a:solidFill>
                  <a:schemeClr val="tx2"/>
                </a:solidFill>
                <a:cs typeface="Arial" panose="020B0604020202020204" pitchFamily="34" charset="0"/>
              </a:rPr>
              <a:t>                                </a:t>
            </a:r>
          </a:p>
          <a:p>
            <a:endParaRPr lang="en-US" dirty="0"/>
          </a:p>
        </p:txBody>
      </p:sp>
      <p:sp>
        <p:nvSpPr>
          <p:cNvPr id="4" name="Rectangle 3"/>
          <p:cNvSpPr/>
          <p:nvPr/>
        </p:nvSpPr>
        <p:spPr>
          <a:xfrm>
            <a:off x="-21609" y="6063565"/>
            <a:ext cx="9144000" cy="1015663"/>
          </a:xfrm>
          <a:prstGeom prst="rect">
            <a:avLst/>
          </a:prstGeom>
        </p:spPr>
        <p:txBody>
          <a:bodyPr wrap="square">
            <a:spAutoFit/>
          </a:bodyPr>
          <a:lstStyle/>
          <a:p>
            <a:r>
              <a:rPr lang="en-US" sz="2000" b="1" dirty="0">
                <a:cs typeface="Arial" pitchFamily="34" charset="0"/>
              </a:rPr>
              <a:t>Figure 9: </a:t>
            </a:r>
            <a:r>
              <a:rPr lang="en-US" sz="2000" dirty="0">
                <a:cs typeface="Arial" pitchFamily="34" charset="0"/>
              </a:rPr>
              <a:t>Photomicrographs of Testes tissue show (a) CON: NR (b) BPH: Mild congestion of blood (c) FINA: NR (d) AMEE: NR</a:t>
            </a:r>
          </a:p>
          <a:p>
            <a:endParaRPr lang="en-US" sz="20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04"/>
          <a:stretch/>
        </p:blipFill>
        <p:spPr bwMode="auto">
          <a:xfrm>
            <a:off x="0" y="1600199"/>
            <a:ext cx="9144000" cy="439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eft Arrow 17"/>
          <p:cNvSpPr/>
          <p:nvPr/>
        </p:nvSpPr>
        <p:spPr>
          <a:xfrm>
            <a:off x="2895600" y="320040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8458200" y="304800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7191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0131" y="1752600"/>
            <a:ext cx="7064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52599"/>
            <a:ext cx="6953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3413" y="1752600"/>
            <a:ext cx="738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56F63445-9996-473C-A8CB-6C1E1742F0AA}" type="slidenum">
              <a:rPr lang="en-US" smtClean="0"/>
              <a:t>13</a:t>
            </a:fld>
            <a:endParaRPr lang="en-US"/>
          </a:p>
        </p:txBody>
      </p:sp>
    </p:spTree>
    <p:extLst>
      <p:ext uri="{BB962C8B-B14F-4D97-AF65-F5344CB8AC3E}">
        <p14:creationId xmlns:p14="http://schemas.microsoft.com/office/powerpoint/2010/main" val="384580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7030A0"/>
                </a:solidFill>
              </a:rPr>
              <a:t>RESULTS (7/8)</a:t>
            </a:r>
            <a:endParaRPr lang="en-US" dirty="0"/>
          </a:p>
        </p:txBody>
      </p:sp>
      <p:sp>
        <p:nvSpPr>
          <p:cNvPr id="3" name="Content Placeholder 2"/>
          <p:cNvSpPr>
            <a:spLocks noGrp="1"/>
          </p:cNvSpPr>
          <p:nvPr>
            <p:ph idx="1"/>
          </p:nvPr>
        </p:nvSpPr>
        <p:spPr>
          <a:xfrm>
            <a:off x="0" y="762000"/>
            <a:ext cx="9144000" cy="838200"/>
          </a:xfrm>
        </p:spPr>
        <p:txBody>
          <a:bodyPr/>
          <a:lstStyle/>
          <a:p>
            <a:pPr marL="0" indent="0">
              <a:buNone/>
            </a:pPr>
            <a:r>
              <a:rPr lang="en-US" sz="2800" b="1" i="1" dirty="0">
                <a:solidFill>
                  <a:srgbClr val="00B050"/>
                </a:solidFill>
                <a:latin typeface="Arial" panose="020B0604020202020204" pitchFamily="34" charset="0"/>
                <a:cs typeface="Arial" panose="020B0604020202020204" pitchFamily="34" charset="0"/>
              </a:rPr>
              <a:t>Effect of AMEE on prostatic  tissue   </a:t>
            </a:r>
            <a:r>
              <a:rPr lang="en-US" sz="2800" b="1" i="1" dirty="0">
                <a:solidFill>
                  <a:srgbClr val="00B050"/>
                </a:solidFill>
                <a:cs typeface="Arial" panose="020B0604020202020204" pitchFamily="34" charset="0"/>
              </a:rPr>
              <a:t>                                </a:t>
            </a:r>
          </a:p>
          <a:p>
            <a:endParaRPr lang="en-US"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199"/>
            <a:ext cx="9144000" cy="431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964465"/>
            <a:ext cx="9144000" cy="1200329"/>
          </a:xfrm>
          <a:prstGeom prst="rect">
            <a:avLst/>
          </a:prstGeom>
        </p:spPr>
        <p:txBody>
          <a:bodyPr wrap="square">
            <a:spAutoFit/>
          </a:bodyPr>
          <a:lstStyle/>
          <a:p>
            <a:r>
              <a:rPr lang="en-US" b="1" dirty="0">
                <a:cs typeface="Arial" pitchFamily="34" charset="0"/>
              </a:rPr>
              <a:t>Figure 10: </a:t>
            </a:r>
            <a:r>
              <a:rPr lang="en-US" dirty="0">
                <a:cs typeface="Arial" pitchFamily="34" charset="0"/>
              </a:rPr>
              <a:t>Photomicrographs of prostatic tissue show (a) CON: Normal secretion of EC (b) BPH: Proliferation of </a:t>
            </a:r>
            <a:r>
              <a:rPr lang="en-US" dirty="0" err="1">
                <a:cs typeface="Arial" pitchFamily="34" charset="0"/>
              </a:rPr>
              <a:t>gradular</a:t>
            </a:r>
            <a:r>
              <a:rPr lang="en-US" dirty="0">
                <a:cs typeface="Arial" pitchFamily="34" charset="0"/>
              </a:rPr>
              <a:t> EC (c) FINA: Many secretions (d) AMEE: Normal secretion of EC. EC: Epithelia cells</a:t>
            </a:r>
          </a:p>
          <a:p>
            <a:r>
              <a:rPr lang="en-US" b="1" dirty="0">
                <a:solidFill>
                  <a:srgbClr val="002060"/>
                </a:solidFill>
                <a:latin typeface="Arial" pitchFamily="34" charset="0"/>
                <a:cs typeface="Arial" pitchFamily="34" charset="0"/>
              </a:rPr>
              <a:t> </a:t>
            </a:r>
          </a:p>
        </p:txBody>
      </p:sp>
      <p:sp>
        <p:nvSpPr>
          <p:cNvPr id="5" name="Left Arrow 4"/>
          <p:cNvSpPr/>
          <p:nvPr/>
        </p:nvSpPr>
        <p:spPr>
          <a:xfrm>
            <a:off x="1219200" y="344424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429000" y="352806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5875020" y="405384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924800" y="3390900"/>
            <a:ext cx="5334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355" y="1617980"/>
            <a:ext cx="7191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463" y="1617980"/>
            <a:ext cx="7064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0757" y="1617980"/>
            <a:ext cx="6953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9106" y="1563370"/>
            <a:ext cx="738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56F63445-9996-473C-A8CB-6C1E1742F0AA}" type="slidenum">
              <a:rPr lang="en-US" smtClean="0"/>
              <a:t>14</a:t>
            </a:fld>
            <a:endParaRPr lang="en-US"/>
          </a:p>
        </p:txBody>
      </p:sp>
    </p:spTree>
    <p:extLst>
      <p:ext uri="{BB962C8B-B14F-4D97-AF65-F5344CB8AC3E}">
        <p14:creationId xmlns:p14="http://schemas.microsoft.com/office/powerpoint/2010/main" val="8670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78315968"/>
              </p:ext>
            </p:extLst>
          </p:nvPr>
        </p:nvGraphicFramePr>
        <p:xfrm>
          <a:off x="0" y="1564433"/>
          <a:ext cx="4419600" cy="4629039"/>
        </p:xfrm>
        <a:graphic>
          <a:graphicData uri="http://schemas.openxmlformats.org/presentationml/2006/ole">
            <mc:AlternateContent xmlns:mc="http://schemas.openxmlformats.org/markup-compatibility/2006">
              <mc:Choice xmlns:v="urn:schemas-microsoft-com:vml" Requires="v">
                <p:oleObj spid="_x0000_s5121" name="Prism 6" r:id="rId3" imgW="3543015" imgH="2512795" progId="Prism6.Document">
                  <p:embed/>
                </p:oleObj>
              </mc:Choice>
              <mc:Fallback>
                <p:oleObj name="Prism 6" r:id="rId3" imgW="3543015" imgH="2512795" progId="Prism6.Document">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l="2667" t="7195" r="9334" b="5396"/>
                      <a:stretch>
                        <a:fillRect/>
                      </a:stretch>
                    </p:blipFill>
                    <p:spPr bwMode="auto">
                      <a:xfrm>
                        <a:off x="0" y="1564433"/>
                        <a:ext cx="4419600" cy="4629039"/>
                      </a:xfrm>
                      <a:prstGeom prst="rect">
                        <a:avLst/>
                      </a:prstGeom>
                      <a:noFill/>
                    </p:spPr>
                  </p:pic>
                </p:oleObj>
              </mc:Fallback>
            </mc:AlternateContent>
          </a:graphicData>
        </a:graphic>
      </p:graphicFrame>
      <p:pic>
        <p:nvPicPr>
          <p:cNvPr id="6" name="Picture 5"/>
          <p:cNvPicPr/>
          <p:nvPr/>
        </p:nvPicPr>
        <p:blipFill rotWithShape="1">
          <a:blip r:embed="rId5">
            <a:extLst>
              <a:ext uri="{28A0092B-C50C-407E-A947-70E740481C1C}">
                <a14:useLocalDpi xmlns:a14="http://schemas.microsoft.com/office/drawing/2010/main" val="0"/>
              </a:ext>
            </a:extLst>
          </a:blip>
          <a:srcRect l="2306" t="1661" b="3112"/>
          <a:stretch/>
        </p:blipFill>
        <p:spPr bwMode="auto">
          <a:xfrm>
            <a:off x="4581525" y="1564433"/>
            <a:ext cx="4562475" cy="4510711"/>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9525" y="6193472"/>
            <a:ext cx="9144000" cy="646331"/>
          </a:xfrm>
          <a:prstGeom prst="rect">
            <a:avLst/>
          </a:prstGeom>
        </p:spPr>
        <p:txBody>
          <a:bodyPr wrap="square">
            <a:spAutoFit/>
          </a:bodyPr>
          <a:lstStyle/>
          <a:p>
            <a:r>
              <a:rPr lang="en-US" b="1" dirty="0">
                <a:cs typeface="Arial" pitchFamily="34" charset="0"/>
              </a:rPr>
              <a:t>Figure 11: </a:t>
            </a:r>
            <a:r>
              <a:rPr lang="en-US" dirty="0">
                <a:cs typeface="Arial" pitchFamily="34" charset="0"/>
              </a:rPr>
              <a:t>Data as mean ± S.E.M; n=5, </a:t>
            </a:r>
            <a:r>
              <a:rPr lang="en-US" baseline="30000" dirty="0">
                <a:cs typeface="Arial" pitchFamily="34" charset="0"/>
              </a:rPr>
              <a:t>a </a:t>
            </a:r>
            <a:r>
              <a:rPr lang="en-US" dirty="0">
                <a:cs typeface="Arial" pitchFamily="34" charset="0"/>
              </a:rPr>
              <a:t>p&lt;0.05, </a:t>
            </a:r>
            <a:r>
              <a:rPr lang="en-US" baseline="30000" dirty="0">
                <a:cs typeface="Arial" pitchFamily="34" charset="0"/>
              </a:rPr>
              <a:t>c </a:t>
            </a:r>
            <a:r>
              <a:rPr lang="en-US" dirty="0">
                <a:cs typeface="Arial" pitchFamily="34" charset="0"/>
              </a:rPr>
              <a:t>p&lt;0.01 or </a:t>
            </a:r>
            <a:r>
              <a:rPr lang="en-US" baseline="30000" dirty="0">
                <a:cs typeface="Arial" pitchFamily="34" charset="0"/>
              </a:rPr>
              <a:t>e</a:t>
            </a:r>
            <a:r>
              <a:rPr lang="en-US" dirty="0">
                <a:cs typeface="Arial" pitchFamily="34" charset="0"/>
              </a:rPr>
              <a:t> p&lt;0.001 when compared with CON, </a:t>
            </a:r>
            <a:r>
              <a:rPr lang="en-US" baseline="30000" dirty="0">
                <a:cs typeface="Arial" pitchFamily="34" charset="0"/>
              </a:rPr>
              <a:t>b </a:t>
            </a:r>
            <a:r>
              <a:rPr lang="en-US" dirty="0">
                <a:cs typeface="Arial" pitchFamily="34" charset="0"/>
              </a:rPr>
              <a:t>p&lt;0.05, </a:t>
            </a:r>
            <a:r>
              <a:rPr lang="en-US" baseline="30000" dirty="0">
                <a:cs typeface="Arial" pitchFamily="34" charset="0"/>
              </a:rPr>
              <a:t>d </a:t>
            </a:r>
            <a:r>
              <a:rPr lang="en-US" dirty="0">
                <a:cs typeface="Arial" pitchFamily="34" charset="0"/>
              </a:rPr>
              <a:t>p&lt;0.01 or </a:t>
            </a:r>
            <a:r>
              <a:rPr lang="en-US" baseline="30000" dirty="0">
                <a:cs typeface="Arial" pitchFamily="34" charset="0"/>
              </a:rPr>
              <a:t>f</a:t>
            </a:r>
            <a:r>
              <a:rPr lang="en-US" dirty="0">
                <a:cs typeface="Arial" pitchFamily="34" charset="0"/>
              </a:rPr>
              <a:t> p&lt;0.001 different from BPH</a:t>
            </a:r>
          </a:p>
        </p:txBody>
      </p:sp>
      <p:sp>
        <p:nvSpPr>
          <p:cNvPr id="2" name="Rectangle 1"/>
          <p:cNvSpPr/>
          <p:nvPr/>
        </p:nvSpPr>
        <p:spPr>
          <a:xfrm>
            <a:off x="0" y="856547"/>
            <a:ext cx="9144000" cy="461665"/>
          </a:xfrm>
          <a:prstGeom prst="rect">
            <a:avLst/>
          </a:prstGeom>
        </p:spPr>
        <p:txBody>
          <a:bodyPr wrap="square">
            <a:spAutoFit/>
          </a:bodyPr>
          <a:lstStyle/>
          <a:p>
            <a:r>
              <a:rPr lang="en-US" sz="2400" b="1" i="1" dirty="0">
                <a:solidFill>
                  <a:srgbClr val="00B050"/>
                </a:solidFill>
                <a:latin typeface="Arial" panose="020B0604020202020204" pitchFamily="34" charset="0"/>
                <a:cs typeface="Arial" panose="020B0604020202020204" pitchFamily="34" charset="0"/>
              </a:rPr>
              <a:t>Effect of AMEE on 5 </a:t>
            </a:r>
            <a:r>
              <a:rPr lang="el-GR" sz="2400" b="1" i="1" dirty="0">
                <a:solidFill>
                  <a:srgbClr val="00B050"/>
                </a:solidFill>
                <a:latin typeface="Arial" panose="020B0604020202020204" pitchFamily="34" charset="0"/>
                <a:cs typeface="Arial" panose="020B0604020202020204" pitchFamily="34" charset="0"/>
              </a:rPr>
              <a:t>α</a:t>
            </a:r>
            <a:r>
              <a:rPr lang="en-US" sz="2400" b="1" i="1" dirty="0">
                <a:solidFill>
                  <a:srgbClr val="00B050"/>
                </a:solidFill>
                <a:latin typeface="Arial" panose="020B0604020202020204" pitchFamily="34" charset="0"/>
                <a:cs typeface="Arial" panose="020B0604020202020204" pitchFamily="34" charset="0"/>
              </a:rPr>
              <a:t>-</a:t>
            </a:r>
            <a:r>
              <a:rPr lang="en-US" sz="2400" b="1" i="1" dirty="0" err="1">
                <a:solidFill>
                  <a:srgbClr val="00B050"/>
                </a:solidFill>
                <a:latin typeface="Arial" panose="020B0604020202020204" pitchFamily="34" charset="0"/>
                <a:cs typeface="Arial" panose="020B0604020202020204" pitchFamily="34" charset="0"/>
              </a:rPr>
              <a:t>reductase</a:t>
            </a:r>
            <a:r>
              <a:rPr lang="en-US" sz="2400" b="1" i="1" dirty="0">
                <a:solidFill>
                  <a:srgbClr val="00B050"/>
                </a:solidFill>
                <a:latin typeface="Arial" panose="020B0604020202020204" pitchFamily="34" charset="0"/>
                <a:cs typeface="Arial" panose="020B0604020202020204" pitchFamily="34" charset="0"/>
              </a:rPr>
              <a:t> and P21 mRNA expression                                  </a:t>
            </a:r>
          </a:p>
        </p:txBody>
      </p:sp>
      <p:sp>
        <p:nvSpPr>
          <p:cNvPr id="3" name="Rectangle 2"/>
          <p:cNvSpPr/>
          <p:nvPr/>
        </p:nvSpPr>
        <p:spPr>
          <a:xfrm>
            <a:off x="0" y="43087"/>
            <a:ext cx="9144000" cy="707886"/>
          </a:xfrm>
          <a:prstGeom prst="rect">
            <a:avLst/>
          </a:prstGeom>
        </p:spPr>
        <p:txBody>
          <a:bodyPr wrap="square">
            <a:spAutoFit/>
          </a:bodyPr>
          <a:lstStyle/>
          <a:p>
            <a:pPr algn="ctr"/>
            <a:r>
              <a:rPr lang="en-US" sz="4000" b="1" dirty="0">
                <a:solidFill>
                  <a:srgbClr val="7030A0"/>
                </a:solidFill>
              </a:rPr>
              <a:t>RESULTS (8/8)</a:t>
            </a:r>
            <a:endParaRPr lang="en-US" sz="4000" dirty="0"/>
          </a:p>
        </p:txBody>
      </p:sp>
      <p:sp>
        <p:nvSpPr>
          <p:cNvPr id="9" name="Slide Number Placeholder 8"/>
          <p:cNvSpPr>
            <a:spLocks noGrp="1"/>
          </p:cNvSpPr>
          <p:nvPr>
            <p:ph type="sldNum" sz="quarter" idx="12"/>
          </p:nvPr>
        </p:nvSpPr>
        <p:spPr/>
        <p:txBody>
          <a:bodyPr/>
          <a:lstStyle/>
          <a:p>
            <a:fld id="{56F63445-9996-473C-A8CB-6C1E1742F0AA}" type="slidenum">
              <a:rPr lang="en-US" smtClean="0"/>
              <a:t>15</a:t>
            </a:fld>
            <a:endParaRPr lang="en-US"/>
          </a:p>
        </p:txBody>
      </p:sp>
    </p:spTree>
    <p:extLst>
      <p:ext uri="{BB962C8B-B14F-4D97-AF65-F5344CB8AC3E}">
        <p14:creationId xmlns:p14="http://schemas.microsoft.com/office/powerpoint/2010/main" val="28123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8AA-2B84-6743-ADBA-B3DA38431108}"/>
              </a:ext>
            </a:extLst>
          </p:cNvPr>
          <p:cNvSpPr>
            <a:spLocks noGrp="1"/>
          </p:cNvSpPr>
          <p:nvPr>
            <p:ph type="title"/>
          </p:nvPr>
        </p:nvSpPr>
        <p:spPr>
          <a:xfrm>
            <a:off x="457200" y="-333375"/>
            <a:ext cx="8229600" cy="1547813"/>
          </a:xfrm>
        </p:spPr>
        <p:txBody>
          <a:bodyPr/>
          <a:lstStyle/>
          <a:p>
            <a:r>
              <a:rPr lang="en-US" b="1" dirty="0">
                <a:solidFill>
                  <a:srgbClr val="7030A0"/>
                </a:solidFill>
              </a:rPr>
              <a:t>DISCUSSION</a:t>
            </a:r>
            <a:r>
              <a:rPr lang="en-GB" b="1" dirty="0">
                <a:solidFill>
                  <a:srgbClr val="7030A0"/>
                </a:solidFill>
              </a:rPr>
              <a:t> </a:t>
            </a:r>
            <a:r>
              <a:rPr lang="en-US" b="1" dirty="0">
                <a:solidFill>
                  <a:srgbClr val="7030A0"/>
                </a:solidFill>
              </a:rPr>
              <a:t> (1/4)</a:t>
            </a:r>
            <a:endParaRPr lang="en-US"/>
          </a:p>
        </p:txBody>
      </p:sp>
      <p:sp>
        <p:nvSpPr>
          <p:cNvPr id="3" name="Content Placeholder 2">
            <a:extLst>
              <a:ext uri="{FF2B5EF4-FFF2-40B4-BE49-F238E27FC236}">
                <a16:creationId xmlns:a16="http://schemas.microsoft.com/office/drawing/2014/main" id="{82A5B026-ABDF-3B48-B15D-9800E652BC39}"/>
              </a:ext>
            </a:extLst>
          </p:cNvPr>
          <p:cNvSpPr>
            <a:spLocks noGrp="1"/>
          </p:cNvSpPr>
          <p:nvPr>
            <p:ph idx="1"/>
          </p:nvPr>
        </p:nvSpPr>
        <p:spPr>
          <a:xfrm>
            <a:off x="0" y="952500"/>
            <a:ext cx="9263063" cy="7108031"/>
          </a:xfrm>
        </p:spPr>
        <p:txBody>
          <a:bodyPr>
            <a:noAutofit/>
          </a:bodyPr>
          <a:lstStyle/>
          <a:p>
            <a:r>
              <a:rPr lang="en-US" sz="2400" dirty="0"/>
              <a:t>A vital indicator which has been used for BPH is increased prostate weight (</a:t>
            </a:r>
            <a:r>
              <a:rPr lang="en-US" sz="2400" dirty="0" err="1"/>
              <a:t>Pais</a:t>
            </a:r>
            <a:r>
              <a:rPr lang="en-US" sz="2400" dirty="0"/>
              <a:t>, 2010).</a:t>
            </a:r>
            <a:endParaRPr lang="en-GB" sz="2400" dirty="0"/>
          </a:p>
          <a:p>
            <a:r>
              <a:rPr lang="en-GB" sz="2400" dirty="0"/>
              <a:t>Th</a:t>
            </a:r>
            <a:r>
              <a:rPr lang="en-US" sz="2400" dirty="0"/>
              <a:t>e mean value of the prostate weight (40</a:t>
            </a:r>
            <a:r>
              <a:rPr lang="en-GB" sz="2400" dirty="0"/>
              <a:t>.</a:t>
            </a:r>
            <a:r>
              <a:rPr lang="en-US" sz="2400" dirty="0"/>
              <a:t>850 ±</a:t>
            </a:r>
            <a:r>
              <a:rPr lang="en-GB" sz="2400" dirty="0"/>
              <a:t> </a:t>
            </a:r>
            <a:r>
              <a:rPr lang="en-US" sz="2400" dirty="0"/>
              <a:t>13</a:t>
            </a:r>
            <a:r>
              <a:rPr lang="en-GB" sz="2400" dirty="0"/>
              <a:t>.</a:t>
            </a:r>
            <a:r>
              <a:rPr lang="en-US" sz="2400" dirty="0"/>
              <a:t>0375g) of BPH + AMEE group decreased significantly at p&lt;0.05 and p&lt;0.01 when compared to the mean value of the prostate weight of BPH only group </a:t>
            </a:r>
            <a:r>
              <a:rPr lang="en-GB" sz="2400" dirty="0"/>
              <a:t>(</a:t>
            </a:r>
            <a:r>
              <a:rPr lang="en-US" sz="2400" dirty="0"/>
              <a:t>74</a:t>
            </a:r>
            <a:r>
              <a:rPr lang="en-GB" sz="2400" dirty="0"/>
              <a:t>.</a:t>
            </a:r>
            <a:r>
              <a:rPr lang="en-US" sz="2400" dirty="0"/>
              <a:t>160 ± 44</a:t>
            </a:r>
            <a:r>
              <a:rPr lang="en-GB" sz="2400" dirty="0"/>
              <a:t>.</a:t>
            </a:r>
            <a:r>
              <a:rPr lang="en-US" sz="2400" dirty="0"/>
              <a:t>218g). </a:t>
            </a:r>
          </a:p>
          <a:p>
            <a:r>
              <a:rPr lang="en-US" sz="2400" dirty="0"/>
              <a:t>The mean value of the prostatic index (29.60 ± 10.45) of BPH + AMEE group decreased significantly at p&lt;0.05 and p&lt;0.01 when compared to the mean value of the prostatic index (49.60 ± 11.45) of BPH only group. </a:t>
            </a:r>
          </a:p>
          <a:p>
            <a:r>
              <a:rPr lang="en-US" sz="2400" dirty="0"/>
              <a:t>These results indicated that BPH was induced and AMEE alleviated the prostatic enlargement induced by testosterone, similar results using other plant extracts were observed by Lee </a:t>
            </a:r>
            <a:r>
              <a:rPr lang="en-US" sz="2400" i="1" dirty="0"/>
              <a:t>et al.,</a:t>
            </a:r>
            <a:r>
              <a:rPr lang="en-US" sz="2400" dirty="0"/>
              <a:t> (2012), </a:t>
            </a:r>
            <a:r>
              <a:rPr lang="en-US" sz="2400" dirty="0" err="1"/>
              <a:t>Bharali</a:t>
            </a:r>
            <a:r>
              <a:rPr lang="en-US" sz="2400" dirty="0"/>
              <a:t> </a:t>
            </a:r>
            <a:r>
              <a:rPr lang="en-US" sz="2400" i="1" dirty="0"/>
              <a:t>et al.,</a:t>
            </a:r>
            <a:r>
              <a:rPr lang="en-US" sz="2400" dirty="0"/>
              <a:t> (2014), </a:t>
            </a:r>
            <a:r>
              <a:rPr lang="en-US" sz="2400" dirty="0" err="1"/>
              <a:t>Mosli</a:t>
            </a:r>
            <a:r>
              <a:rPr lang="en-US" sz="2400" dirty="0"/>
              <a:t> </a:t>
            </a:r>
            <a:r>
              <a:rPr lang="en-US" sz="2400" i="1" dirty="0"/>
              <a:t>et al</a:t>
            </a:r>
            <a:r>
              <a:rPr lang="en-US" sz="2400" dirty="0"/>
              <a:t>., (2015).</a:t>
            </a:r>
          </a:p>
          <a:p>
            <a:endParaRPr lang="en-US" sz="2400" dirty="0"/>
          </a:p>
          <a:p>
            <a:endParaRPr lang="en-US" sz="2400"/>
          </a:p>
        </p:txBody>
      </p:sp>
      <p:sp>
        <p:nvSpPr>
          <p:cNvPr id="4" name="Slide Number Placeholder 3">
            <a:extLst>
              <a:ext uri="{FF2B5EF4-FFF2-40B4-BE49-F238E27FC236}">
                <a16:creationId xmlns:a16="http://schemas.microsoft.com/office/drawing/2014/main" id="{49DD1D71-B0B2-1545-A748-A278AC5DCFF0}"/>
              </a:ext>
            </a:extLst>
          </p:cNvPr>
          <p:cNvSpPr>
            <a:spLocks noGrp="1"/>
          </p:cNvSpPr>
          <p:nvPr>
            <p:ph type="sldNum" sz="quarter" idx="12"/>
          </p:nvPr>
        </p:nvSpPr>
        <p:spPr/>
        <p:txBody>
          <a:bodyPr/>
          <a:lstStyle/>
          <a:p>
            <a:fld id="{56F63445-9996-473C-A8CB-6C1E1742F0AA}" type="slidenum">
              <a:rPr lang="en-US" smtClean="0"/>
              <a:t>16</a:t>
            </a:fld>
            <a:endParaRPr lang="en-US"/>
          </a:p>
        </p:txBody>
      </p:sp>
    </p:spTree>
    <p:extLst>
      <p:ext uri="{BB962C8B-B14F-4D97-AF65-F5344CB8AC3E}">
        <p14:creationId xmlns:p14="http://schemas.microsoft.com/office/powerpoint/2010/main" val="143634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
            <a:ext cx="8229600" cy="838200"/>
          </a:xfrm>
        </p:spPr>
        <p:txBody>
          <a:bodyPr/>
          <a:lstStyle/>
          <a:p>
            <a:r>
              <a:rPr lang="en-US" b="1" dirty="0">
                <a:solidFill>
                  <a:srgbClr val="7030A0"/>
                </a:solidFill>
              </a:rPr>
              <a:t>DISCUSSION (2/4)</a:t>
            </a: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dirty="0"/>
              <a:t>There was a significant reduction in the level of AST </a:t>
            </a:r>
            <a:r>
              <a:rPr lang="en-US"/>
              <a:t>(55.50 ± 4.95 </a:t>
            </a:r>
            <a:r>
              <a:rPr lang="en-US" dirty="0"/>
              <a:t>U/I), ALT </a:t>
            </a:r>
            <a:r>
              <a:rPr lang="en-US"/>
              <a:t>(39.0± 0.0 </a:t>
            </a:r>
            <a:r>
              <a:rPr lang="en-US" dirty="0"/>
              <a:t>U/I), and ALP </a:t>
            </a:r>
            <a:r>
              <a:rPr lang="en-US"/>
              <a:t>(238.45 ± 39.10 </a:t>
            </a:r>
            <a:r>
              <a:rPr lang="en-US" dirty="0"/>
              <a:t>U/I) in BPH+AMEE group as compared to BPH only group. </a:t>
            </a:r>
          </a:p>
          <a:p>
            <a:endParaRPr lang="en-US" dirty="0"/>
          </a:p>
          <a:p>
            <a:r>
              <a:rPr lang="en-US" dirty="0"/>
              <a:t>This result showed that BPH affects liver integrity however, the administration of AMEE helped to restore or ameliorate the effects of BPH on liver biomarkers enzymes as seen above.  Based on this, it can therefore be concluded that oral consumption AMEE is not toxic to the liver.</a:t>
            </a:r>
          </a:p>
        </p:txBody>
      </p:sp>
      <p:sp>
        <p:nvSpPr>
          <p:cNvPr id="5" name="Slide Number Placeholder 4"/>
          <p:cNvSpPr>
            <a:spLocks noGrp="1"/>
          </p:cNvSpPr>
          <p:nvPr>
            <p:ph type="sldNum" sz="quarter" idx="12"/>
          </p:nvPr>
        </p:nvSpPr>
        <p:spPr/>
        <p:txBody>
          <a:bodyPr/>
          <a:lstStyle/>
          <a:p>
            <a:fld id="{56F63445-9996-473C-A8CB-6C1E1742F0AA}" type="slidenum">
              <a:rPr lang="en-US" smtClean="0"/>
              <a:t>17</a:t>
            </a:fld>
            <a:endParaRPr lang="en-US"/>
          </a:p>
        </p:txBody>
      </p:sp>
    </p:spTree>
    <p:extLst>
      <p:ext uri="{BB962C8B-B14F-4D97-AF65-F5344CB8AC3E}">
        <p14:creationId xmlns:p14="http://schemas.microsoft.com/office/powerpoint/2010/main" val="23007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15962"/>
          </a:xfrm>
        </p:spPr>
        <p:txBody>
          <a:bodyPr>
            <a:normAutofit fontScale="90000"/>
          </a:bodyPr>
          <a:lstStyle/>
          <a:p>
            <a:r>
              <a:rPr lang="en-US" b="1" dirty="0">
                <a:solidFill>
                  <a:srgbClr val="7030A0"/>
                </a:solidFill>
              </a:rPr>
              <a:t>DISCUSSION (3/4)</a:t>
            </a:r>
            <a:endParaRPr lang="en-US" dirty="0"/>
          </a:p>
        </p:txBody>
      </p:sp>
      <p:sp>
        <p:nvSpPr>
          <p:cNvPr id="3" name="Content Placeholder 2"/>
          <p:cNvSpPr>
            <a:spLocks noGrp="1"/>
          </p:cNvSpPr>
          <p:nvPr>
            <p:ph idx="1"/>
          </p:nvPr>
        </p:nvSpPr>
        <p:spPr>
          <a:xfrm>
            <a:off x="0" y="914400"/>
            <a:ext cx="9144000" cy="5715000"/>
          </a:xfrm>
        </p:spPr>
        <p:txBody>
          <a:bodyPr>
            <a:normAutofit fontScale="85000" lnSpcReduction="20000"/>
          </a:bodyPr>
          <a:lstStyle/>
          <a:p>
            <a:r>
              <a:rPr lang="en-US" dirty="0"/>
              <a:t>Histologic analysis of the testicular tissue of the AMEE group showed optimal maturation of the germ cells with presence of </a:t>
            </a:r>
            <a:r>
              <a:rPr lang="en-US" dirty="0" err="1"/>
              <a:t>spermatogonia</a:t>
            </a:r>
            <a:r>
              <a:rPr lang="en-US" dirty="0"/>
              <a:t>, spermatocytes, spermatids and abundant presence of spermatozoa compared with BPH only group which showed moderate maturation of the germ cells with mild congestion of blood vessels and sloughing of germinal cells into the lumen. This indicates that BPH causes a reduction in maturation of germ cells, while AMEE was able to ameliorate the effect of BPH on germ cells maturation. </a:t>
            </a:r>
          </a:p>
          <a:p>
            <a:endParaRPr lang="en-US" dirty="0"/>
          </a:p>
          <a:p>
            <a:r>
              <a:rPr lang="en-US" dirty="0"/>
              <a:t>Histologic analysis of prostatic tissue of the BPH only group showed marked stratification of endothelial linings. In contrast to BPH only group, AMEE group showed slight dilation of ducts. These results suggest that AMEE was able to alleviate the effect of BPH on prostatic tissue similar to that reported by </a:t>
            </a:r>
            <a:r>
              <a:rPr lang="en-US" dirty="0" err="1"/>
              <a:t>Bharali</a:t>
            </a:r>
            <a:r>
              <a:rPr lang="en-US" dirty="0"/>
              <a:t> &amp; </a:t>
            </a:r>
            <a:r>
              <a:rPr lang="en-US" dirty="0" err="1"/>
              <a:t>Chetry</a:t>
            </a:r>
            <a:r>
              <a:rPr lang="en-US" dirty="0"/>
              <a:t> (2014).</a:t>
            </a:r>
          </a:p>
        </p:txBody>
      </p:sp>
      <p:sp>
        <p:nvSpPr>
          <p:cNvPr id="5" name="Slide Number Placeholder 4"/>
          <p:cNvSpPr>
            <a:spLocks noGrp="1"/>
          </p:cNvSpPr>
          <p:nvPr>
            <p:ph type="sldNum" sz="quarter" idx="12"/>
          </p:nvPr>
        </p:nvSpPr>
        <p:spPr/>
        <p:txBody>
          <a:bodyPr/>
          <a:lstStyle/>
          <a:p>
            <a:fld id="{56F63445-9996-473C-A8CB-6C1E1742F0AA}" type="slidenum">
              <a:rPr lang="en-US" smtClean="0"/>
              <a:t>18</a:t>
            </a:fld>
            <a:endParaRPr lang="en-US"/>
          </a:p>
        </p:txBody>
      </p:sp>
    </p:spTree>
    <p:extLst>
      <p:ext uri="{BB962C8B-B14F-4D97-AF65-F5344CB8AC3E}">
        <p14:creationId xmlns:p14="http://schemas.microsoft.com/office/powerpoint/2010/main" val="157709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792162"/>
          </a:xfrm>
        </p:spPr>
        <p:txBody>
          <a:bodyPr/>
          <a:lstStyle/>
          <a:p>
            <a:r>
              <a:rPr lang="en-US" b="1" dirty="0">
                <a:solidFill>
                  <a:srgbClr val="7030A0"/>
                </a:solidFill>
              </a:rPr>
              <a:t>DISCUSSION (4/4)</a:t>
            </a:r>
            <a:endParaRPr lang="en-US" dirty="0"/>
          </a:p>
        </p:txBody>
      </p:sp>
      <p:sp>
        <p:nvSpPr>
          <p:cNvPr id="3" name="Content Placeholder 2"/>
          <p:cNvSpPr>
            <a:spLocks noGrp="1"/>
          </p:cNvSpPr>
          <p:nvPr>
            <p:ph idx="1"/>
          </p:nvPr>
        </p:nvSpPr>
        <p:spPr>
          <a:xfrm>
            <a:off x="0" y="914400"/>
            <a:ext cx="9144000" cy="5715000"/>
          </a:xfrm>
        </p:spPr>
        <p:txBody>
          <a:bodyPr>
            <a:normAutofit/>
          </a:bodyPr>
          <a:lstStyle/>
          <a:p>
            <a:r>
              <a:rPr lang="en-US" dirty="0"/>
              <a:t>Quantitative real-time polymerase chain reaction revealed that AMEE group </a:t>
            </a:r>
            <a:r>
              <a:rPr lang="en-US"/>
              <a:t>(-6.10±0.14) </a:t>
            </a:r>
            <a:r>
              <a:rPr lang="en-US" dirty="0"/>
              <a:t>showed increased mRNA expression of P21 compared to BPH only group </a:t>
            </a:r>
            <a:r>
              <a:rPr lang="en-US"/>
              <a:t>(-10.70±12.56) </a:t>
            </a:r>
            <a:r>
              <a:rPr lang="en-US" dirty="0"/>
              <a:t>which had a decreased mRNA expression of P21 which is similar to the findings of </a:t>
            </a:r>
            <a:r>
              <a:rPr lang="en-US" dirty="0" err="1"/>
              <a:t>Mosli</a:t>
            </a:r>
            <a:r>
              <a:rPr lang="en-US" dirty="0"/>
              <a:t> </a:t>
            </a:r>
            <a:r>
              <a:rPr lang="en-US" i="1" dirty="0"/>
              <a:t>et al</a:t>
            </a:r>
            <a:r>
              <a:rPr lang="en-US" dirty="0"/>
              <a:t>., (2015).</a:t>
            </a:r>
          </a:p>
          <a:p>
            <a:endParaRPr lang="en-US" dirty="0"/>
          </a:p>
          <a:p>
            <a:r>
              <a:rPr lang="en-US" dirty="0"/>
              <a:t>It also implies that AMEE has the ability to regulate cell cycle, and inhibit proliferation by blocking the </a:t>
            </a:r>
            <a:r>
              <a:rPr lang="en-US" dirty="0" err="1"/>
              <a:t>cyclin</a:t>
            </a:r>
            <a:r>
              <a:rPr lang="en-US" dirty="0"/>
              <a:t> dependent kinases.</a:t>
            </a:r>
          </a:p>
          <a:p>
            <a:endParaRPr lang="en-US" dirty="0"/>
          </a:p>
        </p:txBody>
      </p:sp>
      <p:sp>
        <p:nvSpPr>
          <p:cNvPr id="5" name="Slide Number Placeholder 4"/>
          <p:cNvSpPr>
            <a:spLocks noGrp="1"/>
          </p:cNvSpPr>
          <p:nvPr>
            <p:ph type="sldNum" sz="quarter" idx="12"/>
          </p:nvPr>
        </p:nvSpPr>
        <p:spPr/>
        <p:txBody>
          <a:bodyPr/>
          <a:lstStyle/>
          <a:p>
            <a:fld id="{56F63445-9996-473C-A8CB-6C1E1742F0AA}" type="slidenum">
              <a:rPr lang="en-US" smtClean="0"/>
              <a:t>19</a:t>
            </a:fld>
            <a:endParaRPr lang="en-US"/>
          </a:p>
        </p:txBody>
      </p:sp>
    </p:spTree>
    <p:extLst>
      <p:ext uri="{BB962C8B-B14F-4D97-AF65-F5344CB8AC3E}">
        <p14:creationId xmlns:p14="http://schemas.microsoft.com/office/powerpoint/2010/main" val="418880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dirty="0">
                <a:solidFill>
                  <a:srgbClr val="7030A0"/>
                </a:solidFill>
              </a:rPr>
              <a:t>INTRODUCTION</a:t>
            </a:r>
          </a:p>
        </p:txBody>
      </p:sp>
      <p:sp>
        <p:nvSpPr>
          <p:cNvPr id="3" name="Content Placeholder 2"/>
          <p:cNvSpPr>
            <a:spLocks noGrp="1"/>
          </p:cNvSpPr>
          <p:nvPr>
            <p:ph idx="1"/>
          </p:nvPr>
        </p:nvSpPr>
        <p:spPr>
          <a:xfrm>
            <a:off x="0" y="990600"/>
            <a:ext cx="5391150" cy="5867400"/>
          </a:xfrm>
        </p:spPr>
        <p:txBody>
          <a:bodyPr>
            <a:normAutofit fontScale="77500" lnSpcReduction="20000"/>
          </a:bodyPr>
          <a:lstStyle/>
          <a:p>
            <a:pPr marL="0" indent="0">
              <a:buNone/>
            </a:pPr>
            <a:r>
              <a:rPr lang="en-US" dirty="0"/>
              <a:t>  </a:t>
            </a:r>
            <a:r>
              <a:rPr lang="en-US" sz="2800" b="1" dirty="0">
                <a:solidFill>
                  <a:srgbClr val="002060"/>
                </a:solidFill>
              </a:rPr>
              <a:t>BENIGN PROSTATIC HYPERPLASIA</a:t>
            </a:r>
          </a:p>
          <a:p>
            <a:r>
              <a:rPr lang="en-US" sz="2800" b="1" dirty="0">
                <a:solidFill>
                  <a:srgbClr val="002060"/>
                </a:solidFill>
              </a:rPr>
              <a:t>Associated with the proliferation of prostatic cells. </a:t>
            </a:r>
          </a:p>
          <a:p>
            <a:r>
              <a:rPr lang="en-US" sz="2800" b="1" dirty="0">
                <a:solidFill>
                  <a:srgbClr val="002060"/>
                </a:solidFill>
              </a:rPr>
              <a:t>A common  condition that occurs in aging men, which results in an enlarged prostate gland. </a:t>
            </a:r>
          </a:p>
          <a:p>
            <a:r>
              <a:rPr lang="en-US" sz="2800" b="1" dirty="0">
                <a:solidFill>
                  <a:srgbClr val="002060"/>
                </a:solidFill>
              </a:rPr>
              <a:t>It is caused by hormonal changes and family history</a:t>
            </a:r>
          </a:p>
          <a:p>
            <a:r>
              <a:rPr lang="en-US" sz="2800" b="1" dirty="0">
                <a:solidFill>
                  <a:srgbClr val="002060"/>
                </a:solidFill>
              </a:rPr>
              <a:t>It causes a compression of the prostatic urethra and the flow of urine from the bladder is restricted (</a:t>
            </a:r>
            <a:r>
              <a:rPr lang="en-US" sz="2800" b="1" dirty="0" err="1">
                <a:solidFill>
                  <a:srgbClr val="002060"/>
                </a:solidFill>
              </a:rPr>
              <a:t>Dhingra</a:t>
            </a:r>
            <a:r>
              <a:rPr lang="en-US" sz="2800" b="1" dirty="0">
                <a:solidFill>
                  <a:srgbClr val="002060"/>
                </a:solidFill>
              </a:rPr>
              <a:t> &amp; </a:t>
            </a:r>
            <a:r>
              <a:rPr lang="en-US" sz="2800" b="1" dirty="0" err="1">
                <a:solidFill>
                  <a:srgbClr val="002060"/>
                </a:solidFill>
              </a:rPr>
              <a:t>Bhagwat</a:t>
            </a:r>
            <a:r>
              <a:rPr lang="en-US" sz="2800" b="1" dirty="0">
                <a:solidFill>
                  <a:srgbClr val="002060"/>
                </a:solidFill>
              </a:rPr>
              <a:t>, 2011; </a:t>
            </a:r>
            <a:r>
              <a:rPr lang="en-US" sz="2800" b="1" dirty="0" err="1">
                <a:solidFill>
                  <a:srgbClr val="002060"/>
                </a:solidFill>
              </a:rPr>
              <a:t>Kapoor</a:t>
            </a:r>
            <a:r>
              <a:rPr lang="en-US" sz="2800" b="1" dirty="0">
                <a:solidFill>
                  <a:srgbClr val="002060"/>
                </a:solidFill>
              </a:rPr>
              <a:t>, 2012). </a:t>
            </a:r>
          </a:p>
          <a:p>
            <a:r>
              <a:rPr lang="en-US" sz="2800" b="1" dirty="0">
                <a:solidFill>
                  <a:srgbClr val="002060"/>
                </a:solidFill>
              </a:rPr>
              <a:t>Also causes uncomfortable symptoms such as urgency, </a:t>
            </a:r>
            <a:r>
              <a:rPr lang="en-US" sz="2800" b="1" dirty="0" err="1">
                <a:solidFill>
                  <a:srgbClr val="002060"/>
                </a:solidFill>
              </a:rPr>
              <a:t>nocturia</a:t>
            </a:r>
            <a:r>
              <a:rPr lang="en-US" sz="2800" b="1" dirty="0">
                <a:solidFill>
                  <a:srgbClr val="002060"/>
                </a:solidFill>
              </a:rPr>
              <a:t>, intermittency, hesitancy and decreased stream. Development of bladder stones or urinary tract infection may occur as BPH progresses (</a:t>
            </a:r>
            <a:r>
              <a:rPr lang="en-US" sz="2800" b="1" dirty="0" err="1">
                <a:solidFill>
                  <a:srgbClr val="002060"/>
                </a:solidFill>
              </a:rPr>
              <a:t>Kapoor</a:t>
            </a:r>
            <a:r>
              <a:rPr lang="en-US" sz="2800" b="1" dirty="0">
                <a:solidFill>
                  <a:srgbClr val="002060"/>
                </a:solidFill>
              </a:rPr>
              <a:t>, 2012).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990600"/>
            <a:ext cx="37528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28161" y="5939135"/>
            <a:ext cx="3715839" cy="923330"/>
          </a:xfrm>
          <a:prstGeom prst="rect">
            <a:avLst/>
          </a:prstGeom>
          <a:noFill/>
        </p:spPr>
        <p:txBody>
          <a:bodyPr wrap="square" rtlCol="0">
            <a:spAutoFit/>
          </a:bodyPr>
          <a:lstStyle/>
          <a:p>
            <a:r>
              <a:rPr lang="en-US" b="1" dirty="0"/>
              <a:t>Figure 1</a:t>
            </a:r>
            <a:r>
              <a:rPr lang="en-US" dirty="0"/>
              <a:t>: How Testosterone causes BPH (</a:t>
            </a:r>
            <a:r>
              <a:rPr lang="en-US" dirty="0" err="1"/>
              <a:t>Avantgarde</a:t>
            </a:r>
            <a:r>
              <a:rPr lang="en-US" dirty="0"/>
              <a:t> urology, 2013).</a:t>
            </a:r>
          </a:p>
          <a:p>
            <a:endParaRPr lang="en-US" dirty="0"/>
          </a:p>
        </p:txBody>
      </p:sp>
      <p:sp>
        <p:nvSpPr>
          <p:cNvPr id="6" name="Slide Number Placeholder 5"/>
          <p:cNvSpPr>
            <a:spLocks noGrp="1"/>
          </p:cNvSpPr>
          <p:nvPr>
            <p:ph type="sldNum" sz="quarter" idx="12"/>
          </p:nvPr>
        </p:nvSpPr>
        <p:spPr/>
        <p:txBody>
          <a:bodyPr/>
          <a:lstStyle/>
          <a:p>
            <a:fld id="{56F63445-9996-473C-A8CB-6C1E1742F0AA}" type="slidenum">
              <a:rPr lang="en-US" smtClean="0"/>
              <a:t>2</a:t>
            </a:fld>
            <a:endParaRPr lang="en-US"/>
          </a:p>
        </p:txBody>
      </p:sp>
    </p:spTree>
    <p:extLst>
      <p:ext uri="{BB962C8B-B14F-4D97-AF65-F5344CB8AC3E}">
        <p14:creationId xmlns:p14="http://schemas.microsoft.com/office/powerpoint/2010/main" val="1195839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dirty="0">
                <a:solidFill>
                  <a:srgbClr val="7030A0"/>
                </a:solidFill>
              </a:rPr>
              <a:t>CONCLUSION</a:t>
            </a:r>
          </a:p>
        </p:txBody>
      </p:sp>
      <p:sp>
        <p:nvSpPr>
          <p:cNvPr id="3" name="Content Placeholder 2"/>
          <p:cNvSpPr>
            <a:spLocks noGrp="1"/>
          </p:cNvSpPr>
          <p:nvPr>
            <p:ph idx="1"/>
          </p:nvPr>
        </p:nvSpPr>
        <p:spPr>
          <a:xfrm>
            <a:off x="0" y="990600"/>
            <a:ext cx="9067800" cy="5715000"/>
          </a:xfrm>
        </p:spPr>
        <p:txBody>
          <a:bodyPr>
            <a:normAutofit/>
          </a:bodyPr>
          <a:lstStyle/>
          <a:p>
            <a:r>
              <a:rPr lang="en-US" dirty="0"/>
              <a:t>In conclusion, oral administration of AMEE at a dose of 300mg/kg/day significantly alleviated benign prostatic hyperplasia in the testosterone induced BPH rat model.</a:t>
            </a:r>
          </a:p>
          <a:p>
            <a:pPr marL="0" indent="0">
              <a:buNone/>
            </a:pPr>
            <a:endParaRPr lang="en-US" dirty="0"/>
          </a:p>
          <a:p>
            <a:r>
              <a:rPr lang="en-US" dirty="0"/>
              <a:t>The evidence presented here on the ethyl acetate leaf extract of </a:t>
            </a:r>
            <a:r>
              <a:rPr lang="en-US" i="1" dirty="0"/>
              <a:t>A. </a:t>
            </a:r>
            <a:r>
              <a:rPr lang="en-US" i="1" dirty="0" err="1"/>
              <a:t>muricata</a:t>
            </a:r>
            <a:r>
              <a:rPr lang="en-US" dirty="0"/>
              <a:t> and its possible anti-BPH properties provides the basis for further studies on this plant extract.</a:t>
            </a:r>
          </a:p>
          <a:p>
            <a:endParaRPr lang="en-US" dirty="0"/>
          </a:p>
        </p:txBody>
      </p:sp>
      <p:sp>
        <p:nvSpPr>
          <p:cNvPr id="5" name="Slide Number Placeholder 4"/>
          <p:cNvSpPr>
            <a:spLocks noGrp="1"/>
          </p:cNvSpPr>
          <p:nvPr>
            <p:ph type="sldNum" sz="quarter" idx="12"/>
          </p:nvPr>
        </p:nvSpPr>
        <p:spPr/>
        <p:txBody>
          <a:bodyPr/>
          <a:lstStyle/>
          <a:p>
            <a:fld id="{56F63445-9996-473C-A8CB-6C1E1742F0AA}" type="slidenum">
              <a:rPr lang="en-US" smtClean="0"/>
              <a:t>20</a:t>
            </a:fld>
            <a:endParaRPr lang="en-US"/>
          </a:p>
        </p:txBody>
      </p:sp>
    </p:spTree>
    <p:extLst>
      <p:ext uri="{BB962C8B-B14F-4D97-AF65-F5344CB8AC3E}">
        <p14:creationId xmlns:p14="http://schemas.microsoft.com/office/powerpoint/2010/main" val="40715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rgbClr val="7030A0"/>
                </a:solidFill>
              </a:rPr>
              <a:t>REFERENCES</a:t>
            </a:r>
            <a:endParaRPr lang="en-US" dirty="0"/>
          </a:p>
        </p:txBody>
      </p:sp>
      <p:sp>
        <p:nvSpPr>
          <p:cNvPr id="3" name="Content Placeholder 2"/>
          <p:cNvSpPr>
            <a:spLocks noGrp="1"/>
          </p:cNvSpPr>
          <p:nvPr>
            <p:ph idx="1"/>
          </p:nvPr>
        </p:nvSpPr>
        <p:spPr>
          <a:xfrm>
            <a:off x="0" y="990600"/>
            <a:ext cx="8991600" cy="5638800"/>
          </a:xfrm>
        </p:spPr>
        <p:txBody>
          <a:bodyPr>
            <a:normAutofit fontScale="77500" lnSpcReduction="20000"/>
          </a:bodyPr>
          <a:lstStyle/>
          <a:p>
            <a:r>
              <a:rPr lang="en-US" dirty="0" err="1"/>
              <a:t>Anitha</a:t>
            </a:r>
            <a:r>
              <a:rPr lang="en-US" dirty="0"/>
              <a:t>, B., </a:t>
            </a:r>
            <a:r>
              <a:rPr lang="en-US" dirty="0" err="1"/>
              <a:t>Inamadar</a:t>
            </a:r>
            <a:r>
              <a:rPr lang="en-US" dirty="0"/>
              <a:t>, C. &amp; </a:t>
            </a:r>
            <a:r>
              <a:rPr lang="en-US" dirty="0" err="1"/>
              <a:t>Ragunatha</a:t>
            </a:r>
            <a:r>
              <a:rPr lang="en-US" dirty="0"/>
              <a:t>, S. (2009). </a:t>
            </a:r>
            <a:r>
              <a:rPr lang="en-US" dirty="0" err="1"/>
              <a:t>Finasteride</a:t>
            </a:r>
            <a:r>
              <a:rPr lang="en-US" dirty="0"/>
              <a:t>-its 	impact on sexual function and 	prostate cancer. </a:t>
            </a:r>
            <a:r>
              <a:rPr lang="en-US" i="1" dirty="0"/>
              <a:t>Journal 	of Cutaneous and Aesthetic Surgery, 2</a:t>
            </a:r>
            <a:r>
              <a:rPr lang="en-US" dirty="0"/>
              <a:t>(1): 12-16. </a:t>
            </a:r>
          </a:p>
          <a:p>
            <a:r>
              <a:rPr lang="en-US" dirty="0" err="1"/>
              <a:t>Avantgardeurology</a:t>
            </a:r>
            <a:r>
              <a:rPr lang="en-US" dirty="0"/>
              <a:t>, (2013). Benign Prostatic Hyperplasia. 	Retrieved March 27, 2017 from 	avantgardeurology.com/</a:t>
            </a:r>
            <a:r>
              <a:rPr lang="en-US" dirty="0" err="1"/>
              <a:t>details.php?id</a:t>
            </a:r>
            <a:r>
              <a:rPr lang="en-US" dirty="0"/>
              <a:t>=294</a:t>
            </a:r>
          </a:p>
          <a:p>
            <a:r>
              <a:rPr lang="en-US" dirty="0" err="1"/>
              <a:t>Bharali</a:t>
            </a:r>
            <a:r>
              <a:rPr lang="en-US" dirty="0"/>
              <a:t>, M. &amp; </a:t>
            </a:r>
            <a:r>
              <a:rPr lang="en-US" dirty="0" err="1"/>
              <a:t>Chetry</a:t>
            </a:r>
            <a:r>
              <a:rPr lang="en-US" dirty="0"/>
              <a:t>, L. (2014). Aqueous </a:t>
            </a:r>
            <a:r>
              <a:rPr lang="en-US" dirty="0" err="1"/>
              <a:t>Methanolic</a:t>
            </a:r>
            <a:r>
              <a:rPr lang="en-US" dirty="0"/>
              <a:t> Bark Extract 	of </a:t>
            </a:r>
            <a:r>
              <a:rPr lang="en-US" dirty="0" err="1"/>
              <a:t>Oroxylum</a:t>
            </a:r>
            <a:r>
              <a:rPr lang="en-US" dirty="0"/>
              <a:t> </a:t>
            </a:r>
            <a:r>
              <a:rPr lang="en-US" dirty="0" err="1"/>
              <a:t>indicum</a:t>
            </a:r>
            <a:r>
              <a:rPr lang="en-US" dirty="0"/>
              <a:t> 	Inhibited Testosterone induced 	Prostate Hyperplasia in Rat. </a:t>
            </a:r>
            <a:r>
              <a:rPr lang="en-US" i="1" dirty="0" err="1"/>
              <a:t>Pharmacognosy</a:t>
            </a:r>
            <a:r>
              <a:rPr lang="en-US" i="1" dirty="0"/>
              <a:t> journal, 6</a:t>
            </a:r>
            <a:r>
              <a:rPr lang="en-US" dirty="0"/>
              <a:t>, 	3.</a:t>
            </a:r>
          </a:p>
          <a:p>
            <a:r>
              <a:rPr lang="en-US" dirty="0"/>
              <a:t>Chung, K., An, H., </a:t>
            </a:r>
            <a:r>
              <a:rPr lang="en-US" dirty="0" err="1"/>
              <a:t>Cheon</a:t>
            </a:r>
            <a:r>
              <a:rPr lang="en-US" dirty="0"/>
              <a:t>, S., Kwon, K., Lee, K. (2015). Bee venom 	suppresses testosterone-	induced benign prostatic 	hyperplasia by regulating the inflammatory response and 	apoptosis. </a:t>
            </a:r>
            <a:r>
              <a:rPr lang="en-US" i="1" dirty="0"/>
              <a:t>Experimental Biology and Medicine, 240</a:t>
            </a:r>
            <a:r>
              <a:rPr lang="en-US" dirty="0"/>
              <a:t>: 1656-	1663. </a:t>
            </a:r>
          </a:p>
          <a:p>
            <a:r>
              <a:rPr lang="en-US" dirty="0" err="1"/>
              <a:t>Dhingra</a:t>
            </a:r>
            <a:r>
              <a:rPr lang="en-US" dirty="0"/>
              <a:t>, N. &amp; </a:t>
            </a:r>
            <a:r>
              <a:rPr lang="en-US" dirty="0" err="1"/>
              <a:t>Bhagwat</a:t>
            </a:r>
            <a:r>
              <a:rPr lang="en-US" dirty="0"/>
              <a:t>, D. (2011). Benign prostatic hyperplasia: 	An overview of existing treatments. </a:t>
            </a:r>
            <a:r>
              <a:rPr lang="en-US" i="1" dirty="0"/>
              <a:t>Indian Journal of 	Pharmacology</a:t>
            </a:r>
            <a:r>
              <a:rPr lang="en-US" dirty="0"/>
              <a:t>,</a:t>
            </a:r>
            <a:r>
              <a:rPr lang="en-US" i="1" dirty="0"/>
              <a:t> 43</a:t>
            </a:r>
            <a:r>
              <a:rPr lang="en-US" dirty="0"/>
              <a:t>(1): 6-12.</a:t>
            </a:r>
          </a:p>
          <a:p>
            <a:endParaRPr lang="en-US" dirty="0"/>
          </a:p>
        </p:txBody>
      </p:sp>
      <p:sp>
        <p:nvSpPr>
          <p:cNvPr id="5" name="Slide Number Placeholder 4"/>
          <p:cNvSpPr>
            <a:spLocks noGrp="1"/>
          </p:cNvSpPr>
          <p:nvPr>
            <p:ph type="sldNum" sz="quarter" idx="12"/>
          </p:nvPr>
        </p:nvSpPr>
        <p:spPr/>
        <p:txBody>
          <a:bodyPr/>
          <a:lstStyle/>
          <a:p>
            <a:fld id="{56F63445-9996-473C-A8CB-6C1E1742F0AA}" type="slidenum">
              <a:rPr lang="en-US" smtClean="0"/>
              <a:t>21</a:t>
            </a:fld>
            <a:endParaRPr lang="en-US"/>
          </a:p>
        </p:txBody>
      </p:sp>
    </p:spTree>
    <p:extLst>
      <p:ext uri="{BB962C8B-B14F-4D97-AF65-F5344CB8AC3E}">
        <p14:creationId xmlns:p14="http://schemas.microsoft.com/office/powerpoint/2010/main" val="259504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b="1" dirty="0">
                <a:solidFill>
                  <a:srgbClr val="7030A0"/>
                </a:solidFill>
              </a:rPr>
              <a:t>REFERENCES</a:t>
            </a:r>
            <a:endParaRPr lang="en-US" dirty="0"/>
          </a:p>
        </p:txBody>
      </p:sp>
      <p:sp>
        <p:nvSpPr>
          <p:cNvPr id="3" name="Content Placeholder 2"/>
          <p:cNvSpPr>
            <a:spLocks noGrp="1"/>
          </p:cNvSpPr>
          <p:nvPr>
            <p:ph idx="1"/>
          </p:nvPr>
        </p:nvSpPr>
        <p:spPr>
          <a:xfrm>
            <a:off x="-76200" y="1143000"/>
            <a:ext cx="9220200" cy="5410200"/>
          </a:xfrm>
        </p:spPr>
        <p:txBody>
          <a:bodyPr>
            <a:normAutofit fontScale="77500" lnSpcReduction="20000"/>
          </a:bodyPr>
          <a:lstStyle/>
          <a:p>
            <a:r>
              <a:rPr lang="en-US" dirty="0" err="1"/>
              <a:t>Kapoor</a:t>
            </a:r>
            <a:r>
              <a:rPr lang="en-US" dirty="0"/>
              <a:t>, A. (2012). Benign prostatic hyperplasia (BPH) management 	in the primary health care 	setting. </a:t>
            </a:r>
            <a:r>
              <a:rPr lang="en-US" i="1" dirty="0"/>
              <a:t>The Canadian Journal of 	Urology, 19: </a:t>
            </a:r>
            <a:r>
              <a:rPr lang="en-US" dirty="0"/>
              <a:t>10-17.</a:t>
            </a:r>
          </a:p>
          <a:p>
            <a:r>
              <a:rPr lang="en-US" dirty="0" err="1"/>
              <a:t>Moghadamtousi</a:t>
            </a:r>
            <a:r>
              <a:rPr lang="en-US" dirty="0"/>
              <a:t>, S.,  </a:t>
            </a:r>
            <a:r>
              <a:rPr lang="en-US" dirty="0" err="1"/>
              <a:t>Fadaeinasab</a:t>
            </a:r>
            <a:r>
              <a:rPr lang="en-US" dirty="0"/>
              <a:t>, M., </a:t>
            </a:r>
            <a:r>
              <a:rPr lang="en-US" dirty="0" err="1"/>
              <a:t>Nikzad</a:t>
            </a:r>
            <a:r>
              <a:rPr lang="en-US" dirty="0"/>
              <a:t>, S., Mohan, G., Ali, H. 	&amp; Abdul </a:t>
            </a:r>
            <a:r>
              <a:rPr lang="en-US" dirty="0" err="1"/>
              <a:t>Kadir</a:t>
            </a:r>
            <a:r>
              <a:rPr lang="en-US" dirty="0"/>
              <a:t>, H. (2015). 	</a:t>
            </a:r>
            <a:r>
              <a:rPr lang="en-US" i="1" dirty="0" err="1"/>
              <a:t>Annona</a:t>
            </a:r>
            <a:r>
              <a:rPr lang="en-US" i="1" dirty="0"/>
              <a:t> </a:t>
            </a:r>
            <a:r>
              <a:rPr lang="en-US" i="1" dirty="0" err="1"/>
              <a:t>muricata</a:t>
            </a:r>
            <a:r>
              <a:rPr lang="en-US" dirty="0"/>
              <a:t> (</a:t>
            </a:r>
            <a:r>
              <a:rPr lang="en-US" dirty="0" err="1"/>
              <a:t>Annonaceae</a:t>
            </a:r>
            <a:r>
              <a:rPr lang="en-US" dirty="0"/>
              <a:t>): A 	Review of Its Traditional Uses, Isolated </a:t>
            </a:r>
            <a:r>
              <a:rPr lang="en-US" dirty="0" err="1"/>
              <a:t>Acetogenins</a:t>
            </a:r>
            <a:r>
              <a:rPr lang="en-US" dirty="0"/>
              <a:t> 	and 	Biological Activities. </a:t>
            </a:r>
            <a:r>
              <a:rPr lang="en-US" i="1" dirty="0"/>
              <a:t>International Journal of Molecular 	Sciences, 16: </a:t>
            </a:r>
            <a:r>
              <a:rPr lang="en-US" dirty="0"/>
              <a:t>15625-15658</a:t>
            </a:r>
            <a:r>
              <a:rPr lang="en-US" i="1" dirty="0"/>
              <a:t>. 	</a:t>
            </a:r>
            <a:r>
              <a:rPr lang="en-US" dirty="0"/>
              <a:t>http://dx.doi.org/</a:t>
            </a:r>
            <a:r>
              <a:rPr lang="en-US" i="1" dirty="0"/>
              <a:t>10.3390/ijms160715625  </a:t>
            </a:r>
            <a:r>
              <a:rPr lang="en-US" dirty="0"/>
              <a:t>     </a:t>
            </a:r>
          </a:p>
          <a:p>
            <a:r>
              <a:rPr lang="en-US" dirty="0" err="1"/>
              <a:t>Mosli</a:t>
            </a:r>
            <a:r>
              <a:rPr lang="en-US" dirty="0"/>
              <a:t>, H., </a:t>
            </a:r>
            <a:r>
              <a:rPr lang="en-US" dirty="0" err="1"/>
              <a:t>Esmat</a:t>
            </a:r>
            <a:r>
              <a:rPr lang="en-US" dirty="0"/>
              <a:t>, A., </a:t>
            </a:r>
            <a:r>
              <a:rPr lang="en-US" dirty="0" err="1"/>
              <a:t>Atawia</a:t>
            </a:r>
            <a:r>
              <a:rPr lang="en-US" dirty="0"/>
              <a:t>, R., </a:t>
            </a:r>
            <a:r>
              <a:rPr lang="en-US" dirty="0" err="1"/>
              <a:t>Shoieb</a:t>
            </a:r>
            <a:r>
              <a:rPr lang="en-US" dirty="0"/>
              <a:t>, S., </a:t>
            </a:r>
            <a:r>
              <a:rPr lang="en-US" dirty="0" err="1"/>
              <a:t>Mosli</a:t>
            </a:r>
            <a:r>
              <a:rPr lang="en-US" dirty="0"/>
              <a:t>, H. &amp; Abdel-</a:t>
            </a:r>
            <a:r>
              <a:rPr lang="en-US" dirty="0" err="1"/>
              <a:t>Naim</a:t>
            </a:r>
            <a:r>
              <a:rPr lang="en-US" dirty="0"/>
              <a:t>, 	A. (2015). Metformin 	Attenuates Testosterone-Induced 	Prostatic Hyperplasia in Rats: A Pharmacological 	Perspective. 	</a:t>
            </a:r>
            <a:r>
              <a:rPr lang="en-US" i="1" dirty="0"/>
              <a:t>Scientific reports, 5,</a:t>
            </a:r>
            <a:r>
              <a:rPr lang="en-US" dirty="0"/>
              <a:t>15639.</a:t>
            </a:r>
          </a:p>
          <a:p>
            <a:r>
              <a:rPr lang="en-US" dirty="0" err="1"/>
              <a:t>Varien</a:t>
            </a:r>
            <a:r>
              <a:rPr lang="en-US" dirty="0"/>
              <a:t> Moos. (2014). Leaves and </a:t>
            </a:r>
            <a:r>
              <a:rPr lang="en-US" dirty="0" err="1"/>
              <a:t>sourpop</a:t>
            </a:r>
            <a:r>
              <a:rPr lang="en-US" dirty="0"/>
              <a:t> pulp. Cancer Information 	and Resources. Retrieved 	February 7, 2017 from 	www.cancer.vg/en/annona-muricata-soursop</a:t>
            </a:r>
          </a:p>
          <a:p>
            <a:endParaRPr lang="en-US" dirty="0"/>
          </a:p>
        </p:txBody>
      </p:sp>
      <p:sp>
        <p:nvSpPr>
          <p:cNvPr id="5" name="Slide Number Placeholder 4"/>
          <p:cNvSpPr>
            <a:spLocks noGrp="1"/>
          </p:cNvSpPr>
          <p:nvPr>
            <p:ph type="sldNum" sz="quarter" idx="12"/>
          </p:nvPr>
        </p:nvSpPr>
        <p:spPr/>
        <p:txBody>
          <a:bodyPr/>
          <a:lstStyle/>
          <a:p>
            <a:fld id="{56F63445-9996-473C-A8CB-6C1E1742F0AA}" type="slidenum">
              <a:rPr lang="en-US" smtClean="0"/>
              <a:t>22</a:t>
            </a:fld>
            <a:endParaRPr lang="en-US"/>
          </a:p>
        </p:txBody>
      </p:sp>
    </p:spTree>
    <p:extLst>
      <p:ext uri="{BB962C8B-B14F-4D97-AF65-F5344CB8AC3E}">
        <p14:creationId xmlns:p14="http://schemas.microsoft.com/office/powerpoint/2010/main" val="373627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8229600" cy="1143000"/>
          </a:xfrm>
        </p:spPr>
        <p:txBody>
          <a:bodyPr>
            <a:noAutofit/>
          </a:bodyPr>
          <a:lstStyle/>
          <a:p>
            <a:r>
              <a:rPr lang="en-US" sz="6000" dirty="0"/>
              <a:t>THANKS FOR LISTENING </a:t>
            </a:r>
            <a:br>
              <a:rPr lang="en-US" sz="6000" dirty="0"/>
            </a:br>
            <a:endParaRPr lang="en-US" sz="6000" dirty="0"/>
          </a:p>
        </p:txBody>
      </p:sp>
      <p:sp>
        <p:nvSpPr>
          <p:cNvPr id="4" name="Slide Number Placeholder 3"/>
          <p:cNvSpPr>
            <a:spLocks noGrp="1"/>
          </p:cNvSpPr>
          <p:nvPr>
            <p:ph type="sldNum" sz="quarter" idx="12"/>
          </p:nvPr>
        </p:nvSpPr>
        <p:spPr/>
        <p:txBody>
          <a:bodyPr/>
          <a:lstStyle/>
          <a:p>
            <a:fld id="{56F63445-9996-473C-A8CB-6C1E1742F0AA}" type="slidenum">
              <a:rPr lang="en-US" smtClean="0"/>
              <a:t>23</a:t>
            </a:fld>
            <a:endParaRPr lang="en-US"/>
          </a:p>
        </p:txBody>
      </p:sp>
    </p:spTree>
    <p:extLst>
      <p:ext uri="{BB962C8B-B14F-4D97-AF65-F5344CB8AC3E}">
        <p14:creationId xmlns:p14="http://schemas.microsoft.com/office/powerpoint/2010/main" val="116056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rmAutofit/>
          </a:bodyPr>
          <a:lstStyle/>
          <a:p>
            <a:r>
              <a:rPr lang="en-US" b="1" dirty="0">
                <a:solidFill>
                  <a:srgbClr val="7030A0"/>
                </a:solidFill>
              </a:rPr>
              <a:t>FINASTERIDE</a:t>
            </a:r>
          </a:p>
        </p:txBody>
      </p:sp>
      <p:sp>
        <p:nvSpPr>
          <p:cNvPr id="3" name="Content Placeholder 2"/>
          <p:cNvSpPr>
            <a:spLocks noGrp="1"/>
          </p:cNvSpPr>
          <p:nvPr>
            <p:ph idx="1"/>
          </p:nvPr>
        </p:nvSpPr>
        <p:spPr>
          <a:xfrm>
            <a:off x="76200" y="838200"/>
            <a:ext cx="9067800" cy="3429000"/>
          </a:xfrm>
        </p:spPr>
        <p:txBody>
          <a:bodyPr>
            <a:normAutofit fontScale="92500" lnSpcReduction="10000"/>
          </a:bodyPr>
          <a:lstStyle/>
          <a:p>
            <a:r>
              <a:rPr lang="en-US" b="1" dirty="0" err="1">
                <a:solidFill>
                  <a:srgbClr val="002060"/>
                </a:solidFill>
              </a:rPr>
              <a:t>Finasteride</a:t>
            </a:r>
            <a:r>
              <a:rPr lang="en-US" b="1" dirty="0">
                <a:solidFill>
                  <a:srgbClr val="002060"/>
                </a:solidFill>
              </a:rPr>
              <a:t> is a 5α-</a:t>
            </a:r>
            <a:r>
              <a:rPr lang="en-US" b="1" dirty="0" err="1">
                <a:solidFill>
                  <a:srgbClr val="002060"/>
                </a:solidFill>
              </a:rPr>
              <a:t>reductase</a:t>
            </a:r>
            <a:r>
              <a:rPr lang="en-US" b="1" dirty="0">
                <a:solidFill>
                  <a:srgbClr val="002060"/>
                </a:solidFill>
              </a:rPr>
              <a:t> inhibitor which blocks testosterone activation.</a:t>
            </a:r>
          </a:p>
          <a:p>
            <a:r>
              <a:rPr lang="en-US" b="1" dirty="0">
                <a:solidFill>
                  <a:srgbClr val="002060"/>
                </a:solidFill>
              </a:rPr>
              <a:t>Commonly used for the treatment of BPH, because the influence of androgen hormones causes prostate enlargement (Chung </a:t>
            </a:r>
            <a:r>
              <a:rPr lang="en-US" b="1" i="1" dirty="0">
                <a:solidFill>
                  <a:srgbClr val="002060"/>
                </a:solidFill>
              </a:rPr>
              <a:t>et al</a:t>
            </a:r>
            <a:r>
              <a:rPr lang="en-US" b="1" dirty="0">
                <a:solidFill>
                  <a:srgbClr val="002060"/>
                </a:solidFill>
              </a:rPr>
              <a:t>., 2015). </a:t>
            </a:r>
          </a:p>
          <a:p>
            <a:r>
              <a:rPr lang="en-US" b="1" dirty="0">
                <a:solidFill>
                  <a:srgbClr val="002060"/>
                </a:solidFill>
              </a:rPr>
              <a:t>Tends to have side effects like erectile dysfunction, impotence and decreased libido (</a:t>
            </a:r>
            <a:r>
              <a:rPr lang="en-US" b="1" dirty="0" err="1">
                <a:solidFill>
                  <a:srgbClr val="002060"/>
                </a:solidFill>
              </a:rPr>
              <a:t>Anitha</a:t>
            </a:r>
            <a:r>
              <a:rPr lang="en-US" b="1" dirty="0">
                <a:solidFill>
                  <a:srgbClr val="002060"/>
                </a:solidFill>
              </a:rPr>
              <a:t> </a:t>
            </a:r>
            <a:r>
              <a:rPr lang="en-US" b="1" i="1" dirty="0">
                <a:solidFill>
                  <a:srgbClr val="002060"/>
                </a:solidFill>
              </a:rPr>
              <a:t>et al.,</a:t>
            </a:r>
            <a:r>
              <a:rPr lang="en-US" b="1" dirty="0">
                <a:solidFill>
                  <a:srgbClr val="002060"/>
                </a:solidFill>
              </a:rPr>
              <a:t> 2009).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7848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324600"/>
            <a:ext cx="9144000" cy="369332"/>
          </a:xfrm>
          <a:prstGeom prst="rect">
            <a:avLst/>
          </a:prstGeom>
          <a:noFill/>
        </p:spPr>
        <p:txBody>
          <a:bodyPr wrap="square" rtlCol="0">
            <a:spAutoFit/>
          </a:bodyPr>
          <a:lstStyle/>
          <a:p>
            <a:r>
              <a:rPr lang="en-US" b="1" dirty="0"/>
              <a:t>Figure 2:</a:t>
            </a:r>
            <a:r>
              <a:rPr lang="en-US" dirty="0"/>
              <a:t> Inhibition of testosterone by 5α </a:t>
            </a:r>
            <a:r>
              <a:rPr lang="en-US" dirty="0" err="1"/>
              <a:t>reductases</a:t>
            </a:r>
            <a:r>
              <a:rPr lang="en-US" dirty="0"/>
              <a:t> (</a:t>
            </a:r>
            <a:r>
              <a:rPr lang="en-US" dirty="0" err="1"/>
              <a:t>Coetzer</a:t>
            </a:r>
            <a:r>
              <a:rPr lang="en-US" dirty="0"/>
              <a:t>, 2013).</a:t>
            </a:r>
          </a:p>
        </p:txBody>
      </p:sp>
      <p:sp>
        <p:nvSpPr>
          <p:cNvPr id="6" name="TextBox 5"/>
          <p:cNvSpPr txBox="1"/>
          <p:nvPr/>
        </p:nvSpPr>
        <p:spPr>
          <a:xfrm>
            <a:off x="7315200" y="5715000"/>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fld id="{56F63445-9996-473C-A8CB-6C1E1742F0AA}" type="slidenum">
              <a:rPr lang="en-US" smtClean="0"/>
              <a:t>3</a:t>
            </a:fld>
            <a:endParaRPr lang="en-US"/>
          </a:p>
        </p:txBody>
      </p:sp>
    </p:spTree>
    <p:extLst>
      <p:ext uri="{BB962C8B-B14F-4D97-AF65-F5344CB8AC3E}">
        <p14:creationId xmlns:p14="http://schemas.microsoft.com/office/powerpoint/2010/main" val="314646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i="1" dirty="0">
                <a:solidFill>
                  <a:srgbClr val="7030A0"/>
                </a:solidFill>
              </a:rPr>
              <a:t>ANNONA MURICATA</a:t>
            </a:r>
          </a:p>
        </p:txBody>
      </p:sp>
      <p:sp>
        <p:nvSpPr>
          <p:cNvPr id="3" name="Content Placeholder 2"/>
          <p:cNvSpPr>
            <a:spLocks noGrp="1"/>
          </p:cNvSpPr>
          <p:nvPr>
            <p:ph idx="1"/>
          </p:nvPr>
        </p:nvSpPr>
        <p:spPr>
          <a:xfrm>
            <a:off x="0" y="609600"/>
            <a:ext cx="5637849" cy="6858000"/>
          </a:xfrm>
        </p:spPr>
        <p:txBody>
          <a:bodyPr>
            <a:normAutofit fontScale="55000" lnSpcReduction="20000"/>
          </a:bodyPr>
          <a:lstStyle/>
          <a:p>
            <a:r>
              <a:rPr lang="en-US" sz="3800" b="1" dirty="0">
                <a:solidFill>
                  <a:srgbClr val="002060"/>
                </a:solidFill>
              </a:rPr>
              <a:t>Commonly known as </a:t>
            </a:r>
            <a:r>
              <a:rPr lang="en-US" sz="3800" b="1" dirty="0" err="1">
                <a:solidFill>
                  <a:srgbClr val="002060"/>
                </a:solidFill>
              </a:rPr>
              <a:t>soursop</a:t>
            </a:r>
            <a:r>
              <a:rPr lang="en-US" sz="3800" b="1" dirty="0">
                <a:solidFill>
                  <a:srgbClr val="002060"/>
                </a:solidFill>
              </a:rPr>
              <a:t>, </a:t>
            </a:r>
            <a:r>
              <a:rPr lang="en-US" sz="3800" b="1" dirty="0" err="1">
                <a:solidFill>
                  <a:srgbClr val="002060"/>
                </a:solidFill>
              </a:rPr>
              <a:t>guanabana</a:t>
            </a:r>
            <a:r>
              <a:rPr lang="en-US" sz="3800" b="1" dirty="0">
                <a:solidFill>
                  <a:srgbClr val="002060"/>
                </a:solidFill>
              </a:rPr>
              <a:t>, </a:t>
            </a:r>
            <a:r>
              <a:rPr lang="en-US" sz="3800" b="1" dirty="0" err="1">
                <a:solidFill>
                  <a:srgbClr val="002060"/>
                </a:solidFill>
              </a:rPr>
              <a:t>graviola</a:t>
            </a:r>
            <a:r>
              <a:rPr lang="en-US" sz="3800" b="1" dirty="0">
                <a:solidFill>
                  <a:srgbClr val="002060"/>
                </a:solidFill>
              </a:rPr>
              <a:t>.</a:t>
            </a:r>
          </a:p>
          <a:p>
            <a:pPr marL="0" indent="0">
              <a:buNone/>
            </a:pPr>
            <a:endParaRPr lang="en-US" sz="3800" b="1" dirty="0">
              <a:solidFill>
                <a:srgbClr val="002060"/>
              </a:solidFill>
            </a:endParaRPr>
          </a:p>
          <a:p>
            <a:r>
              <a:rPr lang="en-US" sz="3800" b="1" dirty="0">
                <a:solidFill>
                  <a:srgbClr val="002060"/>
                </a:solidFill>
              </a:rPr>
              <a:t>Family- </a:t>
            </a:r>
            <a:r>
              <a:rPr lang="en-US" sz="3800" b="1" dirty="0" err="1">
                <a:solidFill>
                  <a:srgbClr val="002060"/>
                </a:solidFill>
              </a:rPr>
              <a:t>annonaceae</a:t>
            </a:r>
            <a:r>
              <a:rPr lang="en-US" sz="3800" b="1" dirty="0">
                <a:solidFill>
                  <a:srgbClr val="002060"/>
                </a:solidFill>
              </a:rPr>
              <a:t>, Species- </a:t>
            </a:r>
            <a:r>
              <a:rPr lang="en-US" sz="3800" b="1" dirty="0" err="1">
                <a:solidFill>
                  <a:srgbClr val="002060"/>
                </a:solidFill>
              </a:rPr>
              <a:t>muricata</a:t>
            </a:r>
            <a:r>
              <a:rPr lang="en-US" sz="3800" b="1" dirty="0">
                <a:solidFill>
                  <a:srgbClr val="002060"/>
                </a:solidFill>
              </a:rPr>
              <a:t> and  Genus- </a:t>
            </a:r>
            <a:r>
              <a:rPr lang="en-US" sz="3800" b="1" dirty="0" err="1">
                <a:solidFill>
                  <a:srgbClr val="002060"/>
                </a:solidFill>
              </a:rPr>
              <a:t>Annona</a:t>
            </a:r>
            <a:r>
              <a:rPr lang="en-US" sz="3800" b="1" dirty="0">
                <a:solidFill>
                  <a:srgbClr val="002060"/>
                </a:solidFill>
              </a:rPr>
              <a:t> (</a:t>
            </a:r>
            <a:r>
              <a:rPr lang="en-US" sz="3800" b="1" dirty="0" err="1">
                <a:solidFill>
                  <a:srgbClr val="002060"/>
                </a:solidFill>
              </a:rPr>
              <a:t>Moghadamtousi</a:t>
            </a:r>
            <a:r>
              <a:rPr lang="en-US" sz="3800" b="1" dirty="0">
                <a:solidFill>
                  <a:srgbClr val="002060"/>
                </a:solidFill>
              </a:rPr>
              <a:t>, 2015). </a:t>
            </a:r>
          </a:p>
          <a:p>
            <a:pPr marL="0" indent="0">
              <a:buNone/>
            </a:pPr>
            <a:endParaRPr lang="en-US" sz="3800" b="1" dirty="0">
              <a:solidFill>
                <a:srgbClr val="002060"/>
              </a:solidFill>
            </a:endParaRPr>
          </a:p>
          <a:p>
            <a:r>
              <a:rPr lang="en-US" sz="3800" b="1" dirty="0">
                <a:solidFill>
                  <a:srgbClr val="002060"/>
                </a:solidFill>
              </a:rPr>
              <a:t>It is an evergreen, terrestrial, erect tree reaching 5–8 m in height and has glossy, dark green leaves. </a:t>
            </a:r>
          </a:p>
          <a:p>
            <a:endParaRPr lang="en-US" sz="3800" b="1" dirty="0">
              <a:solidFill>
                <a:srgbClr val="002060"/>
              </a:solidFill>
            </a:endParaRPr>
          </a:p>
          <a:p>
            <a:r>
              <a:rPr lang="en-US" sz="3800" b="1" dirty="0">
                <a:solidFill>
                  <a:srgbClr val="002060"/>
                </a:solidFill>
              </a:rPr>
              <a:t>The fruits are large, heart shaped, dark green, covered with soft spines. The inner flesh is white, meaty, creamy and slightly acidic.(Moos, 2014; </a:t>
            </a:r>
            <a:r>
              <a:rPr lang="en-US" sz="3800" b="1" dirty="0" err="1">
                <a:solidFill>
                  <a:srgbClr val="002060"/>
                </a:solidFill>
              </a:rPr>
              <a:t>Moghadamtousi</a:t>
            </a:r>
            <a:r>
              <a:rPr lang="en-US" sz="3800" b="1" dirty="0">
                <a:solidFill>
                  <a:srgbClr val="002060"/>
                </a:solidFill>
              </a:rPr>
              <a:t>, 2015).</a:t>
            </a:r>
          </a:p>
          <a:p>
            <a:endParaRPr lang="en-US" sz="3800" b="1" dirty="0">
              <a:solidFill>
                <a:srgbClr val="002060"/>
              </a:solidFill>
            </a:endParaRPr>
          </a:p>
          <a:p>
            <a:r>
              <a:rPr lang="en-US" sz="3800" b="1" dirty="0">
                <a:solidFill>
                  <a:srgbClr val="002060"/>
                </a:solidFill>
              </a:rPr>
              <a:t>Phytochemical evaluations on the parts of the plant showed the presence of different compounds like alkaloids that have wide range of pharmacological effects and as such have been widely used as drugs in the medical field.</a:t>
            </a:r>
          </a:p>
          <a:p>
            <a:endParaRPr lang="en-US" b="1"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849" y="546465"/>
            <a:ext cx="3506151" cy="364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1238" b="27428"/>
          <a:stretch/>
        </p:blipFill>
        <p:spPr>
          <a:xfrm>
            <a:off x="5802086" y="4866620"/>
            <a:ext cx="3341914" cy="1991380"/>
          </a:xfrm>
          <a:prstGeom prst="rect">
            <a:avLst/>
          </a:prstGeom>
        </p:spPr>
      </p:pic>
      <p:sp>
        <p:nvSpPr>
          <p:cNvPr id="5" name="TextBox 4"/>
          <p:cNvSpPr txBox="1"/>
          <p:nvPr/>
        </p:nvSpPr>
        <p:spPr>
          <a:xfrm>
            <a:off x="5637849" y="4343400"/>
            <a:ext cx="3506152" cy="523220"/>
          </a:xfrm>
          <a:prstGeom prst="rect">
            <a:avLst/>
          </a:prstGeom>
          <a:noFill/>
        </p:spPr>
        <p:txBody>
          <a:bodyPr wrap="square" rtlCol="0">
            <a:spAutoFit/>
          </a:bodyPr>
          <a:lstStyle/>
          <a:p>
            <a:r>
              <a:rPr lang="en-US" sz="1400" b="1" dirty="0"/>
              <a:t>Figure 3</a:t>
            </a:r>
            <a:r>
              <a:rPr lang="en-US" sz="1400" dirty="0"/>
              <a:t>: (A) Tree of </a:t>
            </a:r>
            <a:r>
              <a:rPr lang="en-US" sz="1400" i="1" dirty="0"/>
              <a:t>A. </a:t>
            </a:r>
            <a:r>
              <a:rPr lang="en-US" sz="1400" i="1" dirty="0" err="1"/>
              <a:t>Muricata</a:t>
            </a:r>
            <a:r>
              <a:rPr lang="en-US" sz="1400" dirty="0"/>
              <a:t> (B) Fruits of </a:t>
            </a:r>
            <a:r>
              <a:rPr lang="en-US" sz="1400" i="1" dirty="0"/>
              <a:t>A. </a:t>
            </a:r>
            <a:r>
              <a:rPr lang="en-US" sz="1400" i="1" dirty="0" err="1"/>
              <a:t>Muricata</a:t>
            </a:r>
            <a:r>
              <a:rPr lang="en-US" sz="1400" b="1" dirty="0"/>
              <a:t> </a:t>
            </a:r>
            <a:r>
              <a:rPr lang="en-ZA" sz="1400" dirty="0"/>
              <a:t>taken in Babcock University </a:t>
            </a:r>
            <a:endParaRPr lang="en-US" sz="1400" dirty="0"/>
          </a:p>
        </p:txBody>
      </p:sp>
      <p:sp>
        <p:nvSpPr>
          <p:cNvPr id="7" name="Slide Number Placeholder 6"/>
          <p:cNvSpPr>
            <a:spLocks noGrp="1"/>
          </p:cNvSpPr>
          <p:nvPr>
            <p:ph type="sldNum" sz="quarter" idx="12"/>
          </p:nvPr>
        </p:nvSpPr>
        <p:spPr/>
        <p:txBody>
          <a:bodyPr/>
          <a:lstStyle/>
          <a:p>
            <a:fld id="{56F63445-9996-473C-A8CB-6C1E1742F0AA}" type="slidenum">
              <a:rPr lang="en-US" smtClean="0"/>
              <a:t>4</a:t>
            </a:fld>
            <a:endParaRPr lang="en-US"/>
          </a:p>
        </p:txBody>
      </p:sp>
      <p:sp>
        <p:nvSpPr>
          <p:cNvPr id="8" name="TextBox 7"/>
          <p:cNvSpPr txBox="1"/>
          <p:nvPr/>
        </p:nvSpPr>
        <p:spPr>
          <a:xfrm>
            <a:off x="5679058" y="615287"/>
            <a:ext cx="324128" cy="369332"/>
          </a:xfrm>
          <a:prstGeom prst="rect">
            <a:avLst/>
          </a:prstGeom>
          <a:noFill/>
        </p:spPr>
        <p:txBody>
          <a:bodyPr wrap="none" rtlCol="0">
            <a:spAutoFit/>
          </a:bodyPr>
          <a:lstStyle/>
          <a:p>
            <a:r>
              <a:rPr lang="en-US" b="1"/>
              <a:t>A</a:t>
            </a:r>
          </a:p>
        </p:txBody>
      </p:sp>
      <p:sp>
        <p:nvSpPr>
          <p:cNvPr id="9" name="TextBox 8"/>
          <p:cNvSpPr txBox="1"/>
          <p:nvPr/>
        </p:nvSpPr>
        <p:spPr>
          <a:xfrm>
            <a:off x="5841122" y="6356350"/>
            <a:ext cx="314510" cy="369332"/>
          </a:xfrm>
          <a:prstGeom prst="rect">
            <a:avLst/>
          </a:prstGeom>
          <a:noFill/>
        </p:spPr>
        <p:txBody>
          <a:bodyPr wrap="none" rtlCol="0">
            <a:spAutoFit/>
          </a:bodyPr>
          <a:lstStyle/>
          <a:p>
            <a:r>
              <a:rPr lang="en-US" b="1"/>
              <a:t>B</a:t>
            </a:r>
          </a:p>
        </p:txBody>
      </p:sp>
    </p:spTree>
    <p:extLst>
      <p:ext uri="{BB962C8B-B14F-4D97-AF65-F5344CB8AC3E}">
        <p14:creationId xmlns:p14="http://schemas.microsoft.com/office/powerpoint/2010/main" val="244702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solidFill>
                  <a:srgbClr val="7030A0"/>
                </a:solidFill>
              </a:rPr>
              <a:t>JUSTIFICATION</a:t>
            </a:r>
          </a:p>
        </p:txBody>
      </p:sp>
      <p:sp>
        <p:nvSpPr>
          <p:cNvPr id="3" name="Content Placeholder 2"/>
          <p:cNvSpPr>
            <a:spLocks noGrp="1"/>
          </p:cNvSpPr>
          <p:nvPr>
            <p:ph idx="1"/>
          </p:nvPr>
        </p:nvSpPr>
        <p:spPr>
          <a:xfrm>
            <a:off x="228600" y="1447800"/>
            <a:ext cx="8763000" cy="4678363"/>
          </a:xfrm>
        </p:spPr>
        <p:txBody>
          <a:bodyPr>
            <a:normAutofit/>
          </a:bodyPr>
          <a:lstStyle/>
          <a:p>
            <a:r>
              <a:rPr lang="en-US" sz="3600" b="1" dirty="0">
                <a:solidFill>
                  <a:srgbClr val="002060"/>
                </a:solidFill>
              </a:rPr>
              <a:t>Despite the </a:t>
            </a:r>
            <a:r>
              <a:rPr lang="en-US" sz="3600" b="1" i="1" dirty="0">
                <a:solidFill>
                  <a:srgbClr val="002060"/>
                </a:solidFill>
              </a:rPr>
              <a:t>in vitro</a:t>
            </a:r>
            <a:r>
              <a:rPr lang="en-US" sz="3600" b="1" dirty="0">
                <a:solidFill>
                  <a:srgbClr val="002060"/>
                </a:solidFill>
              </a:rPr>
              <a:t> cytotoxic effects of </a:t>
            </a:r>
            <a:r>
              <a:rPr lang="en-US" sz="3600" b="1" i="1" dirty="0" err="1">
                <a:solidFill>
                  <a:srgbClr val="002060"/>
                </a:solidFill>
              </a:rPr>
              <a:t>Annona</a:t>
            </a:r>
            <a:r>
              <a:rPr lang="en-US" sz="3600" b="1" i="1" dirty="0">
                <a:solidFill>
                  <a:srgbClr val="002060"/>
                </a:solidFill>
              </a:rPr>
              <a:t> </a:t>
            </a:r>
            <a:r>
              <a:rPr lang="en-US" sz="3600" b="1" i="1" dirty="0" err="1">
                <a:solidFill>
                  <a:srgbClr val="002060"/>
                </a:solidFill>
              </a:rPr>
              <a:t>muricata</a:t>
            </a:r>
            <a:r>
              <a:rPr lang="en-US" sz="3600" b="1" dirty="0">
                <a:solidFill>
                  <a:srgbClr val="002060"/>
                </a:solidFill>
              </a:rPr>
              <a:t> on prostate cells, little or no work has been done on the effect it has on BPH cells and </a:t>
            </a:r>
            <a:r>
              <a:rPr lang="en-US" sz="3600" b="1" i="1" dirty="0">
                <a:solidFill>
                  <a:srgbClr val="002060"/>
                </a:solidFill>
              </a:rPr>
              <a:t>in vivo</a:t>
            </a:r>
            <a:r>
              <a:rPr lang="en-US" sz="3600" b="1" dirty="0">
                <a:solidFill>
                  <a:srgbClr val="002060"/>
                </a:solidFill>
              </a:rPr>
              <a:t> studies targeting the prostate organ</a:t>
            </a:r>
          </a:p>
        </p:txBody>
      </p:sp>
      <p:sp>
        <p:nvSpPr>
          <p:cNvPr id="5" name="Slide Number Placeholder 4"/>
          <p:cNvSpPr>
            <a:spLocks noGrp="1"/>
          </p:cNvSpPr>
          <p:nvPr>
            <p:ph type="sldNum" sz="quarter" idx="12"/>
          </p:nvPr>
        </p:nvSpPr>
        <p:spPr/>
        <p:txBody>
          <a:bodyPr/>
          <a:lstStyle/>
          <a:p>
            <a:fld id="{56F63445-9996-473C-A8CB-6C1E1742F0AA}" type="slidenum">
              <a:rPr lang="en-US" smtClean="0"/>
              <a:t>5</a:t>
            </a:fld>
            <a:endParaRPr lang="en-US"/>
          </a:p>
        </p:txBody>
      </p:sp>
    </p:spTree>
    <p:extLst>
      <p:ext uri="{BB962C8B-B14F-4D97-AF65-F5344CB8AC3E}">
        <p14:creationId xmlns:p14="http://schemas.microsoft.com/office/powerpoint/2010/main" val="7359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lstStyle/>
          <a:p>
            <a:r>
              <a:rPr lang="en-US" b="1" dirty="0">
                <a:solidFill>
                  <a:srgbClr val="7030A0"/>
                </a:solidFill>
              </a:rPr>
              <a:t>AIM</a:t>
            </a:r>
          </a:p>
        </p:txBody>
      </p:sp>
      <p:sp>
        <p:nvSpPr>
          <p:cNvPr id="3" name="Content Placeholder 2"/>
          <p:cNvSpPr>
            <a:spLocks noGrp="1"/>
          </p:cNvSpPr>
          <p:nvPr>
            <p:ph idx="1"/>
          </p:nvPr>
        </p:nvSpPr>
        <p:spPr>
          <a:xfrm>
            <a:off x="0" y="1219200"/>
            <a:ext cx="9067800" cy="4648200"/>
          </a:xfrm>
        </p:spPr>
        <p:txBody>
          <a:bodyPr>
            <a:normAutofit/>
          </a:bodyPr>
          <a:lstStyle/>
          <a:p>
            <a:r>
              <a:rPr lang="en-US" sz="4000" dirty="0">
                <a:solidFill>
                  <a:srgbClr val="002060"/>
                </a:solidFill>
              </a:rPr>
              <a:t> </a:t>
            </a:r>
            <a:r>
              <a:rPr lang="en-US" sz="3600" b="1" dirty="0">
                <a:solidFill>
                  <a:srgbClr val="002060"/>
                </a:solidFill>
              </a:rPr>
              <a:t>This scientific research was generally aimed to evaluate the effects of the leaves of </a:t>
            </a:r>
            <a:r>
              <a:rPr lang="en-US" sz="3600" b="1" i="1" dirty="0" err="1">
                <a:solidFill>
                  <a:srgbClr val="002060"/>
                </a:solidFill>
              </a:rPr>
              <a:t>Annona</a:t>
            </a:r>
            <a:r>
              <a:rPr lang="en-US" sz="3600" b="1" i="1" dirty="0">
                <a:solidFill>
                  <a:srgbClr val="002060"/>
                </a:solidFill>
              </a:rPr>
              <a:t> </a:t>
            </a:r>
            <a:r>
              <a:rPr lang="en-US" sz="3600" b="1" i="1" dirty="0" err="1">
                <a:solidFill>
                  <a:srgbClr val="002060"/>
                </a:solidFill>
              </a:rPr>
              <a:t>muricata</a:t>
            </a:r>
            <a:r>
              <a:rPr lang="en-US" sz="3600" b="1" dirty="0">
                <a:solidFill>
                  <a:srgbClr val="002060"/>
                </a:solidFill>
              </a:rPr>
              <a:t> on Testosterone induced benign prostatic hyperplasia rat model.</a:t>
            </a:r>
          </a:p>
          <a:p>
            <a:pPr marL="0" indent="0">
              <a:buNone/>
            </a:pPr>
            <a:endParaRPr lang="en-US" sz="3600" b="1" dirty="0">
              <a:solidFill>
                <a:srgbClr val="002060"/>
              </a:solidFill>
            </a:endParaRPr>
          </a:p>
        </p:txBody>
      </p:sp>
      <p:sp>
        <p:nvSpPr>
          <p:cNvPr id="5" name="Slide Number Placeholder 4"/>
          <p:cNvSpPr>
            <a:spLocks noGrp="1"/>
          </p:cNvSpPr>
          <p:nvPr>
            <p:ph type="sldNum" sz="quarter" idx="12"/>
          </p:nvPr>
        </p:nvSpPr>
        <p:spPr/>
        <p:txBody>
          <a:bodyPr/>
          <a:lstStyle/>
          <a:p>
            <a:fld id="{56F63445-9996-473C-A8CB-6C1E1742F0AA}" type="slidenum">
              <a:rPr lang="en-US" smtClean="0"/>
              <a:t>6</a:t>
            </a:fld>
            <a:endParaRPr lang="en-US"/>
          </a:p>
        </p:txBody>
      </p:sp>
    </p:spTree>
    <p:extLst>
      <p:ext uri="{BB962C8B-B14F-4D97-AF65-F5344CB8AC3E}">
        <p14:creationId xmlns:p14="http://schemas.microsoft.com/office/powerpoint/2010/main" val="352978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a:solidFill>
                  <a:srgbClr val="7030A0"/>
                </a:solidFill>
              </a:rPr>
              <a:t>METHODOLOGY</a:t>
            </a:r>
          </a:p>
        </p:txBody>
      </p:sp>
      <p:sp>
        <p:nvSpPr>
          <p:cNvPr id="3" name="Content Placeholder 2"/>
          <p:cNvSpPr>
            <a:spLocks noGrp="1"/>
          </p:cNvSpPr>
          <p:nvPr>
            <p:ph idx="1"/>
          </p:nvPr>
        </p:nvSpPr>
        <p:spPr>
          <a:xfrm>
            <a:off x="-76200" y="1143000"/>
            <a:ext cx="9220200" cy="4525963"/>
          </a:xfrm>
        </p:spPr>
        <p:txBody>
          <a:bodyPr>
            <a:noAutofit/>
          </a:bodyPr>
          <a:lstStyle/>
          <a:p>
            <a:r>
              <a:rPr lang="en-US" b="1" dirty="0">
                <a:solidFill>
                  <a:srgbClr val="002060"/>
                </a:solidFill>
              </a:rPr>
              <a:t>Twenty </a:t>
            </a:r>
            <a:r>
              <a:rPr lang="en-US" b="1" dirty="0" err="1">
                <a:solidFill>
                  <a:srgbClr val="002060"/>
                </a:solidFill>
              </a:rPr>
              <a:t>Wistar</a:t>
            </a:r>
            <a:r>
              <a:rPr lang="en-US" b="1" dirty="0">
                <a:solidFill>
                  <a:srgbClr val="002060"/>
                </a:solidFill>
              </a:rPr>
              <a:t> male rats were separated into 4 groups (each n=5): the control group (CON), untreated BPH group (BPH) and treated groups using </a:t>
            </a:r>
            <a:r>
              <a:rPr lang="en-US" b="1" dirty="0" err="1">
                <a:solidFill>
                  <a:srgbClr val="002060"/>
                </a:solidFill>
              </a:rPr>
              <a:t>finasteride</a:t>
            </a:r>
            <a:r>
              <a:rPr lang="en-US" b="1" dirty="0">
                <a:solidFill>
                  <a:srgbClr val="002060"/>
                </a:solidFill>
              </a:rPr>
              <a:t> and ethyl acetate extract of </a:t>
            </a:r>
            <a:r>
              <a:rPr lang="en-US" b="1" i="1" dirty="0" err="1">
                <a:solidFill>
                  <a:srgbClr val="002060"/>
                </a:solidFill>
              </a:rPr>
              <a:t>Annona</a:t>
            </a:r>
            <a:r>
              <a:rPr lang="en-US" b="1" i="1" dirty="0">
                <a:solidFill>
                  <a:srgbClr val="002060"/>
                </a:solidFill>
              </a:rPr>
              <a:t> </a:t>
            </a:r>
            <a:r>
              <a:rPr lang="en-US" b="1" i="1" dirty="0" err="1">
                <a:solidFill>
                  <a:srgbClr val="002060"/>
                </a:solidFill>
              </a:rPr>
              <a:t>muricata</a:t>
            </a:r>
            <a:r>
              <a:rPr lang="en-US" b="1" i="1" dirty="0">
                <a:solidFill>
                  <a:srgbClr val="002060"/>
                </a:solidFill>
              </a:rPr>
              <a:t> </a:t>
            </a:r>
            <a:r>
              <a:rPr lang="en-US" b="1" dirty="0">
                <a:solidFill>
                  <a:srgbClr val="002060"/>
                </a:solidFill>
              </a:rPr>
              <a:t>(AMEE) respectively. BPH was induced by subcutaneous injection of testosterone propionate (TP). The administrations were done for 18 days</a:t>
            </a:r>
          </a:p>
        </p:txBody>
      </p:sp>
      <p:sp>
        <p:nvSpPr>
          <p:cNvPr id="5" name="Slide Number Placeholder 4"/>
          <p:cNvSpPr>
            <a:spLocks noGrp="1"/>
          </p:cNvSpPr>
          <p:nvPr>
            <p:ph type="sldNum" sz="quarter" idx="12"/>
          </p:nvPr>
        </p:nvSpPr>
        <p:spPr/>
        <p:txBody>
          <a:bodyPr/>
          <a:lstStyle/>
          <a:p>
            <a:fld id="{56F63445-9996-473C-A8CB-6C1E1742F0AA}" type="slidenum">
              <a:rPr lang="en-US" smtClean="0"/>
              <a:t>7</a:t>
            </a:fld>
            <a:endParaRPr lang="en-US"/>
          </a:p>
        </p:txBody>
      </p:sp>
    </p:spTree>
    <p:extLst>
      <p:ext uri="{BB962C8B-B14F-4D97-AF65-F5344CB8AC3E}">
        <p14:creationId xmlns:p14="http://schemas.microsoft.com/office/powerpoint/2010/main" val="28862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solidFill>
                  <a:srgbClr val="7030A0"/>
                </a:solidFill>
              </a:rPr>
              <a:t>RESULTS (1/8)</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1219200"/>
            <a:ext cx="9144000" cy="461665"/>
          </a:xfrm>
          <a:prstGeom prst="rect">
            <a:avLst/>
          </a:prstGeom>
        </p:spPr>
        <p:txBody>
          <a:bodyPr wrap="square">
            <a:spAutoFit/>
          </a:bodyPr>
          <a:lstStyle/>
          <a:p>
            <a:r>
              <a:rPr lang="en-US" sz="2400" b="1" i="1" dirty="0">
                <a:solidFill>
                  <a:srgbClr val="00B050"/>
                </a:solidFill>
                <a:latin typeface="Arial" panose="020B0604020202020204" pitchFamily="34" charset="0"/>
                <a:cs typeface="Arial" panose="020B0604020202020204" pitchFamily="34" charset="0"/>
              </a:rPr>
              <a:t>Effect of AMEE on Prostate weight and Prostatic Index</a:t>
            </a:r>
            <a:endParaRPr lang="en-US" sz="2400" dirty="0">
              <a:solidFill>
                <a:srgbClr val="00B050"/>
              </a:solidFill>
            </a:endParaRPr>
          </a:p>
        </p:txBody>
      </p:sp>
      <p:sp>
        <p:nvSpPr>
          <p:cNvPr id="10" name="Rectangle 9"/>
          <p:cNvSpPr/>
          <p:nvPr/>
        </p:nvSpPr>
        <p:spPr>
          <a:xfrm>
            <a:off x="0" y="6207625"/>
            <a:ext cx="9144000" cy="646331"/>
          </a:xfrm>
          <a:prstGeom prst="rect">
            <a:avLst/>
          </a:prstGeom>
        </p:spPr>
        <p:txBody>
          <a:bodyPr wrap="square">
            <a:spAutoFit/>
          </a:bodyPr>
          <a:lstStyle/>
          <a:p>
            <a:r>
              <a:rPr lang="en-US" b="1" dirty="0">
                <a:cs typeface="Arial" panose="020B0604020202020204" pitchFamily="34" charset="0"/>
              </a:rPr>
              <a:t>Figure 4: </a:t>
            </a:r>
            <a:r>
              <a:rPr lang="en-US" dirty="0">
                <a:cs typeface="Arial" panose="020B0604020202020204" pitchFamily="34" charset="0"/>
              </a:rPr>
              <a:t>Data as mean ± S.E.M; n=5, </a:t>
            </a:r>
            <a:r>
              <a:rPr lang="en-US" baseline="30000" dirty="0">
                <a:cs typeface="Arial" panose="020B0604020202020204" pitchFamily="34" charset="0"/>
              </a:rPr>
              <a:t>a </a:t>
            </a:r>
            <a:r>
              <a:rPr lang="en-US" dirty="0">
                <a:cs typeface="Arial" panose="020B0604020202020204" pitchFamily="34" charset="0"/>
              </a:rPr>
              <a:t>p&lt;0.05, </a:t>
            </a:r>
            <a:r>
              <a:rPr lang="en-US" baseline="30000" dirty="0">
                <a:cs typeface="Arial" panose="020B0604020202020204" pitchFamily="34" charset="0"/>
              </a:rPr>
              <a:t>c </a:t>
            </a:r>
            <a:r>
              <a:rPr lang="en-US" dirty="0">
                <a:cs typeface="Arial" panose="020B0604020202020204" pitchFamily="34" charset="0"/>
              </a:rPr>
              <a:t>p&lt;0.01 or </a:t>
            </a:r>
            <a:r>
              <a:rPr lang="en-US" baseline="30000" dirty="0">
                <a:cs typeface="Arial" panose="020B0604020202020204" pitchFamily="34" charset="0"/>
              </a:rPr>
              <a:t>e</a:t>
            </a:r>
            <a:r>
              <a:rPr lang="en-US" dirty="0">
                <a:cs typeface="Arial" panose="020B0604020202020204" pitchFamily="34" charset="0"/>
              </a:rPr>
              <a:t> p&lt;0.001 when compared with CON, </a:t>
            </a:r>
            <a:r>
              <a:rPr lang="en-US" baseline="30000" dirty="0">
                <a:cs typeface="Arial" panose="020B0604020202020204" pitchFamily="34" charset="0"/>
              </a:rPr>
              <a:t>b </a:t>
            </a:r>
            <a:r>
              <a:rPr lang="en-US" dirty="0">
                <a:cs typeface="Arial" panose="020B0604020202020204" pitchFamily="34" charset="0"/>
              </a:rPr>
              <a:t>p&lt;0.05, </a:t>
            </a:r>
            <a:r>
              <a:rPr lang="en-US" baseline="30000" dirty="0">
                <a:cs typeface="Arial" panose="020B0604020202020204" pitchFamily="34" charset="0"/>
              </a:rPr>
              <a:t>d </a:t>
            </a:r>
            <a:r>
              <a:rPr lang="en-US" dirty="0">
                <a:cs typeface="Arial" panose="020B0604020202020204" pitchFamily="34" charset="0"/>
              </a:rPr>
              <a:t>p&lt;0.01 or </a:t>
            </a:r>
            <a:r>
              <a:rPr lang="en-US" baseline="30000" dirty="0">
                <a:cs typeface="Arial" panose="020B0604020202020204" pitchFamily="34" charset="0"/>
              </a:rPr>
              <a:t>f</a:t>
            </a:r>
            <a:r>
              <a:rPr lang="en-US" dirty="0">
                <a:cs typeface="Arial" panose="020B0604020202020204" pitchFamily="34" charset="0"/>
              </a:rPr>
              <a:t> p&lt;0.001 different from BPH</a:t>
            </a:r>
          </a:p>
        </p:txBody>
      </p:sp>
      <p:graphicFrame>
        <p:nvGraphicFramePr>
          <p:cNvPr id="3" name="Object 2"/>
          <p:cNvGraphicFramePr>
            <a:graphicFrameLocks noChangeAspect="1"/>
          </p:cNvGraphicFramePr>
          <p:nvPr>
            <p:extLst>
              <p:ext uri="{D42A27DB-BD31-4B8C-83A1-F6EECF244321}">
                <p14:modId xmlns:p14="http://schemas.microsoft.com/office/powerpoint/2010/main" val="2686013609"/>
              </p:ext>
            </p:extLst>
          </p:nvPr>
        </p:nvGraphicFramePr>
        <p:xfrm>
          <a:off x="0" y="1981199"/>
          <a:ext cx="4572000" cy="4226425"/>
        </p:xfrm>
        <a:graphic>
          <a:graphicData uri="http://schemas.openxmlformats.org/presentationml/2006/ole">
            <mc:AlternateContent xmlns:mc="http://schemas.openxmlformats.org/markup-compatibility/2006">
              <mc:Choice xmlns:v="urn:schemas-microsoft-com:vml" Requires="v">
                <p:oleObj spid="_x0000_s1025" name="Prism 6" r:id="rId3" imgW="3604238" imgH="2588787" progId="Prism6.Document">
                  <p:embed/>
                </p:oleObj>
              </mc:Choice>
              <mc:Fallback>
                <p:oleObj name="Prism 6" r:id="rId3" imgW="3604238" imgH="2588787" progId="Prism6.Document">
                  <p:embed/>
                  <p:pic>
                    <p:nvPicPr>
                      <p:cNvPr id="3" name="Object 2"/>
                      <p:cNvPicPr>
                        <a:picLocks noChangeAspect="1" noChangeArrowheads="1"/>
                      </p:cNvPicPr>
                      <p:nvPr/>
                    </p:nvPicPr>
                    <p:blipFill>
                      <a:blip r:embed="rId4"/>
                      <a:srcRect l="2605" t="7018" r="9375" b="4912"/>
                      <a:stretch>
                        <a:fillRect/>
                      </a:stretch>
                    </p:blipFill>
                    <p:spPr bwMode="auto">
                      <a:xfrm>
                        <a:off x="0" y="1981199"/>
                        <a:ext cx="4572000" cy="422642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22495592"/>
              </p:ext>
            </p:extLst>
          </p:nvPr>
        </p:nvGraphicFramePr>
        <p:xfrm>
          <a:off x="4800600" y="1981200"/>
          <a:ext cx="4343400" cy="4226424"/>
        </p:xfrm>
        <a:graphic>
          <a:graphicData uri="http://schemas.openxmlformats.org/presentationml/2006/ole">
            <mc:AlternateContent xmlns:mc="http://schemas.openxmlformats.org/markup-compatibility/2006">
              <mc:Choice xmlns:v="urn:schemas-microsoft-com:vml" Requires="v">
                <p:oleObj spid="_x0000_s1026" name="Prism 6" r:id="rId5" imgW="3448660" imgH="2543048" progId="Prism6.Document">
                  <p:embed/>
                </p:oleObj>
              </mc:Choice>
              <mc:Fallback>
                <p:oleObj name="Prism 6" r:id="rId5" imgW="3448660" imgH="2543048" progId="Prism6.Document">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l="3015" t="5357" r="8543" b="5000"/>
                      <a:stretch>
                        <a:fillRect/>
                      </a:stretch>
                    </p:blipFill>
                    <p:spPr bwMode="auto">
                      <a:xfrm>
                        <a:off x="4800600" y="1981200"/>
                        <a:ext cx="4343400" cy="4226424"/>
                      </a:xfrm>
                      <a:prstGeom prst="rect">
                        <a:avLst/>
                      </a:prstGeom>
                      <a:noFill/>
                      <a:ln>
                        <a:noFill/>
                      </a:ln>
                    </p:spPr>
                  </p:pic>
                </p:oleObj>
              </mc:Fallback>
            </mc:AlternateContent>
          </a:graphicData>
        </a:graphic>
      </p:graphicFrame>
      <p:sp>
        <p:nvSpPr>
          <p:cNvPr id="6" name="Slide Number Placeholder 5"/>
          <p:cNvSpPr>
            <a:spLocks noGrp="1"/>
          </p:cNvSpPr>
          <p:nvPr>
            <p:ph type="sldNum" sz="quarter" idx="12"/>
          </p:nvPr>
        </p:nvSpPr>
        <p:spPr/>
        <p:txBody>
          <a:bodyPr/>
          <a:lstStyle/>
          <a:p>
            <a:fld id="{56F63445-9996-473C-A8CB-6C1E1742F0AA}" type="slidenum">
              <a:rPr lang="en-US" smtClean="0"/>
              <a:t>8</a:t>
            </a:fld>
            <a:endParaRPr lang="en-US"/>
          </a:p>
        </p:txBody>
      </p:sp>
    </p:spTree>
    <p:extLst>
      <p:ext uri="{BB962C8B-B14F-4D97-AF65-F5344CB8AC3E}">
        <p14:creationId xmlns:p14="http://schemas.microsoft.com/office/powerpoint/2010/main" val="369621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4562"/>
          </a:xfrm>
        </p:spPr>
        <p:txBody>
          <a:bodyPr/>
          <a:lstStyle/>
          <a:p>
            <a:r>
              <a:rPr lang="en-US" b="1" dirty="0">
                <a:solidFill>
                  <a:srgbClr val="7030A0"/>
                </a:solidFill>
              </a:rPr>
              <a:t>RESULTS (2/8)</a:t>
            </a:r>
            <a:endParaRPr lang="en-US" dirty="0"/>
          </a:p>
        </p:txBody>
      </p:sp>
      <p:sp>
        <p:nvSpPr>
          <p:cNvPr id="3" name="Content Placeholder 2"/>
          <p:cNvSpPr>
            <a:spLocks noGrp="1"/>
          </p:cNvSpPr>
          <p:nvPr>
            <p:ph idx="1"/>
          </p:nvPr>
        </p:nvSpPr>
        <p:spPr>
          <a:xfrm>
            <a:off x="0" y="1219201"/>
            <a:ext cx="9144000" cy="671511"/>
          </a:xfrm>
        </p:spPr>
        <p:txBody>
          <a:bodyPr>
            <a:normAutofit/>
          </a:bodyPr>
          <a:lstStyle/>
          <a:p>
            <a:pPr marL="0" indent="0">
              <a:buNone/>
            </a:pPr>
            <a:r>
              <a:rPr lang="en-US" sz="2800" b="1" i="1" dirty="0">
                <a:solidFill>
                  <a:srgbClr val="00B050"/>
                </a:solidFill>
                <a:cs typeface="Arial" panose="020B0604020202020204" pitchFamily="34" charset="0"/>
              </a:rPr>
              <a:t>Effect of AMAE on Testicular Index</a:t>
            </a:r>
            <a:endParaRPr lang="en-US" sz="2800" dirty="0">
              <a:solidFill>
                <a:srgbClr val="00B050"/>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6215746"/>
            <a:ext cx="9144000" cy="646331"/>
          </a:xfrm>
          <a:prstGeom prst="rect">
            <a:avLst/>
          </a:prstGeom>
        </p:spPr>
        <p:txBody>
          <a:bodyPr wrap="square">
            <a:spAutoFit/>
          </a:bodyPr>
          <a:lstStyle/>
          <a:p>
            <a:r>
              <a:rPr lang="en-US" b="1" dirty="0">
                <a:cs typeface="Arial" panose="020B0604020202020204" pitchFamily="34" charset="0"/>
              </a:rPr>
              <a:t>Figure 5:</a:t>
            </a:r>
            <a:r>
              <a:rPr lang="en-US" dirty="0">
                <a:cs typeface="Arial" panose="020B0604020202020204" pitchFamily="34" charset="0"/>
              </a:rPr>
              <a:t> Data as mean ± S.E.M; n=5, </a:t>
            </a:r>
            <a:r>
              <a:rPr lang="en-US" baseline="30000" dirty="0">
                <a:cs typeface="Arial" panose="020B0604020202020204" pitchFamily="34" charset="0"/>
              </a:rPr>
              <a:t>a </a:t>
            </a:r>
            <a:r>
              <a:rPr lang="en-US" dirty="0">
                <a:cs typeface="Arial" panose="020B0604020202020204" pitchFamily="34" charset="0"/>
              </a:rPr>
              <a:t>p&lt;0.05, </a:t>
            </a:r>
            <a:r>
              <a:rPr lang="en-US" baseline="30000" dirty="0">
                <a:cs typeface="Arial" panose="020B0604020202020204" pitchFamily="34" charset="0"/>
              </a:rPr>
              <a:t>c </a:t>
            </a:r>
            <a:r>
              <a:rPr lang="en-US" dirty="0">
                <a:cs typeface="Arial" panose="020B0604020202020204" pitchFamily="34" charset="0"/>
              </a:rPr>
              <a:t>p&lt;0.01 or </a:t>
            </a:r>
            <a:r>
              <a:rPr lang="en-US" baseline="30000" dirty="0">
                <a:cs typeface="Arial" panose="020B0604020202020204" pitchFamily="34" charset="0"/>
              </a:rPr>
              <a:t>e</a:t>
            </a:r>
            <a:r>
              <a:rPr lang="en-US" dirty="0">
                <a:cs typeface="Arial" panose="020B0604020202020204" pitchFamily="34" charset="0"/>
              </a:rPr>
              <a:t> p&lt;0.001 when compared with CON, </a:t>
            </a:r>
            <a:r>
              <a:rPr lang="en-US" baseline="30000" dirty="0">
                <a:cs typeface="Arial" panose="020B0604020202020204" pitchFamily="34" charset="0"/>
              </a:rPr>
              <a:t>b </a:t>
            </a:r>
            <a:r>
              <a:rPr lang="en-US" dirty="0">
                <a:cs typeface="Arial" panose="020B0604020202020204" pitchFamily="34" charset="0"/>
              </a:rPr>
              <a:t>p&lt;0.05, </a:t>
            </a:r>
            <a:r>
              <a:rPr lang="en-US" baseline="30000" dirty="0">
                <a:cs typeface="Arial" panose="020B0604020202020204" pitchFamily="34" charset="0"/>
              </a:rPr>
              <a:t>d </a:t>
            </a:r>
            <a:r>
              <a:rPr lang="en-US" dirty="0">
                <a:cs typeface="Arial" panose="020B0604020202020204" pitchFamily="34" charset="0"/>
              </a:rPr>
              <a:t>p&lt;0.01 or </a:t>
            </a:r>
            <a:r>
              <a:rPr lang="en-US" baseline="30000" dirty="0">
                <a:cs typeface="Arial" panose="020B0604020202020204" pitchFamily="34" charset="0"/>
              </a:rPr>
              <a:t>f</a:t>
            </a:r>
            <a:r>
              <a:rPr lang="en-US" dirty="0">
                <a:cs typeface="Arial" panose="020B0604020202020204" pitchFamily="34" charset="0"/>
              </a:rPr>
              <a:t> p&lt;0.001 different </a:t>
            </a:r>
            <a:r>
              <a:rPr lang="en-US">
                <a:cs typeface="Arial" panose="020B0604020202020204" pitchFamily="34" charset="0"/>
              </a:rPr>
              <a:t>from BPH.</a:t>
            </a:r>
            <a:endParaRPr lang="en-US" dirty="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55070607"/>
              </p:ext>
            </p:extLst>
          </p:nvPr>
        </p:nvGraphicFramePr>
        <p:xfrm>
          <a:off x="0" y="1890712"/>
          <a:ext cx="9144000" cy="4325034"/>
        </p:xfrm>
        <a:graphic>
          <a:graphicData uri="http://schemas.openxmlformats.org/presentationml/2006/ole">
            <mc:AlternateContent xmlns:mc="http://schemas.openxmlformats.org/markup-compatibility/2006">
              <mc:Choice xmlns:v="urn:schemas-microsoft-com:vml" Requires="v">
                <p:oleObj spid="_x0000_s2049" name="Prism 6" r:id="rId3" imgW="3512764" imgH="2588787" progId="Prism6.Document">
                  <p:embed/>
                </p:oleObj>
              </mc:Choice>
              <mc:Fallback>
                <p:oleObj name="Prism 6" r:id="rId3" imgW="3512764" imgH="2588787" progId="Prism6.Document">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l="2850" t="6641" r="12801" b="5124"/>
                      <a:stretch>
                        <a:fillRect/>
                      </a:stretch>
                    </p:blipFill>
                    <p:spPr bwMode="auto">
                      <a:xfrm>
                        <a:off x="0" y="1890712"/>
                        <a:ext cx="9144000" cy="4325034"/>
                      </a:xfrm>
                      <a:prstGeom prst="rect">
                        <a:avLst/>
                      </a:prstGeom>
                      <a:noFill/>
                      <a:ln>
                        <a:noFill/>
                      </a:ln>
                    </p:spPr>
                  </p:pic>
                </p:oleObj>
              </mc:Fallback>
            </mc:AlternateContent>
          </a:graphicData>
        </a:graphic>
      </p:graphicFrame>
      <p:sp>
        <p:nvSpPr>
          <p:cNvPr id="8" name="Slide Number Placeholder 7"/>
          <p:cNvSpPr>
            <a:spLocks noGrp="1"/>
          </p:cNvSpPr>
          <p:nvPr>
            <p:ph type="sldNum" sz="quarter" idx="12"/>
          </p:nvPr>
        </p:nvSpPr>
        <p:spPr/>
        <p:txBody>
          <a:bodyPr/>
          <a:lstStyle/>
          <a:p>
            <a:fld id="{56F63445-9996-473C-A8CB-6C1E1742F0AA}" type="slidenum">
              <a:rPr lang="en-US" smtClean="0"/>
              <a:t>9</a:t>
            </a:fld>
            <a:endParaRPr lang="en-US"/>
          </a:p>
        </p:txBody>
      </p:sp>
    </p:spTree>
    <p:extLst>
      <p:ext uri="{BB962C8B-B14F-4D97-AF65-F5344CB8AC3E}">
        <p14:creationId xmlns:p14="http://schemas.microsoft.com/office/powerpoint/2010/main" val="3460866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1449</Words>
  <Application>Microsoft Office PowerPoint</Application>
  <PresentationFormat>On-screen Show (4:3)</PresentationFormat>
  <Paragraphs>140</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PROTECTIVE EFFECT OF ETHYL ACETATE LEAF EXTRACT OF ANNONA MURICATA ON TESTOSTERONE-INDUCED BENIGN PROSTATIC HYPERPLASIA MALE WISTAR RAT MODEL. </vt:lpstr>
      <vt:lpstr>INTRODUCTION</vt:lpstr>
      <vt:lpstr>FINASTERIDE</vt:lpstr>
      <vt:lpstr>ANNONA MURICATA</vt:lpstr>
      <vt:lpstr>JUSTIFICATION</vt:lpstr>
      <vt:lpstr>AIM</vt:lpstr>
      <vt:lpstr>METHODOLOGY</vt:lpstr>
      <vt:lpstr>RESULTS (1/8)</vt:lpstr>
      <vt:lpstr>RESULTS (2/8)</vt:lpstr>
      <vt:lpstr>RESULTS (3/8)</vt:lpstr>
      <vt:lpstr>RESULTS (4/8)</vt:lpstr>
      <vt:lpstr>RESULTS (5/8)</vt:lpstr>
      <vt:lpstr>RESULTS (6/8)</vt:lpstr>
      <vt:lpstr>RESULTS (7/8)</vt:lpstr>
      <vt:lpstr>PowerPoint Presentation</vt:lpstr>
      <vt:lpstr>DISCUSSION  (1/4)</vt:lpstr>
      <vt:lpstr>DISCUSSION (2/4)</vt:lpstr>
      <vt:lpstr>DISCUSSION (3/4)</vt:lpstr>
      <vt:lpstr>DISCUSSION (4/4)</vt:lpstr>
      <vt:lpstr>CONCLUSION</vt:lpstr>
      <vt:lpstr>REFERENCES</vt:lpstr>
      <vt:lpstr>REFERENCES</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BOLU OWODE</dc:creator>
  <cp:lastModifiedBy>OLUWAGBENGA DADA</cp:lastModifiedBy>
  <cp:revision>55</cp:revision>
  <dcterms:created xsi:type="dcterms:W3CDTF">2017-08-10T11:06:15Z</dcterms:created>
  <dcterms:modified xsi:type="dcterms:W3CDTF">2017-10-11T09:05:24Z</dcterms:modified>
</cp:coreProperties>
</file>