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www.infraware.co.kr/2012/infrawarePen" Target="docProps/infrawarePe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65" autoAdjust="0"/>
    <p:restoredTop sz="94660"/>
  </p:normalViewPr>
  <p:slideViewPr>
    <p:cSldViewPr>
      <p:cViewPr>
        <p:scale>
          <a:sx n="50" d="100"/>
          <a:sy n="50" d="100"/>
        </p:scale>
        <p:origin x="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endParaRPr lang="ko-KR" altLang="en-US" dirty="0" smtClean="0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endParaRPr lang="ko-KR" altLang="en-US" dirty="0" smtClean="0"/>
          </a:p>
        </p:txBody>
      </p:sp>
      <p:sp>
        <p:nvSpPr>
          <p:cNvPr id="4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endParaRPr lang="ko-KR" altLang="en-US" dirty="0" smtClean="0"/>
          </a:p>
        </p:txBody>
      </p:sp>
      <p:sp>
        <p:nvSpPr>
          <p:cNvPr id="5" name="Notes Placeholder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endParaRPr lang="ko-KR" altLang="en-US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endParaRPr lang="ko-KR" altLang="en-US" dirty="0" smtClean="0"/>
          </a:p>
        </p:txBody>
      </p:sp>
      <p:sp>
        <p:nvSpPr>
          <p:cNvPr id="7" name="Slide Number Placeholder6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endParaRPr lang="ko-KR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eaLnBrk="1" latinLnBrk="1" hangingPunct="1">
      <a:defRPr sz="1200" kern="1200">
        <a:solidFill>
          <a:srgbClr val="000000"/>
        </a:solidFill>
        <a:latin typeface="+mn-lt"/>
        <a:ea typeface="+mn-ea"/>
        <a:cs typeface="+mn-cs"/>
      </a:defRPr>
    </a:lvl1pPr>
    <a:lvl2pPr marL="457200" algn="l" defTabSz="914400" eaLnBrk="1" latinLnBrk="1" hangingPunct="1">
      <a:defRPr sz="1200" kern="1200">
        <a:solidFill>
          <a:srgbClr val="000000"/>
        </a:solidFill>
        <a:latin typeface="+mn-lt"/>
        <a:ea typeface="+mn-ea"/>
        <a:cs typeface="+mn-cs"/>
      </a:defRPr>
    </a:lvl2pPr>
    <a:lvl3pPr marL="914400" algn="l" defTabSz="914400" eaLnBrk="1" latinLnBrk="1" hangingPunct="1">
      <a:defRPr sz="1200" kern="1200">
        <a:solidFill>
          <a:srgbClr val="000000"/>
        </a:solidFill>
        <a:latin typeface="+mn-lt"/>
        <a:ea typeface="+mn-ea"/>
        <a:cs typeface="+mn-cs"/>
      </a:defRPr>
    </a:lvl3pPr>
    <a:lvl4pPr marL="1371600" algn="l" defTabSz="914400" eaLnBrk="1" latinLnBrk="1" hangingPunct="1">
      <a:defRPr sz="1200" kern="1200">
        <a:solidFill>
          <a:srgbClr val="000000"/>
        </a:solidFill>
        <a:latin typeface="+mn-lt"/>
        <a:ea typeface="+mn-ea"/>
        <a:cs typeface="+mn-cs"/>
      </a:defRPr>
    </a:lvl4pPr>
    <a:lvl5pPr marL="1828800" algn="l" defTabSz="914400" eaLnBrk="1" latinLnBrk="1" hangingPunct="1">
      <a:defRPr sz="1200" kern="1200">
        <a:solidFill>
          <a:srgbClr val="000000"/>
        </a:solidFill>
        <a:latin typeface="+mn-lt"/>
        <a:ea typeface="+mn-ea"/>
        <a:cs typeface="+mn-cs"/>
      </a:defRPr>
    </a:lvl5pPr>
    <a:lvl6pPr marL="2286000" algn="l" defTabSz="914400" eaLnBrk="1" latinLnBrk="1" hangingPunct="1">
      <a:defRPr sz="1200" kern="1200">
        <a:solidFill>
          <a:srgbClr val="000000"/>
        </a:solidFill>
        <a:latin typeface="+mn-lt"/>
        <a:ea typeface="+mn-ea"/>
        <a:cs typeface="+mn-cs"/>
      </a:defRPr>
    </a:lvl6pPr>
    <a:lvl7pPr marL="2743200" algn="l" defTabSz="914400" eaLnBrk="1" latinLnBrk="1" hangingPunct="1">
      <a:defRPr sz="1200" kern="1200">
        <a:solidFill>
          <a:srgbClr val="000000"/>
        </a:solidFill>
        <a:latin typeface="+mn-lt"/>
        <a:ea typeface="+mn-ea"/>
        <a:cs typeface="+mn-cs"/>
      </a:defRPr>
    </a:lvl7pPr>
    <a:lvl8pPr marL="3200400" algn="l" defTabSz="914400" eaLnBrk="1" latinLnBrk="1" hangingPunct="1">
      <a:defRPr sz="1200" kern="1200">
        <a:solidFill>
          <a:srgbClr val="000000"/>
        </a:solidFill>
        <a:latin typeface="+mn-lt"/>
        <a:ea typeface="+mn-ea"/>
        <a:cs typeface="+mn-cs"/>
      </a:defRPr>
    </a:lvl8pPr>
    <a:lvl9pPr marL="3657600" algn="l" defTabSz="914400" eaLnBrk="1" latinLnBrk="1" hangingPunct="1">
      <a:defRPr sz="1200" kern="1200">
        <a:solidFill>
          <a:srgbClr val="000000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AF0C-E84A-4B52-BA24-96BB95FE77F5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CC12-BC66-4BAA-A670-DA6056E70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AF0C-E84A-4B52-BA24-96BB95FE77F5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CC12-BC66-4BAA-A670-DA6056E70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AF0C-E84A-4B52-BA24-96BB95FE77F5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CC12-BC66-4BAA-A670-DA6056E70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AF0C-E84A-4B52-BA24-96BB95FE77F5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CC12-BC66-4BAA-A670-DA6056E70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AF0C-E84A-4B52-BA24-96BB95FE77F5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CC12-BC66-4BAA-A670-DA6056E70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AF0C-E84A-4B52-BA24-96BB95FE77F5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CC12-BC66-4BAA-A670-DA6056E70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AF0C-E84A-4B52-BA24-96BB95FE77F5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CC12-BC66-4BAA-A670-DA6056E70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AF0C-E84A-4B52-BA24-96BB95FE77F5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CC12-BC66-4BAA-A670-DA6056E70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AF0C-E84A-4B52-BA24-96BB95FE77F5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CC12-BC66-4BAA-A670-DA6056E70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AF0C-E84A-4B52-BA24-96BB95FE77F5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CC12-BC66-4BAA-A670-DA6056E70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AF0C-E84A-4B52-BA24-96BB95FE77F5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F8CC12-BC66-4BAA-A670-DA6056E7071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D0AF0C-E84A-4B52-BA24-96BB95FE77F5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F8CC12-BC66-4BAA-A670-DA6056E7071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85749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Haematological and Hepatic responses of the African catfish </a:t>
            </a:r>
            <a:r>
              <a:rPr lang="en-US" sz="3200" b="1" i="1" dirty="0"/>
              <a:t>Clarias gariepinus</a:t>
            </a:r>
            <a:r>
              <a:rPr lang="en-US" sz="3200" b="1" dirty="0"/>
              <a:t> to sublethal exposure of industrial effluents from Ologe lagoon environs, </a:t>
            </a:r>
            <a:r>
              <a:rPr lang="en-US" sz="3200" b="1" dirty="0" smtClean="0"/>
              <a:t>Lagos</a:t>
            </a:r>
            <a:r>
              <a:rPr lang="en-US" sz="3200" dirty="0" smtClean="0"/>
              <a:t>.</a:t>
            </a:r>
            <a:r>
              <a:rPr lang="en-US" sz="3200" b="1" dirty="0" smtClean="0"/>
              <a:t> </a:t>
            </a:r>
            <a:r>
              <a:rPr lang="en-GB" sz="6000" dirty="0"/>
              <a:t/>
            </a:r>
            <a:br>
              <a:rPr lang="en-GB" sz="6000" dirty="0"/>
            </a:b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929066"/>
            <a:ext cx="7786742" cy="2428892"/>
          </a:xfrm>
        </p:spPr>
        <p:txBody>
          <a:bodyPr>
            <a:normAutofit/>
          </a:bodyPr>
          <a:lstStyle/>
          <a:p>
            <a:pPr latinLnBrk="1"/>
            <a:r>
              <a:rPr lang="en-US" sz="2400" b="1" dirty="0" err="1"/>
              <a:t>Adeboyejo</a:t>
            </a:r>
            <a:r>
              <a:rPr lang="en-US" sz="2400" b="1" dirty="0"/>
              <a:t>, O. </a:t>
            </a:r>
            <a:r>
              <a:rPr lang="en-US" sz="2400" b="1" dirty="0" err="1"/>
              <a:t>Akintade</a:t>
            </a:r>
            <a:r>
              <a:rPr lang="en-US" sz="2400" b="1" dirty="0"/>
              <a:t>, Clarke, O. Edwin and </a:t>
            </a:r>
            <a:endParaRPr lang="en-US" sz="2400" b="1" dirty="0" smtClean="0"/>
          </a:p>
          <a:p>
            <a:pPr algn="ctr" latinLnBrk="1"/>
            <a:r>
              <a:rPr lang="en-US" sz="2400" b="1" dirty="0" err="1" smtClean="0"/>
              <a:t>Whenu</a:t>
            </a:r>
            <a:r>
              <a:rPr lang="en-US" sz="2400" b="1" dirty="0"/>
              <a:t>, O.O</a:t>
            </a:r>
            <a:endParaRPr lang="en-GB" sz="2400" dirty="0"/>
          </a:p>
          <a:p>
            <a:pPr latinLnBrk="1"/>
            <a:endParaRPr lang="en-US" sz="1800" dirty="0" smtClean="0"/>
          </a:p>
          <a:p>
            <a:pPr latinLnBrk="1"/>
            <a:r>
              <a:rPr lang="en-US" sz="1800" dirty="0" smtClean="0"/>
              <a:t>Department of Fisheries,  Faculty of Science, Lagos State University, </a:t>
            </a:r>
            <a:r>
              <a:rPr lang="en-US" sz="1800" dirty="0" err="1" smtClean="0"/>
              <a:t>Ojo</a:t>
            </a:r>
            <a:r>
              <a:rPr lang="en-US" sz="1800" dirty="0" smtClean="0"/>
              <a:t>-Lagos</a:t>
            </a:r>
            <a:endParaRPr lang="en-US" sz="1800" dirty="0"/>
          </a:p>
          <a:p>
            <a:pPr algn="ctr" latinLnBrk="1"/>
            <a:r>
              <a:rPr lang="en-US" sz="1800" dirty="0" smtClean="0"/>
              <a:t>,.</a:t>
            </a:r>
            <a:endParaRPr lang="en-GB" sz="1800" dirty="0"/>
          </a:p>
          <a:p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-142900"/>
            <a:ext cx="8229600" cy="642942"/>
          </a:xfrm>
        </p:spPr>
        <p:txBody>
          <a:bodyPr>
            <a:noAutofit/>
          </a:bodyPr>
          <a:lstStyle/>
          <a:p>
            <a:pPr algn="l"/>
            <a:r>
              <a:rPr lang="en-US" sz="1800" b="1" dirty="0" smtClean="0"/>
              <a:t>Histology of liver of </a:t>
            </a:r>
            <a:r>
              <a:rPr lang="en-US" sz="1800" b="1" i="1" dirty="0" err="1" smtClean="0"/>
              <a:t>Clarias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gariepinus</a:t>
            </a:r>
            <a:r>
              <a:rPr lang="en-US" sz="1800" b="1" dirty="0" smtClean="0"/>
              <a:t>  Juveniles exposed to </a:t>
            </a:r>
            <a:r>
              <a:rPr lang="en-US" sz="1800" b="1" dirty="0" err="1" smtClean="0"/>
              <a:t>Sublethal</a:t>
            </a:r>
            <a:r>
              <a:rPr lang="en-US" sz="1800" b="1" dirty="0" smtClean="0"/>
              <a:t> Concentration of industrial effluents for 12 weeks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42919"/>
            <a:ext cx="2765425" cy="1928826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55564" y="2540001"/>
            <a:ext cx="2630486" cy="7461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At 0</a:t>
            </a:r>
            <a:r>
              <a:rPr kumimoji="0" lang="en-GB" sz="12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% Effluent Concentration, 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showing normal liver cells with no lesions; hepatic cord is normal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642918"/>
            <a:ext cx="2911475" cy="1947859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00364" y="2566988"/>
            <a:ext cx="2914650" cy="6476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The nuclear are becoming disoriented and fusing together to  form bi-nucleated (BN) cells (showing slight toxic condition)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642918"/>
            <a:ext cx="2773363" cy="1928826"/>
          </a:xfrm>
          <a:prstGeom prst="rect">
            <a:avLst/>
          </a:prstGeom>
          <a:noFill/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180169" y="2571744"/>
            <a:ext cx="2820987" cy="5715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There is progressive increases in </a:t>
            </a:r>
            <a:r>
              <a:rPr kumimoji="0" lang="en-GB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vacoulation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and micro-vesicle (MV)formation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1350" y="3500438"/>
            <a:ext cx="2880452" cy="2428892"/>
          </a:xfrm>
          <a:prstGeom prst="rect">
            <a:avLst/>
          </a:prstGeom>
          <a:noFill/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42844" y="5929330"/>
            <a:ext cx="3071801" cy="5714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There is total destruction of the hepatic parenchyma and necrosis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90912" y="3500438"/>
            <a:ext cx="2895600" cy="2357454"/>
          </a:xfrm>
          <a:prstGeom prst="rect">
            <a:avLst/>
          </a:prstGeom>
          <a:noFill/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357554" y="5857892"/>
            <a:ext cx="4214842" cy="8572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There is total destruction of the hepatic parenchyma, the organ is becoming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eosinophilic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 haemorrhage (bleeding) and necrosis of the areas shown by the arrows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42844" y="3357562"/>
            <a:ext cx="90671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400" b="1" dirty="0">
                <a:solidFill>
                  <a:srgbClr val="FFFFFF"/>
                </a:solidFill>
                <a:latin typeface="Berlin Sans FB Demi" pitchFamily="34" charset="0"/>
                <a:cs typeface="Arial" pitchFamily="34" charset="0"/>
              </a:rPr>
              <a:t>2</a:t>
            </a:r>
            <a:r>
              <a:rPr lang="en-GB" sz="2400" b="1" dirty="0" smtClean="0">
                <a:solidFill>
                  <a:srgbClr val="FFFFFF"/>
                </a:solidFill>
                <a:latin typeface="Berlin Sans FB Demi" pitchFamily="34" charset="0"/>
                <a:cs typeface="Arial" pitchFamily="34" charset="0"/>
              </a:rPr>
              <a:t>5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lin Sans FB Demi" pitchFamily="34" charset="0"/>
                <a:cs typeface="Arial" pitchFamily="34" charset="0"/>
              </a:rPr>
              <a:t>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14282" y="714356"/>
            <a:ext cx="90671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Berlin Sans FB Demi" pitchFamily="34" charset="0"/>
                <a:cs typeface="Arial" pitchFamily="34" charset="0"/>
              </a:rPr>
              <a:t>0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lin Sans FB Demi" pitchFamily="34" charset="0"/>
                <a:cs typeface="Arial" pitchFamily="34" charset="0"/>
              </a:rPr>
              <a:t>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000364" y="714356"/>
            <a:ext cx="90671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400" b="1" dirty="0" smtClean="0">
                <a:solidFill>
                  <a:srgbClr val="FFFFFF"/>
                </a:solidFill>
                <a:latin typeface="Berlin Sans FB Demi" pitchFamily="34" charset="0"/>
                <a:cs typeface="Arial" pitchFamily="34" charset="0"/>
              </a:rPr>
              <a:t>5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lin Sans FB Demi" pitchFamily="34" charset="0"/>
                <a:cs typeface="Arial" pitchFamily="34" charset="0"/>
              </a:rPr>
              <a:t>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6215074" y="642918"/>
            <a:ext cx="90671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400" b="1" dirty="0" smtClean="0">
                <a:solidFill>
                  <a:srgbClr val="FFFFFF"/>
                </a:solidFill>
                <a:latin typeface="Berlin Sans FB Demi" pitchFamily="34" charset="0"/>
                <a:cs typeface="Arial" pitchFamily="34" charset="0"/>
              </a:rPr>
              <a:t>15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lin Sans FB Demi" pitchFamily="34" charset="0"/>
                <a:cs typeface="Arial" pitchFamily="34" charset="0"/>
              </a:rPr>
              <a:t>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357554" y="3429000"/>
            <a:ext cx="90671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400" b="1" dirty="0" smtClean="0">
                <a:solidFill>
                  <a:srgbClr val="FFFFFF"/>
                </a:solidFill>
                <a:latin typeface="Berlin Sans FB Demi" pitchFamily="34" charset="0"/>
                <a:cs typeface="Arial" pitchFamily="34" charset="0"/>
              </a:rPr>
              <a:t>35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lin Sans FB Demi" pitchFamily="34" charset="0"/>
                <a:cs typeface="Arial" pitchFamily="34" charset="0"/>
              </a:rPr>
              <a:t>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AutoShape 6"/>
          <p:cNvCxnSpPr>
            <a:cxnSpLocks noChangeShapeType="1"/>
          </p:cNvCxnSpPr>
          <p:nvPr/>
        </p:nvCxnSpPr>
        <p:spPr bwMode="auto">
          <a:xfrm rot="5400000">
            <a:off x="5113345" y="4244977"/>
            <a:ext cx="411162" cy="350844"/>
          </a:xfrm>
          <a:prstGeom prst="straightConnector1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</p:cxnSp>
      <p:cxnSp>
        <p:nvCxnSpPr>
          <p:cNvPr id="22" name="AutoShape 6"/>
          <p:cNvCxnSpPr>
            <a:cxnSpLocks noChangeShapeType="1"/>
          </p:cNvCxnSpPr>
          <p:nvPr/>
        </p:nvCxnSpPr>
        <p:spPr bwMode="auto">
          <a:xfrm rot="10800000" flipV="1">
            <a:off x="4714876" y="4214818"/>
            <a:ext cx="785818" cy="53972"/>
          </a:xfrm>
          <a:prstGeom prst="straightConnector1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571480"/>
          </a:xfrm>
        </p:spPr>
        <p:txBody>
          <a:bodyPr>
            <a:noAutofit/>
          </a:bodyPr>
          <a:lstStyle/>
          <a:p>
            <a:r>
              <a:rPr lang="en-US" sz="2400" b="1" u="sng" dirty="0"/>
              <a:t>DISCUSSION AND </a:t>
            </a:r>
            <a:r>
              <a:rPr lang="en-US" sz="2400" b="1" u="sng" dirty="0" smtClean="0"/>
              <a:t>CONCUSION</a:t>
            </a:r>
            <a:r>
              <a:rPr lang="en-GB" sz="2400" u="sng" dirty="0" smtClean="0"/>
              <a:t/>
            </a:r>
            <a:br>
              <a:rPr lang="en-GB" sz="2400" u="sng" dirty="0" smtClean="0"/>
            </a:br>
            <a:endParaRPr lang="en-GB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8929718" cy="63579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200" b="1" u="sng" dirty="0" smtClean="0">
                <a:latin typeface="Times New Roman" pitchFamily="18" charset="0"/>
                <a:cs typeface="Times New Roman" pitchFamily="18" charset="0"/>
              </a:rPr>
              <a:t>Water Quality Responses 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Mean temperature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range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obtained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within range reported for tropical aquatic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bodies.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Minimum temperature values were observed at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0% effluent (control),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maximum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temp. was recorded at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25% effluent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Mean Dissolved oxygen(mg/l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value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 the control tank (0%) was 4.72±1.75, but dropped drastically in the next level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of treatment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(5%)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and continue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to drop steadily to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2.89±2.17  in 35%.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This suggest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that the effluent is mainly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an oxygen limiting effluent, which has  negative impact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on the health and </a:t>
            </a:r>
            <a:r>
              <a:rPr lang="en-GB" sz="1900" dirty="0">
                <a:latin typeface="Times New Roman" pitchFamily="18" charset="0"/>
                <a:cs typeface="Times New Roman" pitchFamily="18" charset="0"/>
              </a:rPr>
              <a:t>physiology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of the fish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GB" sz="2400" b="1" u="sng" dirty="0" smtClean="0">
                <a:latin typeface="Times New Roman" pitchFamily="18" charset="0"/>
                <a:cs typeface="Times New Roman" pitchFamily="18" charset="0"/>
              </a:rPr>
              <a:t>Haematological Responses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Alterations in the blood as biomarkers of exposure to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toxicants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have been the subject of intense study over the past 20 years in toxicology. 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This study has delineated a number of chemical- specific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responses, this is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useful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early detection of low- doses chemical effects.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Several workers have investigated the toxicity and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heamatological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changes in fish (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Omoregie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et al.,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1990;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Chindah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et al.,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2005,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Akinrotimi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et al.,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2007), and the data is very important in toxicological research and environmental monitoring in predicting fish health conditions (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Akinrotimi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et al.,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2009).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result of hematological parameters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 the study showed significant differences between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control tanks and the treatments tanks.</a:t>
            </a:r>
            <a:endParaRPr lang="en-US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GB" sz="2000" dirty="0" smtClean="0"/>
          </a:p>
          <a:p>
            <a:pPr>
              <a:buFont typeface="Wingdings" pitchFamily="2" charset="2"/>
              <a:buChar char="Ø"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483"/>
            <a:ext cx="9144000" cy="6740517"/>
          </a:xfrm>
        </p:spPr>
        <p:txBody>
          <a:bodyPr>
            <a:normAutofit fontScale="77500" lnSpcReduction="20000"/>
          </a:bodyPr>
          <a:lstStyle/>
          <a:p>
            <a:r>
              <a:rPr lang="en-GB" b="1" u="sng" dirty="0" smtClean="0"/>
              <a:t>Haematological Responses Cont.</a:t>
            </a: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100" dirty="0" err="1" smtClean="0"/>
              <a:t>Anaemic</a:t>
            </a:r>
            <a:r>
              <a:rPr lang="en-US" sz="2100" dirty="0" smtClean="0"/>
              <a:t> </a:t>
            </a:r>
            <a:r>
              <a:rPr lang="en-US" sz="2100" dirty="0"/>
              <a:t>condition of </a:t>
            </a:r>
            <a:r>
              <a:rPr lang="en-US" sz="2100" i="1" dirty="0" err="1"/>
              <a:t>Clarias</a:t>
            </a:r>
            <a:r>
              <a:rPr lang="en-US" sz="2100" i="1" dirty="0"/>
              <a:t> </a:t>
            </a:r>
            <a:r>
              <a:rPr lang="en-US" sz="2100" i="1" dirty="0" err="1"/>
              <a:t>gariepinus</a:t>
            </a:r>
            <a:r>
              <a:rPr lang="en-US" sz="2100" dirty="0"/>
              <a:t> exposed to effluent is observed with reduction in the red blood cells (RBC) </a:t>
            </a:r>
            <a:r>
              <a:rPr lang="en-US" sz="2100" dirty="0" smtClean="0"/>
              <a:t>with increase </a:t>
            </a:r>
            <a:r>
              <a:rPr lang="en-US" sz="2100" dirty="0"/>
              <a:t>in </a:t>
            </a:r>
            <a:r>
              <a:rPr lang="en-US" sz="2100" dirty="0" smtClean="0"/>
              <a:t>effluent concentration.</a:t>
            </a:r>
          </a:p>
          <a:p>
            <a:pPr>
              <a:buFont typeface="Wingdings" pitchFamily="2" charset="2"/>
              <a:buChar char="Ø"/>
            </a:pPr>
            <a:endParaRPr lang="en-US" sz="2100" dirty="0" smtClean="0"/>
          </a:p>
          <a:p>
            <a:pPr>
              <a:buFont typeface="Wingdings" pitchFamily="2" charset="2"/>
              <a:buChar char="Ø"/>
            </a:pPr>
            <a:r>
              <a:rPr lang="en-US" sz="2100" dirty="0" smtClean="0"/>
              <a:t>There was also decrease in packed </a:t>
            </a:r>
            <a:r>
              <a:rPr lang="en-US" sz="2100" dirty="0"/>
              <a:t>cell volume (PCV) during the trials which results in the low level of </a:t>
            </a:r>
            <a:r>
              <a:rPr lang="en-US" sz="2100" dirty="0" err="1"/>
              <a:t>haemoglobin</a:t>
            </a:r>
            <a:r>
              <a:rPr lang="en-US" sz="2100" dirty="0"/>
              <a:t> (</a:t>
            </a:r>
            <a:r>
              <a:rPr lang="en-US" sz="2100" dirty="0" err="1"/>
              <a:t>Hb</a:t>
            </a:r>
            <a:r>
              <a:rPr lang="en-US" sz="2100" dirty="0"/>
              <a:t>) in the test </a:t>
            </a:r>
            <a:r>
              <a:rPr lang="en-US" sz="2100" dirty="0" smtClean="0"/>
              <a:t>organisms.</a:t>
            </a:r>
          </a:p>
          <a:p>
            <a:pPr>
              <a:buFont typeface="Wingdings" pitchFamily="2" charset="2"/>
              <a:buChar char="Ø"/>
            </a:pPr>
            <a:endParaRPr lang="en-US" sz="2100" dirty="0" smtClean="0"/>
          </a:p>
          <a:p>
            <a:pPr>
              <a:buFont typeface="Wingdings" pitchFamily="2" charset="2"/>
              <a:buChar char="Ø"/>
            </a:pPr>
            <a:r>
              <a:rPr lang="en-US" sz="2100" dirty="0" smtClean="0"/>
              <a:t>The above responses maybe due to Inhibition </a:t>
            </a:r>
            <a:r>
              <a:rPr lang="en-US" sz="2100" dirty="0"/>
              <a:t>of </a:t>
            </a:r>
            <a:r>
              <a:rPr lang="en-US" sz="2100" dirty="0" err="1"/>
              <a:t>erythropoiesis</a:t>
            </a:r>
            <a:r>
              <a:rPr lang="en-US" sz="2100" dirty="0"/>
              <a:t> due to effluent toxicity by its action on erythrocytes cell membrane </a:t>
            </a:r>
            <a:r>
              <a:rPr lang="en-US" sz="1900" dirty="0" smtClean="0"/>
              <a:t>(</a:t>
            </a:r>
            <a:r>
              <a:rPr lang="en-US" sz="1900" dirty="0" err="1"/>
              <a:t>erythropoiesis</a:t>
            </a:r>
            <a:r>
              <a:rPr lang="en-US" sz="1900" dirty="0"/>
              <a:t> is the formation and production of the red blood cells resulting in the release of matured red blood cells erythrocytes into circulation</a:t>
            </a:r>
            <a:r>
              <a:rPr lang="en-US" sz="1900" dirty="0" smtClean="0"/>
              <a:t>).</a:t>
            </a:r>
            <a:r>
              <a:rPr lang="en-US" sz="2100" dirty="0" smtClean="0"/>
              <a:t>  </a:t>
            </a:r>
          </a:p>
          <a:p>
            <a:pPr>
              <a:buFont typeface="Wingdings" pitchFamily="2" charset="2"/>
              <a:buChar char="Ø"/>
            </a:pPr>
            <a:endParaRPr lang="en-US" sz="2100" dirty="0" smtClean="0"/>
          </a:p>
          <a:p>
            <a:pPr>
              <a:buFont typeface="Wingdings" pitchFamily="2" charset="2"/>
              <a:buChar char="Ø"/>
            </a:pPr>
            <a:r>
              <a:rPr lang="en-US" sz="2100" dirty="0" err="1" smtClean="0"/>
              <a:t>Allin</a:t>
            </a:r>
            <a:r>
              <a:rPr lang="en-US" sz="2100" dirty="0" smtClean="0"/>
              <a:t> </a:t>
            </a:r>
            <a:r>
              <a:rPr lang="en-US" sz="2100" dirty="0"/>
              <a:t>and Wilson (2000) and </a:t>
            </a:r>
            <a:r>
              <a:rPr lang="en-US" sz="2100" dirty="0" err="1"/>
              <a:t>Chrowdhury</a:t>
            </a:r>
            <a:r>
              <a:rPr lang="en-US" sz="2100" dirty="0"/>
              <a:t> </a:t>
            </a:r>
            <a:r>
              <a:rPr lang="en-US" sz="2100" i="1" dirty="0"/>
              <a:t>et al. </a:t>
            </a:r>
            <a:r>
              <a:rPr lang="en-US" sz="2100" dirty="0"/>
              <a:t>(2004</a:t>
            </a:r>
            <a:r>
              <a:rPr lang="en-US" sz="2100" dirty="0" smtClean="0"/>
              <a:t>) have made similar report.</a:t>
            </a:r>
          </a:p>
          <a:p>
            <a:pPr>
              <a:buFont typeface="Wingdings" pitchFamily="2" charset="2"/>
              <a:buChar char="Ø"/>
            </a:pPr>
            <a:r>
              <a:rPr lang="en-US" sz="2100" dirty="0" smtClean="0"/>
              <a:t> It might also be due to accumulation of effluents in the gill region which may have damage the structure of the gill resulting in </a:t>
            </a:r>
            <a:r>
              <a:rPr lang="en-US" sz="2100" dirty="0" err="1" smtClean="0"/>
              <a:t>haemolysis</a:t>
            </a:r>
            <a:r>
              <a:rPr lang="en-US" sz="2100" dirty="0" smtClean="0"/>
              <a:t> </a:t>
            </a:r>
          </a:p>
          <a:p>
            <a:pPr>
              <a:buNone/>
            </a:pPr>
            <a:r>
              <a:rPr lang="en-US" sz="2100" dirty="0"/>
              <a:t>	</a:t>
            </a:r>
            <a:r>
              <a:rPr lang="en-US" sz="1600" dirty="0" smtClean="0"/>
              <a:t>(rupturing (</a:t>
            </a:r>
            <a:r>
              <a:rPr lang="en-US" sz="1600" dirty="0" err="1" smtClean="0"/>
              <a:t>lysis</a:t>
            </a:r>
            <a:r>
              <a:rPr lang="en-US" sz="1600" dirty="0" smtClean="0"/>
              <a:t>) of the red </a:t>
            </a:r>
            <a:r>
              <a:rPr lang="en-US" sz="1600" dirty="0" err="1" smtClean="0"/>
              <a:t>bood</a:t>
            </a:r>
            <a:r>
              <a:rPr lang="en-US" sz="1600" dirty="0" smtClean="0"/>
              <a:t> cells and the release of their content (cytoplasm) into surrounding fluid ).</a:t>
            </a:r>
          </a:p>
          <a:p>
            <a:pPr>
              <a:buNone/>
            </a:pPr>
            <a:endParaRPr lang="en-GB" sz="2100" dirty="0" smtClean="0"/>
          </a:p>
          <a:p>
            <a:pPr>
              <a:buFont typeface="Wingdings" pitchFamily="2" charset="2"/>
              <a:buChar char="Ø"/>
            </a:pPr>
            <a:r>
              <a:rPr lang="en-US" sz="2100" dirty="0" smtClean="0"/>
              <a:t>While this investigation reports that there was significant (p&lt;0.05) decrease in PCV, RBC, </a:t>
            </a:r>
            <a:r>
              <a:rPr lang="en-US" sz="2100" dirty="0" err="1" smtClean="0"/>
              <a:t>neutrophil</a:t>
            </a:r>
            <a:r>
              <a:rPr lang="en-US" sz="2100" dirty="0" smtClean="0"/>
              <a:t>. There was however increase in the white blood cells and the lymphocytes.</a:t>
            </a:r>
          </a:p>
          <a:p>
            <a:pPr>
              <a:buNone/>
            </a:pPr>
            <a:endParaRPr lang="en-US" sz="2100" dirty="0" smtClean="0"/>
          </a:p>
          <a:p>
            <a:pPr>
              <a:buFont typeface="Wingdings" pitchFamily="2" charset="2"/>
              <a:buChar char="Ø"/>
            </a:pPr>
            <a:r>
              <a:rPr lang="en-US" sz="2100" dirty="0" smtClean="0"/>
              <a:t>This reverse response by the WBC and </a:t>
            </a:r>
            <a:r>
              <a:rPr lang="en-US" sz="2100" dirty="0" err="1" smtClean="0"/>
              <a:t>Neutrophils</a:t>
            </a:r>
            <a:r>
              <a:rPr lang="en-US" sz="2100" dirty="0" smtClean="0"/>
              <a:t> indicate some defensive action to protect the fish from further severe injuries.</a:t>
            </a:r>
          </a:p>
          <a:p>
            <a:pPr>
              <a:buFont typeface="Wingdings" pitchFamily="2" charset="2"/>
              <a:buChar char="Ø"/>
            </a:pPr>
            <a:endParaRPr lang="en-US" sz="2100" dirty="0" smtClean="0"/>
          </a:p>
          <a:p>
            <a:pPr>
              <a:buFont typeface="Wingdings" pitchFamily="2" charset="2"/>
              <a:buChar char="Ø"/>
            </a:pPr>
            <a:r>
              <a:rPr lang="en-US" sz="2100" dirty="0" err="1" smtClean="0"/>
              <a:t>Witeska</a:t>
            </a:r>
            <a:r>
              <a:rPr lang="en-US" sz="2100" dirty="0" smtClean="0"/>
              <a:t>, (2004) opined that increase in WBC in stressed animals indicates a protective response to stress.</a:t>
            </a:r>
          </a:p>
          <a:p>
            <a:pPr>
              <a:buFont typeface="Wingdings" pitchFamily="2" charset="2"/>
              <a:buChar char="Ø"/>
            </a:pPr>
            <a:endParaRPr lang="en-US" sz="2100" dirty="0" smtClean="0"/>
          </a:p>
          <a:p>
            <a:pPr>
              <a:buFont typeface="Wingdings" pitchFamily="2" charset="2"/>
              <a:buChar char="Ø"/>
            </a:pPr>
            <a:r>
              <a:rPr lang="en-US" sz="2100" dirty="0" smtClean="0"/>
              <a:t>The increase in WBC count during this study may be due to extended toxic effect of the effluent on the liver tissues, which are the primary sites of </a:t>
            </a:r>
            <a:r>
              <a:rPr lang="en-US" sz="2100" dirty="0" err="1" smtClean="0"/>
              <a:t>haematopoiesis</a:t>
            </a:r>
            <a:r>
              <a:rPr lang="en-US" sz="2100" dirty="0" smtClean="0"/>
              <a:t>, provoking </a:t>
            </a:r>
            <a:r>
              <a:rPr lang="en-US" sz="2100" dirty="0" err="1" smtClean="0"/>
              <a:t>immunosuppression</a:t>
            </a:r>
            <a:r>
              <a:rPr lang="en-US" sz="2100" dirty="0" smtClean="0"/>
              <a:t>.</a:t>
            </a:r>
            <a:endParaRPr lang="en-GB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29718" cy="6357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u="sng" dirty="0" smtClean="0"/>
              <a:t>Hepatological Responses </a:t>
            </a: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GB" sz="2000" dirty="0"/>
              <a:t>The histological examination revealed several lesions as expressed by the livers. </a:t>
            </a:r>
            <a:endParaRPr lang="en-GB" sz="2000" dirty="0" smtClean="0"/>
          </a:p>
          <a:p>
            <a:pPr>
              <a:buFont typeface="Wingdings" pitchFamily="2" charset="2"/>
              <a:buChar char="Ø"/>
            </a:pPr>
            <a:endParaRPr lang="en-GB" sz="2000" dirty="0" smtClean="0"/>
          </a:p>
          <a:p>
            <a:pPr>
              <a:buFont typeface="Wingdings" pitchFamily="2" charset="2"/>
              <a:buChar char="Ø"/>
            </a:pPr>
            <a:r>
              <a:rPr lang="en-GB" sz="2000" dirty="0"/>
              <a:t>The histopathology of </a:t>
            </a:r>
            <a:r>
              <a:rPr lang="en-GB" sz="2000" dirty="0" smtClean="0"/>
              <a:t>liver showed that the control </a:t>
            </a:r>
            <a:r>
              <a:rPr lang="en-GB" sz="2000" dirty="0"/>
              <a:t>(</a:t>
            </a:r>
            <a:r>
              <a:rPr lang="en-US" sz="2000" dirty="0"/>
              <a:t>0</a:t>
            </a:r>
            <a:r>
              <a:rPr lang="en-US" sz="2000" dirty="0" smtClean="0"/>
              <a:t>% effluent) had </a:t>
            </a:r>
            <a:r>
              <a:rPr lang="en-US" sz="2000" dirty="0"/>
              <a:t>normal liver </a:t>
            </a:r>
            <a:r>
              <a:rPr lang="en-US" sz="2000" dirty="0" smtClean="0"/>
              <a:t>cells.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Observation in the treatment tank showed: </a:t>
            </a:r>
            <a:r>
              <a:rPr lang="en-US" sz="2000" dirty="0" err="1"/>
              <a:t>vacoulation</a:t>
            </a:r>
            <a:r>
              <a:rPr lang="en-US" sz="2000" dirty="0"/>
              <a:t>, destruction of the hepatic parenchyma, tissue becoming </a:t>
            </a:r>
            <a:r>
              <a:rPr lang="en-US" sz="2000" dirty="0" err="1"/>
              <a:t>eosinophilic</a:t>
            </a:r>
            <a:r>
              <a:rPr lang="en-US" sz="2000" dirty="0"/>
              <a:t> </a:t>
            </a:r>
            <a:r>
              <a:rPr lang="en-US" sz="1800" dirty="0"/>
              <a:t>(i.e. tending towards Carcinogenicity)</a:t>
            </a:r>
            <a:r>
              <a:rPr lang="en-US" sz="2000" dirty="0"/>
              <a:t> and severe disruption of the hepatic cord architecture. 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Also, formation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progressive increases in micro-vesicle</a:t>
            </a:r>
            <a:r>
              <a:rPr lang="en-GB" sz="2000" dirty="0"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(MV)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There is total destruction of the hepatic parenchyma, haemorrhage and necrosis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</a:t>
            </a:r>
            <a:r>
              <a:rPr lang="en-US" sz="2000" dirty="0"/>
              <a:t>study has shown that industrial effluents from the study area </a:t>
            </a:r>
            <a:r>
              <a:rPr lang="en-US" sz="2000" dirty="0" smtClean="0"/>
              <a:t>affected the </a:t>
            </a:r>
            <a:r>
              <a:rPr lang="en-US" sz="2000" dirty="0"/>
              <a:t>fish health status and </a:t>
            </a:r>
            <a:r>
              <a:rPr lang="en-US" sz="2000" dirty="0" smtClean="0"/>
              <a:t>impaired </a:t>
            </a:r>
            <a:r>
              <a:rPr lang="en-US" sz="2000" dirty="0"/>
              <a:t>vital processes </a:t>
            </a:r>
            <a:r>
              <a:rPr lang="en-US" sz="2000" dirty="0" smtClean="0"/>
              <a:t>with long exposure, even </a:t>
            </a:r>
            <a:r>
              <a:rPr lang="en-US" sz="2000" dirty="0"/>
              <a:t>at lower concentrations (</a:t>
            </a:r>
            <a:r>
              <a:rPr lang="en-US" sz="2000" dirty="0" err="1"/>
              <a:t>Sublethal</a:t>
            </a:r>
            <a:r>
              <a:rPr lang="en-US" sz="2000" dirty="0"/>
              <a:t>). </a:t>
            </a:r>
            <a:endParaRPr lang="en-GB" sz="2000" dirty="0"/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7200" b="1" dirty="0" smtClean="0">
                <a:latin typeface="Aharoni" pitchFamily="2" charset="-79"/>
                <a:cs typeface="Aharoni" pitchFamily="2" charset="-79"/>
              </a:rPr>
              <a:t>THANK YOU FOR LISTENING.</a:t>
            </a:r>
            <a:endParaRPr lang="en-GB" sz="72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en-GB" sz="2400" b="1" u="sng" dirty="0" smtClean="0"/>
              <a:t>INTRODUCTION</a:t>
            </a:r>
            <a:endParaRPr lang="en-GB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8686800" cy="571501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Industrialization has led to huge waste generation over the </a:t>
            </a:r>
            <a:r>
              <a:rPr lang="en-US" dirty="0" smtClean="0"/>
              <a:t>decades</a:t>
            </a:r>
          </a:p>
          <a:p>
            <a:endParaRPr lang="en-US" dirty="0" smtClean="0"/>
          </a:p>
          <a:p>
            <a:r>
              <a:rPr lang="en-US" dirty="0" smtClean="0"/>
              <a:t>Water </a:t>
            </a:r>
            <a:r>
              <a:rPr lang="en-US" dirty="0"/>
              <a:t>pollution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Alterations in the blood as biomarkers of exposure and the effect have been the subject of intense study over the past 20 years in toxicology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Haematological and </a:t>
            </a:r>
            <a:r>
              <a:rPr lang="en-US" dirty="0" err="1" smtClean="0"/>
              <a:t>hepatological</a:t>
            </a:r>
            <a:r>
              <a:rPr lang="en-US" dirty="0" smtClean="0"/>
              <a:t> indices have </a:t>
            </a:r>
            <a:r>
              <a:rPr lang="en-US" dirty="0"/>
              <a:t>proven extremely useful </a:t>
            </a:r>
            <a:r>
              <a:rPr lang="en-US" dirty="0" err="1" smtClean="0"/>
              <a:t>toos</a:t>
            </a:r>
            <a:r>
              <a:rPr lang="en-US" dirty="0" smtClean="0"/>
              <a:t> in </a:t>
            </a:r>
            <a:r>
              <a:rPr lang="en-US" dirty="0"/>
              <a:t>the early detection of low- doses chemical effects (</a:t>
            </a:r>
            <a:r>
              <a:rPr lang="en-US" dirty="0" err="1"/>
              <a:t>Vahter</a:t>
            </a:r>
            <a:r>
              <a:rPr lang="en-US" dirty="0"/>
              <a:t>, 2003). </a:t>
            </a:r>
            <a:endParaRPr lang="en-US" dirty="0" smtClean="0"/>
          </a:p>
          <a:p>
            <a:endParaRPr lang="en-GB" dirty="0" smtClean="0"/>
          </a:p>
          <a:p>
            <a:r>
              <a:rPr lang="en-US" dirty="0"/>
              <a:t>The main anthropogenic pressure on </a:t>
            </a:r>
            <a:r>
              <a:rPr lang="en-US" dirty="0" err="1"/>
              <a:t>Ologe</a:t>
            </a:r>
            <a:r>
              <a:rPr lang="en-US" dirty="0"/>
              <a:t> lagoon is from the adjacent </a:t>
            </a:r>
            <a:r>
              <a:rPr lang="en-US" dirty="0" err="1"/>
              <a:t>Agbara</a:t>
            </a:r>
            <a:r>
              <a:rPr lang="en-US" dirty="0"/>
              <a:t> industrial estate, where over 20 factories (food and beverages, pharmaceutical, breweries, metal finishing, chemical, pulp and paper industries) presently occupy the industrial </a:t>
            </a:r>
            <a:r>
              <a:rPr lang="en-US" dirty="0" smtClean="0"/>
              <a:t>area</a:t>
            </a:r>
          </a:p>
          <a:p>
            <a:endParaRPr lang="en-US" dirty="0" smtClean="0"/>
          </a:p>
          <a:p>
            <a:r>
              <a:rPr lang="en-US" dirty="0"/>
              <a:t>This study determines the significance and severity of lesions observed in fish liver and. changes in the blood profile of the fish; relative to the contaminated aquatic locations of the study area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The test species is the fingerlings </a:t>
            </a:r>
            <a:r>
              <a:rPr lang="en-US" dirty="0" smtClean="0"/>
              <a:t>and </a:t>
            </a:r>
            <a:r>
              <a:rPr lang="en-US" dirty="0" err="1" smtClean="0"/>
              <a:t>juvenies</a:t>
            </a:r>
            <a:r>
              <a:rPr lang="en-US" dirty="0" smtClean="0"/>
              <a:t> of </a:t>
            </a:r>
            <a:r>
              <a:rPr lang="en-US" dirty="0"/>
              <a:t>Clarias </a:t>
            </a:r>
            <a:r>
              <a:rPr lang="en-US" i="1" dirty="0"/>
              <a:t>gariepinus</a:t>
            </a:r>
            <a:r>
              <a:rPr lang="en-US" dirty="0"/>
              <a:t>, was selected for use as a local sentinel species for the investigation on the basis of its market value in Nigeria.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00042"/>
          </a:xfrm>
        </p:spPr>
        <p:txBody>
          <a:bodyPr>
            <a:normAutofit/>
          </a:bodyPr>
          <a:lstStyle/>
          <a:p>
            <a:pPr algn="l" latinLnBrk="1"/>
            <a:r>
              <a:rPr lang="en-US" sz="2800" b="1" u="sng" dirty="0"/>
              <a:t>METHODOLOGY</a:t>
            </a:r>
            <a:endParaRPr lang="en-GB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271464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b="1" u="sng" dirty="0"/>
              <a:t>Sample Collection</a:t>
            </a:r>
            <a:r>
              <a:rPr lang="en-GB" dirty="0"/>
              <a:t>:</a:t>
            </a:r>
            <a:r>
              <a:rPr lang="en-GB" sz="2200" dirty="0"/>
              <a:t>	</a:t>
            </a:r>
            <a:endParaRPr lang="en-GB" sz="2200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The </a:t>
            </a:r>
            <a:r>
              <a:rPr lang="en-GB" dirty="0"/>
              <a:t>effluents (text materials) collected from each of the three stations were mixed together at ratio 1:1. The composite mixture was analyzed for </a:t>
            </a:r>
            <a:r>
              <a:rPr lang="en-GB" dirty="0" smtClean="0"/>
              <a:t>physicochemical parameter.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/>
              <a:t>Fish samples, </a:t>
            </a:r>
            <a:r>
              <a:rPr lang="en-US" dirty="0"/>
              <a:t>fingerlings </a:t>
            </a:r>
            <a:r>
              <a:rPr lang="en-US" dirty="0" smtClean="0"/>
              <a:t>and juveniles of </a:t>
            </a:r>
            <a:r>
              <a:rPr lang="en-US" i="1" dirty="0"/>
              <a:t>Clarias</a:t>
            </a:r>
            <a:r>
              <a:rPr lang="en-US" dirty="0"/>
              <a:t> </a:t>
            </a:r>
            <a:r>
              <a:rPr lang="en-US" i="1" dirty="0"/>
              <a:t>gariepinus</a:t>
            </a:r>
            <a:r>
              <a:rPr lang="en-US" dirty="0"/>
              <a:t> </a:t>
            </a:r>
            <a:r>
              <a:rPr lang="en-GB" dirty="0"/>
              <a:t>(test organism) were collected from Fisheries Hatchery/farm of the Lagos State </a:t>
            </a:r>
            <a:r>
              <a:rPr lang="en-GB" dirty="0" smtClean="0"/>
              <a:t>University.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/>
              <a:t>Effluents were collected from three point sources: Guinness Nigeria Ltd, Nigerian bottling companies and a confluence from Hotels (as a domestic source</a:t>
            </a:r>
            <a:r>
              <a:rPr lang="en-GB" dirty="0" smtClean="0"/>
              <a:t>).  See Table 1 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/>
              <a:t>These were identified point of effluent entry into the lagoon. The effluents samples were collected once every month</a:t>
            </a:r>
            <a:r>
              <a:rPr lang="en-GB" dirty="0" smtClean="0"/>
              <a:t>.</a:t>
            </a:r>
            <a:endParaRPr lang="en-GB" dirty="0"/>
          </a:p>
          <a:p>
            <a:pPr>
              <a:buNone/>
            </a:pPr>
            <a:endParaRPr lang="en-US" sz="2400" b="1" u="sng" dirty="0" smtClean="0"/>
          </a:p>
          <a:p>
            <a:pPr>
              <a:buNone/>
            </a:pPr>
            <a:endParaRPr lang="en-GB" sz="2900" b="1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57158" y="3286124"/>
            <a:ext cx="6786610" cy="35718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429256" y="6140255"/>
            <a:ext cx="350043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Table 1	</a:t>
            </a:r>
            <a:r>
              <a:rPr lang="en-US" b="1" dirty="0" smtClean="0"/>
              <a:t>Map of Lagos lagoon complex  inset Ologe  Lagoon</a:t>
            </a:r>
          </a:p>
          <a:p>
            <a:r>
              <a:rPr lang="en-US" sz="1600" dirty="0" smtClean="0"/>
              <a:t>Source: </a:t>
            </a:r>
            <a:r>
              <a:rPr lang="en-US" sz="1600" dirty="0" smtClean="0"/>
              <a:t> </a:t>
            </a:r>
            <a:r>
              <a:rPr lang="en-US" sz="1600" dirty="0" err="1" smtClean="0"/>
              <a:t>Adeboyejo</a:t>
            </a:r>
            <a:r>
              <a:rPr lang="en-US" sz="1600" dirty="0" smtClean="0"/>
              <a:t>, </a:t>
            </a:r>
            <a:r>
              <a:rPr lang="en-US" sz="1600" i="1" dirty="0" smtClean="0"/>
              <a:t>et al</a:t>
            </a:r>
            <a:r>
              <a:rPr lang="en-US" sz="1600" dirty="0" smtClean="0"/>
              <a:t>, (</a:t>
            </a:r>
            <a:r>
              <a:rPr lang="en-US" sz="1600" dirty="0" smtClean="0"/>
              <a:t>2011).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en-US" sz="2800" b="1" u="sng" dirty="0" smtClean="0"/>
              <a:t>METHODOLOGY  CONT.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2150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u="sng" dirty="0" err="1" smtClean="0"/>
              <a:t>Sublethal</a:t>
            </a:r>
            <a:r>
              <a:rPr lang="en-US" sz="2400" b="1" u="sng" dirty="0" smtClean="0"/>
              <a:t> </a:t>
            </a:r>
            <a:r>
              <a:rPr lang="en-US" sz="2400" b="1" u="sng" dirty="0"/>
              <a:t>Toxicity</a:t>
            </a:r>
            <a:r>
              <a:rPr lang="en-US" sz="2900" dirty="0"/>
              <a:t>: </a:t>
            </a:r>
            <a:r>
              <a:rPr lang="en-US" sz="2900" dirty="0" smtClean="0"/>
              <a:t>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Thirty </a:t>
            </a:r>
            <a:r>
              <a:rPr lang="en-US" sz="2000" dirty="0"/>
              <a:t>(30) rectangular glass tanks of 50 liters capacity were constructed using glass of 5mm thickness and silicone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600 healthy specimens of the species were obtained from Lagos State University fish farm and randomly distributed into the glass tanks. 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Twenty (20) specimens were randomly distributed into each tank and exposed to five toxicant concentrations and a control. 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Five </a:t>
            </a:r>
            <a:r>
              <a:rPr lang="en-US" sz="2000" dirty="0"/>
              <a:t>dilutions of the toxicants were made in geometric </a:t>
            </a:r>
            <a:r>
              <a:rPr lang="en-US" sz="2000" dirty="0" smtClean="0"/>
              <a:t>progression: </a:t>
            </a:r>
            <a:r>
              <a:rPr lang="en-US" sz="2000" dirty="0"/>
              <a:t>0% (Control), 5%, 15%, 25%, and 35% </a:t>
            </a:r>
            <a:r>
              <a:rPr lang="en-US" sz="1600" dirty="0"/>
              <a:t>(</a:t>
            </a:r>
            <a:r>
              <a:rPr lang="en-US" sz="1600" dirty="0" err="1"/>
              <a:t>Reish</a:t>
            </a:r>
            <a:r>
              <a:rPr lang="en-US" sz="1600" dirty="0"/>
              <a:t> and </a:t>
            </a:r>
            <a:r>
              <a:rPr lang="en-US" sz="1600" dirty="0" err="1"/>
              <a:t>Oshida</a:t>
            </a:r>
            <a:r>
              <a:rPr lang="en-US" sz="1600" dirty="0"/>
              <a:t>, 1987 &amp; Vincent-</a:t>
            </a:r>
            <a:r>
              <a:rPr lang="en-US" sz="1600" dirty="0" err="1"/>
              <a:t>Akpu</a:t>
            </a:r>
            <a:r>
              <a:rPr lang="en-US" sz="1600" dirty="0"/>
              <a:t> 2001</a:t>
            </a:r>
            <a:r>
              <a:rPr lang="en-US" sz="1600" dirty="0" smtClean="0"/>
              <a:t>).</a:t>
            </a:r>
          </a:p>
          <a:p>
            <a:pPr>
              <a:buFont typeface="Wingdings" pitchFamily="2" charset="2"/>
              <a:buChar char="Ø"/>
            </a:pPr>
            <a:endParaRPr lang="en-US" sz="16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Blood </a:t>
            </a:r>
            <a:r>
              <a:rPr lang="en-US" sz="2000" dirty="0"/>
              <a:t>samples obtained from live specimens for haematological analyses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Water quality parameters </a:t>
            </a:r>
            <a:r>
              <a:rPr lang="en-US" sz="2000" dirty="0" smtClean="0"/>
              <a:t> are Temperature, Conductivity, </a:t>
            </a:r>
            <a:r>
              <a:rPr lang="en-US" sz="2000" dirty="0"/>
              <a:t>pH and </a:t>
            </a:r>
            <a:r>
              <a:rPr lang="en-US" sz="2000" dirty="0" smtClean="0"/>
              <a:t>Dissolved oxygen </a:t>
            </a:r>
            <a:r>
              <a:rPr lang="en-US" sz="2000" dirty="0"/>
              <a:t>(DO</a:t>
            </a:r>
            <a:r>
              <a:rPr lang="en-US" sz="2000" dirty="0" smtClean="0"/>
              <a:t>), </a:t>
            </a:r>
            <a:r>
              <a:rPr lang="en-US" sz="2000" dirty="0"/>
              <a:t>were monitored weekly in replicates using standard methods </a:t>
            </a:r>
            <a:r>
              <a:rPr lang="en-US" sz="1600" dirty="0"/>
              <a:t>(APHA, 1998). </a:t>
            </a:r>
            <a:endParaRPr lang="en-GB" sz="16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42"/>
          </a:xfrm>
        </p:spPr>
        <p:txBody>
          <a:bodyPr>
            <a:normAutofit/>
          </a:bodyPr>
          <a:lstStyle/>
          <a:p>
            <a:pPr algn="l"/>
            <a:r>
              <a:rPr lang="en-US" sz="2800" b="1" u="sng" dirty="0" smtClean="0"/>
              <a:t>METHODOLOGY  CONT.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8929718" cy="628651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b="1" u="sng" dirty="0" err="1" smtClean="0"/>
              <a:t>Haematological</a:t>
            </a:r>
            <a:r>
              <a:rPr lang="en-US" sz="3400" b="1" u="sng" dirty="0" smtClean="0"/>
              <a:t> Examination: </a:t>
            </a:r>
          </a:p>
          <a:p>
            <a:r>
              <a:rPr lang="en-US" dirty="0" smtClean="0"/>
              <a:t>Blood was obtained from two fishes from each treatment by cardiac puncture.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blood was drawn out using insulin syringe and needle rinsed with Ethylene </a:t>
            </a:r>
            <a:r>
              <a:rPr lang="en-US" dirty="0" err="1" smtClean="0"/>
              <a:t>Diamine</a:t>
            </a:r>
            <a:r>
              <a:rPr lang="en-US" dirty="0" smtClean="0"/>
              <a:t> Terra - Acetic Acid Disodium salt (EDTA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The blood gotten was used for estimation of the red and white blood counts(RBC, WBC), differential counts (lymphocytes and </a:t>
            </a:r>
            <a:r>
              <a:rPr lang="en-US" dirty="0" err="1" smtClean="0"/>
              <a:t>Neutrophil</a:t>
            </a:r>
            <a:r>
              <a:rPr lang="en-US" dirty="0" smtClean="0"/>
              <a:t>) and </a:t>
            </a:r>
            <a:r>
              <a:rPr lang="en-US" dirty="0" err="1" smtClean="0"/>
              <a:t>Haematocrit</a:t>
            </a:r>
            <a:r>
              <a:rPr lang="en-US" dirty="0" smtClean="0"/>
              <a:t>. (packed cell volume PCV) </a:t>
            </a:r>
          </a:p>
          <a:p>
            <a:endParaRPr lang="en-GB" dirty="0" smtClean="0"/>
          </a:p>
          <a:p>
            <a:pPr>
              <a:buNone/>
            </a:pPr>
            <a:r>
              <a:rPr lang="en-US" sz="3100" b="1" u="sng" dirty="0" smtClean="0"/>
              <a:t>Hepatological Examination:</a:t>
            </a:r>
          </a:p>
          <a:p>
            <a:r>
              <a:rPr lang="en-US" dirty="0"/>
              <a:t>Fishes were weighed, </a:t>
            </a:r>
            <a:r>
              <a:rPr lang="en-US" dirty="0" smtClean="0"/>
              <a:t>total </a:t>
            </a:r>
            <a:r>
              <a:rPr lang="en-US" dirty="0"/>
              <a:t>and standard lengths were recorded, </a:t>
            </a:r>
            <a:r>
              <a:rPr lang="en-US" dirty="0" smtClean="0"/>
              <a:t>and liver </a:t>
            </a:r>
            <a:r>
              <a:rPr lang="en-US" dirty="0"/>
              <a:t>were excised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These were </a:t>
            </a:r>
            <a:r>
              <a:rPr lang="en-US" dirty="0"/>
              <a:t>fixed with 10% formalin in phosphate buffer for 36 hours.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Fixed specimen were dehydrated in graded levels of ethanol and transferred into </a:t>
            </a:r>
            <a:r>
              <a:rPr lang="en-US" dirty="0" err="1"/>
              <a:t>xylene</a:t>
            </a:r>
            <a:r>
              <a:rPr lang="en-US" dirty="0"/>
              <a:t> for five </a:t>
            </a:r>
            <a:r>
              <a:rPr lang="en-US" dirty="0" smtClean="0"/>
              <a:t>minutes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/>
              <a:t>Liver samples were then embedded in paraffin and histological sectioning subsequently done at 5 µm using a TBS® CUTTM rotary microtome.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Sections were mounted on glass slides and air-dried prior to </a:t>
            </a:r>
            <a:r>
              <a:rPr lang="en-US" dirty="0" smtClean="0"/>
              <a:t>staining, and then </a:t>
            </a:r>
            <a:r>
              <a:rPr lang="en-US" dirty="0"/>
              <a:t>viewed under a light microscope, </a:t>
            </a:r>
            <a:endParaRPr lang="en-US" dirty="0" smtClean="0"/>
          </a:p>
          <a:p>
            <a:r>
              <a:rPr lang="en-US" dirty="0" smtClean="0"/>
              <a:t>This was </a:t>
            </a:r>
            <a:r>
              <a:rPr lang="en-US" dirty="0"/>
              <a:t>done at the pathological Department of the University of Ibadan.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794"/>
          </a:xfrm>
        </p:spPr>
        <p:txBody>
          <a:bodyPr>
            <a:normAutofit fontScale="90000"/>
          </a:bodyPr>
          <a:lstStyle/>
          <a:p>
            <a:pPr algn="l" latinLnBrk="1"/>
            <a:r>
              <a:rPr lang="en-US" b="1" u="sng" dirty="0"/>
              <a:t>RESULTS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8686800" cy="5500726"/>
          </a:xfrm>
        </p:spPr>
        <p:txBody>
          <a:bodyPr>
            <a:normAutofit/>
          </a:bodyPr>
          <a:lstStyle/>
          <a:p>
            <a:r>
              <a:rPr lang="en-US" sz="1600" dirty="0"/>
              <a:t>The summary of data on the water quality parameters of the industrial effluent treated tanks with sub-lethal concentrations for </a:t>
            </a:r>
            <a:r>
              <a:rPr lang="en-US" sz="1600" i="1" dirty="0" err="1"/>
              <a:t>Clarias</a:t>
            </a:r>
            <a:r>
              <a:rPr lang="en-US" sz="1600" i="1" dirty="0"/>
              <a:t> </a:t>
            </a:r>
            <a:r>
              <a:rPr lang="en-US" sz="1600" i="1" dirty="0" err="1"/>
              <a:t>gariepinus</a:t>
            </a:r>
            <a:r>
              <a:rPr lang="en-US" sz="1600" dirty="0"/>
              <a:t> fingerlings and juveniles are presented in Tables bellow. </a:t>
            </a:r>
            <a:endParaRPr lang="en-GB" sz="1600" dirty="0" smtClean="0"/>
          </a:p>
          <a:p>
            <a:r>
              <a:rPr lang="en-US" sz="1600" b="1" dirty="0"/>
              <a:t>Table </a:t>
            </a:r>
            <a:r>
              <a:rPr lang="en-US" sz="1600" b="1" dirty="0" smtClean="0"/>
              <a:t>1:	Water quality </a:t>
            </a:r>
            <a:r>
              <a:rPr lang="en-US" sz="1600" b="1" dirty="0"/>
              <a:t>parameters of medium during Sub-lethal </a:t>
            </a:r>
            <a:r>
              <a:rPr lang="en-US" sz="1600" b="1" dirty="0" smtClean="0"/>
              <a:t>				bioassay </a:t>
            </a:r>
            <a:r>
              <a:rPr lang="en-US" sz="1600" b="1" dirty="0"/>
              <a:t>studies (12 weeks) for </a:t>
            </a:r>
            <a:r>
              <a:rPr lang="en-US" sz="1600" b="1" i="1" dirty="0" smtClean="0"/>
              <a:t>C</a:t>
            </a:r>
            <a:r>
              <a:rPr lang="en-US" sz="1600" b="1" i="1" dirty="0"/>
              <a:t>. </a:t>
            </a:r>
            <a:r>
              <a:rPr lang="en-US" sz="1600" b="1" i="1" dirty="0" err="1"/>
              <a:t>gariepinus</a:t>
            </a:r>
            <a:r>
              <a:rPr lang="en-US" sz="1600" b="1" dirty="0"/>
              <a:t> </a:t>
            </a:r>
            <a:r>
              <a:rPr lang="en-US" sz="1600" b="1" dirty="0" smtClean="0"/>
              <a:t>fingerlings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GB" sz="1800" dirty="0"/>
          </a:p>
          <a:p>
            <a:endParaRPr lang="en-GB" dirty="0"/>
          </a:p>
          <a:p>
            <a:r>
              <a:rPr lang="en-US" sz="1400" i="1" dirty="0" smtClean="0"/>
              <a:t>Note: 	Values in each column with similar superscripts are not significantly different (at P&gt;0.05)</a:t>
            </a:r>
            <a:endParaRPr lang="en-GB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2285990"/>
          <a:ext cx="8286810" cy="328614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43074"/>
                <a:gridCol w="1671650"/>
                <a:gridCol w="1657362"/>
                <a:gridCol w="1657362"/>
                <a:gridCol w="1657362"/>
              </a:tblGrid>
              <a:tr h="811474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Concentration</a:t>
                      </a:r>
                      <a:endParaRPr lang="en-GB" sz="1600" kern="100" dirty="0"/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(%)</a:t>
                      </a:r>
                      <a:endParaRPr lang="en-GB" sz="16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pH</a:t>
                      </a:r>
                      <a:endParaRPr lang="en-GB" sz="16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Temperature</a:t>
                      </a:r>
                      <a:endParaRPr lang="en-GB" sz="1600" kern="100" dirty="0"/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(</a:t>
                      </a:r>
                      <a:r>
                        <a:rPr lang="en-US" sz="1600" kern="100" baseline="30000" dirty="0"/>
                        <a:t>0</a:t>
                      </a:r>
                      <a:r>
                        <a:rPr lang="en-US" sz="1600" kern="100" dirty="0"/>
                        <a:t>C)</a:t>
                      </a:r>
                      <a:endParaRPr lang="en-GB" sz="16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Dissolved </a:t>
                      </a:r>
                      <a:endParaRPr lang="en-US" sz="1600" kern="100" dirty="0" smtClean="0"/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/>
                        <a:t>Oxygen </a:t>
                      </a:r>
                      <a:r>
                        <a:rPr lang="en-US" sz="1600" kern="100" dirty="0"/>
                        <a:t>(mg/l)</a:t>
                      </a:r>
                      <a:endParaRPr lang="en-GB" sz="16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Conductivity</a:t>
                      </a:r>
                      <a:endParaRPr lang="en-GB" sz="1600" kern="100" dirty="0"/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/>
                        <a:t>(</a:t>
                      </a:r>
                      <a:r>
                        <a:rPr lang="en-US" sz="1600" kern="100" dirty="0" err="1"/>
                        <a:t>ppm</a:t>
                      </a:r>
                      <a:r>
                        <a:rPr lang="en-US" sz="1600" kern="100" dirty="0"/>
                        <a:t>)</a:t>
                      </a:r>
                      <a:endParaRPr lang="en-GB" sz="16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935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0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8.06±0.21</a:t>
                      </a:r>
                      <a:r>
                        <a:rPr lang="en-US" sz="1800" kern="100" baseline="30000" dirty="0"/>
                        <a:t>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26.38±2.28</a:t>
                      </a:r>
                      <a:r>
                        <a:rPr lang="en-US" sz="1800" kern="100" baseline="30000" dirty="0"/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4.43±1.24</a:t>
                      </a:r>
                      <a:r>
                        <a:rPr lang="en-US" sz="1800" kern="100" baseline="30000" dirty="0"/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/>
                        <a:t>486±45.81</a:t>
                      </a:r>
                      <a:r>
                        <a:rPr lang="en-US" sz="1800" kern="100" baseline="30000"/>
                        <a:t> a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935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5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7.81±0.25</a:t>
                      </a:r>
                      <a:r>
                        <a:rPr lang="en-US" sz="1800" kern="100" baseline="30000" dirty="0"/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26.19±2.26</a:t>
                      </a:r>
                      <a:r>
                        <a:rPr lang="en-US" sz="1800" kern="100" baseline="30000" dirty="0"/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3.32±1.21</a:t>
                      </a:r>
                      <a:r>
                        <a:rPr lang="en-US" sz="1800" kern="100" baseline="30000" dirty="0"/>
                        <a:t> b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/>
                        <a:t>408±42.28</a:t>
                      </a:r>
                      <a:r>
                        <a:rPr lang="en-US" sz="1800" kern="100" baseline="30000"/>
                        <a:t> b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935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/>
                        <a:t>15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/>
                        <a:t>7.83±0.23</a:t>
                      </a:r>
                      <a:r>
                        <a:rPr lang="en-US" sz="1800" kern="100" baseline="30000"/>
                        <a:t> a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26.16±2.19</a:t>
                      </a:r>
                      <a:r>
                        <a:rPr lang="en-US" sz="1800" kern="100" baseline="30000" dirty="0"/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2.91±0.99</a:t>
                      </a:r>
                      <a:r>
                        <a:rPr lang="en-US" sz="1800" kern="100" baseline="30000" dirty="0"/>
                        <a:t> b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412±37.74</a:t>
                      </a:r>
                      <a:r>
                        <a:rPr lang="en-US" sz="1800" kern="100" baseline="30000" dirty="0"/>
                        <a:t> b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935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/>
                        <a:t>25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/>
                        <a:t>7.89±0.19</a:t>
                      </a:r>
                      <a:r>
                        <a:rPr lang="en-US" sz="1800" kern="100" baseline="30000"/>
                        <a:t> a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/>
                        <a:t>26.12±2.18</a:t>
                      </a:r>
                      <a:r>
                        <a:rPr lang="en-US" sz="1800" kern="100" baseline="30000"/>
                        <a:t> a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2.11±0.86</a:t>
                      </a:r>
                      <a:r>
                        <a:rPr lang="en-US" sz="1800" kern="100" baseline="30000" dirty="0"/>
                        <a:t> c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426±40.99</a:t>
                      </a:r>
                      <a:r>
                        <a:rPr lang="en-US" sz="1800" kern="100" baseline="30000" dirty="0"/>
                        <a:t> b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935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/>
                        <a:t>35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7.81±0.25</a:t>
                      </a:r>
                      <a:r>
                        <a:rPr lang="en-US" sz="1800" kern="100" baseline="30000" dirty="0"/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26.07±2.14</a:t>
                      </a:r>
                      <a:r>
                        <a:rPr lang="en-US" sz="1800" kern="100" baseline="30000" dirty="0"/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/>
                        <a:t>1.97±0.66</a:t>
                      </a:r>
                      <a:r>
                        <a:rPr lang="en-US" sz="1800" kern="100" baseline="30000"/>
                        <a:t> c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384±32.82</a:t>
                      </a:r>
                      <a:r>
                        <a:rPr lang="en-US" sz="1800" kern="100" baseline="30000" dirty="0"/>
                        <a:t> c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14380"/>
          </a:xfrm>
        </p:spPr>
        <p:txBody>
          <a:bodyPr>
            <a:normAutofit/>
          </a:bodyPr>
          <a:lstStyle/>
          <a:p>
            <a:pPr algn="l" latinLnBrk="1"/>
            <a:r>
              <a:rPr lang="en-US" sz="2000" b="1" dirty="0"/>
              <a:t>Table 2:	  Water quality parameters of medium </a:t>
            </a:r>
            <a:r>
              <a:rPr lang="en-US" sz="2000" b="1" dirty="0" smtClean="0"/>
              <a:t>during </a:t>
            </a:r>
            <a:r>
              <a:rPr lang="en-US" sz="2000" b="1" dirty="0"/>
              <a:t>sub-lethal bioassay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	studies </a:t>
            </a:r>
            <a:r>
              <a:rPr lang="en-US" sz="2000" b="1" dirty="0"/>
              <a:t>for </a:t>
            </a:r>
            <a:r>
              <a:rPr lang="en-US" sz="2000" b="1" i="1" dirty="0"/>
              <a:t>C. </a:t>
            </a:r>
            <a:r>
              <a:rPr lang="en-US" sz="2000" b="1" i="1" dirty="0" err="1"/>
              <a:t>gariepinus</a:t>
            </a:r>
            <a:r>
              <a:rPr lang="en-US" sz="2000" b="1" dirty="0"/>
              <a:t> </a:t>
            </a:r>
            <a:r>
              <a:rPr lang="en-US" sz="2000" b="1" dirty="0" smtClean="0"/>
              <a:t>juveniles </a:t>
            </a:r>
            <a:endParaRPr lang="en-GB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0" y="1600200"/>
          <a:ext cx="8644000" cy="39719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28800"/>
                <a:gridCol w="1728800"/>
                <a:gridCol w="1728800"/>
                <a:gridCol w="1728800"/>
                <a:gridCol w="1728800"/>
              </a:tblGrid>
              <a:tr h="661990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바탕"/>
                          <a:cs typeface="Times New Roman"/>
                        </a:rPr>
                        <a:t>Concentration (%)</a:t>
                      </a:r>
                      <a:endParaRPr lang="en-GB" sz="14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바탕"/>
                          <a:cs typeface="Times New Roman"/>
                        </a:rPr>
                        <a:t>pH</a:t>
                      </a:r>
                      <a:endParaRPr lang="en-GB" sz="14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바탕"/>
                          <a:cs typeface="Times New Roman"/>
                        </a:rPr>
                        <a:t>Temperature</a:t>
                      </a:r>
                      <a:endParaRPr lang="en-GB" sz="1400" kern="100" dirty="0">
                        <a:latin typeface="바탕"/>
                        <a:ea typeface="바탕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바탕"/>
                          <a:cs typeface="Times New Roman"/>
                        </a:rPr>
                        <a:t>( </a:t>
                      </a:r>
                      <a:r>
                        <a:rPr lang="en-US" sz="1400" kern="100" baseline="30000" dirty="0" err="1">
                          <a:latin typeface="Times New Roman"/>
                          <a:ea typeface="바탕"/>
                          <a:cs typeface="Times New Roman"/>
                        </a:rPr>
                        <a:t>o</a:t>
                      </a:r>
                      <a:r>
                        <a:rPr lang="en-US" sz="1400" kern="100" dirty="0" err="1">
                          <a:latin typeface="Times New Roman"/>
                          <a:ea typeface="바탕"/>
                          <a:cs typeface="Times New Roman"/>
                        </a:rPr>
                        <a:t>C</a:t>
                      </a:r>
                      <a:r>
                        <a:rPr lang="en-US" sz="1400" kern="100" dirty="0">
                          <a:latin typeface="Times New Roman"/>
                          <a:ea typeface="바탕"/>
                          <a:cs typeface="Times New Roman"/>
                        </a:rPr>
                        <a:t>)</a:t>
                      </a:r>
                      <a:endParaRPr lang="en-GB" sz="14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바탕"/>
                          <a:cs typeface="Times New Roman"/>
                        </a:rPr>
                        <a:t>Dissolved Oxygen (mg/l)</a:t>
                      </a:r>
                      <a:endParaRPr lang="en-GB" sz="14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바탕"/>
                          <a:cs typeface="Times New Roman"/>
                        </a:rPr>
                        <a:t>Conductivity</a:t>
                      </a:r>
                      <a:endParaRPr lang="en-GB" sz="1400" kern="100" dirty="0">
                        <a:latin typeface="바탕"/>
                        <a:ea typeface="바탕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바탕"/>
                          <a:cs typeface="Times New Roman"/>
                        </a:rPr>
                        <a:t>(</a:t>
                      </a:r>
                      <a:r>
                        <a:rPr lang="en-US" sz="1400" b="1" kern="100" dirty="0" err="1">
                          <a:latin typeface="Times New Roman"/>
                          <a:ea typeface="바탕"/>
                          <a:cs typeface="Times New Roman"/>
                        </a:rPr>
                        <a:t>ppm</a:t>
                      </a:r>
                      <a:r>
                        <a:rPr lang="en-US" sz="1400" b="1" kern="100" dirty="0">
                          <a:latin typeface="Times New Roman"/>
                          <a:ea typeface="바탕"/>
                          <a:cs typeface="Times New Roman"/>
                        </a:rPr>
                        <a:t>)</a:t>
                      </a:r>
                      <a:endParaRPr lang="en-GB" sz="14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990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0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7.86±0.25</a:t>
                      </a:r>
                      <a:r>
                        <a:rPr lang="en-US" sz="1800" kern="100" baseline="30000" dirty="0">
                          <a:latin typeface="Times New Roman"/>
                          <a:ea typeface="바탕"/>
                          <a:cs typeface="Times New Roman"/>
                        </a:rPr>
                        <a:t>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25.03±0.62</a:t>
                      </a:r>
                      <a:r>
                        <a:rPr lang="en-US" sz="1800" kern="100" baseline="30000" dirty="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/>
                          <a:ea typeface="바탕"/>
                          <a:cs typeface="Times New Roman"/>
                        </a:rPr>
                        <a:t>4.72±1.75</a:t>
                      </a:r>
                      <a:r>
                        <a:rPr lang="en-US" sz="1800" kern="100" baseline="3000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/>
                          <a:ea typeface="바탕"/>
                          <a:cs typeface="Times New Roman"/>
                        </a:rPr>
                        <a:t>390.74±12.00</a:t>
                      </a:r>
                      <a:r>
                        <a:rPr lang="en-US" sz="1800" kern="100" baseline="3000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990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5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7.81±0.26</a:t>
                      </a:r>
                      <a:r>
                        <a:rPr lang="en-US" sz="1800" kern="100" baseline="30000" dirty="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25.05±0.73</a:t>
                      </a:r>
                      <a:r>
                        <a:rPr lang="en-US" sz="1800" kern="100" baseline="30000" dirty="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4.70±1.12</a:t>
                      </a:r>
                      <a:r>
                        <a:rPr lang="en-US" sz="1800" kern="100" baseline="30000" dirty="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/>
                          <a:ea typeface="바탕"/>
                          <a:cs typeface="Times New Roman"/>
                        </a:rPr>
                        <a:t>402.74±30.92</a:t>
                      </a:r>
                      <a:r>
                        <a:rPr lang="en-US" sz="1800" kern="100" baseline="3000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990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15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/>
                          <a:ea typeface="바탕"/>
                          <a:cs typeface="Times New Roman"/>
                        </a:rPr>
                        <a:t>7.77±0.23</a:t>
                      </a:r>
                      <a:r>
                        <a:rPr lang="en-US" sz="1800" kern="100" baseline="3000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25.04±0.61</a:t>
                      </a:r>
                      <a:r>
                        <a:rPr lang="en-US" sz="1800" kern="100" baseline="30000" dirty="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3.06±1.01</a:t>
                      </a:r>
                      <a:r>
                        <a:rPr lang="en-US" sz="1800" kern="100" baseline="30000" dirty="0">
                          <a:latin typeface="Times New Roman"/>
                          <a:ea typeface="바탕"/>
                          <a:cs typeface="Times New Roman"/>
                        </a:rPr>
                        <a:t> b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/>
                          <a:ea typeface="바탕"/>
                          <a:cs typeface="Times New Roman"/>
                        </a:rPr>
                        <a:t>362.89±13.27</a:t>
                      </a:r>
                      <a:r>
                        <a:rPr lang="en-US" sz="1800" kern="100" baseline="3000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990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/>
                          <a:ea typeface="바탕"/>
                          <a:cs typeface="Times New Roman"/>
                        </a:rPr>
                        <a:t>25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/>
                          <a:ea typeface="바탕"/>
                          <a:cs typeface="Times New Roman"/>
                        </a:rPr>
                        <a:t>7.25±1.69</a:t>
                      </a:r>
                      <a:r>
                        <a:rPr lang="en-US" sz="1800" kern="100" baseline="3000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/>
                          <a:ea typeface="바탕"/>
                          <a:cs typeface="Times New Roman"/>
                        </a:rPr>
                        <a:t>25.07±0.74</a:t>
                      </a:r>
                      <a:r>
                        <a:rPr lang="en-US" sz="1800" kern="100" baseline="3000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2.72±0.78</a:t>
                      </a:r>
                      <a:r>
                        <a:rPr lang="en-US" sz="1800" kern="100" baseline="30000" dirty="0">
                          <a:latin typeface="Times New Roman"/>
                          <a:ea typeface="바탕"/>
                          <a:cs typeface="Times New Roman"/>
                        </a:rPr>
                        <a:t> c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385.00±20.50</a:t>
                      </a:r>
                      <a:r>
                        <a:rPr lang="en-US" sz="1800" kern="100" baseline="30000" dirty="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990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35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7.69±0.78</a:t>
                      </a:r>
                      <a:r>
                        <a:rPr lang="en-US" sz="1800" kern="100" baseline="30000" dirty="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25.05±0.66</a:t>
                      </a:r>
                      <a:r>
                        <a:rPr lang="en-US" sz="1800" kern="100" baseline="30000" dirty="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2.89±2.17</a:t>
                      </a:r>
                      <a:r>
                        <a:rPr lang="en-US" sz="1800" kern="100" baseline="30000" dirty="0">
                          <a:latin typeface="Times New Roman"/>
                          <a:ea typeface="바탕"/>
                          <a:cs typeface="Times New Roman"/>
                        </a:rPr>
                        <a:t> c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바탕"/>
                          <a:cs typeface="Times New Roman"/>
                        </a:rPr>
                        <a:t>339.78±10.47</a:t>
                      </a:r>
                      <a:r>
                        <a:rPr lang="en-US" sz="1800" kern="100" baseline="30000" dirty="0">
                          <a:latin typeface="Times New Roman"/>
                          <a:ea typeface="바탕"/>
                          <a:cs typeface="Times New Roman"/>
                        </a:rPr>
                        <a:t> a</a:t>
                      </a:r>
                      <a:endParaRPr lang="en-GB" sz="18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sz="2700" b="1" dirty="0" err="1"/>
              <a:t>Haematology</a:t>
            </a:r>
            <a:r>
              <a:rPr lang="en-US" sz="2700" b="1" dirty="0"/>
              <a:t> of </a:t>
            </a:r>
            <a:r>
              <a:rPr lang="en-US" sz="2700" b="1" i="1" dirty="0" err="1"/>
              <a:t>Clarias</a:t>
            </a:r>
            <a:r>
              <a:rPr lang="en-US" sz="2700" b="1" i="1" dirty="0"/>
              <a:t> </a:t>
            </a:r>
            <a:r>
              <a:rPr lang="en-US" sz="2700" b="1" i="1" dirty="0" err="1"/>
              <a:t>gariepinus</a:t>
            </a:r>
            <a:r>
              <a:rPr lang="en-US" sz="2700" b="1" dirty="0"/>
              <a:t> After Sub –Lethal Exposure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8858280" cy="5643602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 smtClean="0"/>
              <a:t>Table </a:t>
            </a:r>
            <a:r>
              <a:rPr lang="en-US" sz="1800" b="1" dirty="0"/>
              <a:t>3:	</a:t>
            </a:r>
            <a:r>
              <a:rPr lang="en-US" sz="1800" b="1" dirty="0" err="1" smtClean="0"/>
              <a:t>Haematological</a:t>
            </a:r>
            <a:r>
              <a:rPr lang="en-US" sz="1800" b="1" dirty="0" smtClean="0"/>
              <a:t> </a:t>
            </a:r>
            <a:r>
              <a:rPr lang="en-US" sz="1800" b="1" dirty="0"/>
              <a:t>changes of </a:t>
            </a:r>
            <a:r>
              <a:rPr lang="en-US" sz="1800" b="1" i="1" dirty="0"/>
              <a:t>C. gariepinus</a:t>
            </a:r>
            <a:r>
              <a:rPr lang="en-US" sz="1800" b="1" dirty="0"/>
              <a:t> exposed to various </a:t>
            </a:r>
            <a:r>
              <a:rPr lang="en-US" sz="1800" b="1" dirty="0" smtClean="0"/>
              <a:t>			concentration </a:t>
            </a:r>
            <a:r>
              <a:rPr lang="en-US" sz="1800" b="1" dirty="0"/>
              <a:t>of </a:t>
            </a:r>
            <a:r>
              <a:rPr lang="en-US" sz="1800" b="1" dirty="0" smtClean="0"/>
              <a:t>	industrial </a:t>
            </a:r>
            <a:r>
              <a:rPr lang="en-US" sz="1800" b="1" dirty="0"/>
              <a:t>effluent for 12 </a:t>
            </a:r>
            <a:r>
              <a:rPr lang="en-US" sz="1800" b="1" dirty="0" smtClean="0"/>
              <a:t>weeks </a:t>
            </a:r>
          </a:p>
          <a:p>
            <a:endParaRPr lang="en-US" sz="1800" b="1" dirty="0" smtClean="0"/>
          </a:p>
          <a:p>
            <a:endParaRPr lang="en-US" sz="1400" b="1" i="1" dirty="0"/>
          </a:p>
          <a:p>
            <a:endParaRPr lang="en-US" sz="1400" b="1" i="1" dirty="0" smtClean="0"/>
          </a:p>
          <a:p>
            <a:endParaRPr lang="en-US" sz="1400" b="1" i="1" dirty="0"/>
          </a:p>
          <a:p>
            <a:endParaRPr lang="en-US" sz="1400" b="1" i="1" dirty="0" smtClean="0"/>
          </a:p>
          <a:p>
            <a:endParaRPr lang="en-US" sz="1400" b="1" i="1" dirty="0"/>
          </a:p>
          <a:p>
            <a:endParaRPr lang="en-US" sz="1400" b="1" i="1" dirty="0" smtClean="0"/>
          </a:p>
          <a:p>
            <a:endParaRPr lang="en-US" sz="1400" b="1" i="1" dirty="0"/>
          </a:p>
          <a:p>
            <a:endParaRPr lang="en-US" sz="1400" b="1" i="1" dirty="0" smtClean="0"/>
          </a:p>
          <a:p>
            <a:endParaRPr lang="en-US" sz="1400" b="1" i="1" dirty="0"/>
          </a:p>
          <a:p>
            <a:endParaRPr lang="en-US" sz="1400" b="1" i="1" dirty="0" smtClean="0"/>
          </a:p>
          <a:p>
            <a:endParaRPr lang="en-US" sz="1400" b="1" i="1" dirty="0"/>
          </a:p>
          <a:p>
            <a:endParaRPr lang="en-US" sz="1400" b="1" i="1" dirty="0" smtClean="0"/>
          </a:p>
          <a:p>
            <a:endParaRPr lang="en-US" sz="1400" b="1" i="1" dirty="0"/>
          </a:p>
          <a:p>
            <a:endParaRPr lang="en-US" sz="1400" b="1" i="1" dirty="0" smtClean="0"/>
          </a:p>
          <a:p>
            <a:endParaRPr lang="en-US" sz="1400" b="1" i="1" dirty="0"/>
          </a:p>
          <a:p>
            <a:endParaRPr lang="en-US" sz="1400" b="1" i="1" dirty="0" smtClean="0"/>
          </a:p>
          <a:p>
            <a:endParaRPr lang="en-US" sz="1400" b="1" i="1" dirty="0"/>
          </a:p>
          <a:p>
            <a:endParaRPr lang="en-US" sz="1400" b="1" i="1" dirty="0" smtClean="0"/>
          </a:p>
          <a:p>
            <a:endParaRPr lang="en-US" sz="1400" b="1" i="1" dirty="0"/>
          </a:p>
          <a:p>
            <a:endParaRPr lang="en-US" sz="1400" i="1" dirty="0" smtClean="0"/>
          </a:p>
          <a:p>
            <a:endParaRPr lang="en-US" sz="1400" i="1" dirty="0" smtClean="0"/>
          </a:p>
          <a:p>
            <a:endParaRPr lang="en-US" sz="1400" i="1" dirty="0" smtClean="0"/>
          </a:p>
          <a:p>
            <a:r>
              <a:rPr lang="en-US" sz="1400" i="1" dirty="0" smtClean="0"/>
              <a:t>Note</a:t>
            </a:r>
            <a:r>
              <a:rPr lang="en-US" sz="1400" i="1" dirty="0"/>
              <a:t>:	The dissimilar letters as superscripts indicate that the mean values at the different concentrations differ </a:t>
            </a:r>
            <a:r>
              <a:rPr lang="en-US" sz="1400" i="1" dirty="0" smtClean="0"/>
              <a:t>	significantly </a:t>
            </a:r>
            <a:r>
              <a:rPr lang="en-US" sz="1400" i="1" dirty="0"/>
              <a:t>(P&lt;0.05).PCV = Packed Cell Volume (%), RBC = Red Blood Cell (RBC/mm</a:t>
            </a:r>
            <a:r>
              <a:rPr lang="en-US" sz="1400" i="1" baseline="30000" dirty="0"/>
              <a:t>3</a:t>
            </a:r>
            <a:r>
              <a:rPr lang="en-US" sz="1400" i="1" dirty="0"/>
              <a:t>), and WBC = white </a:t>
            </a:r>
            <a:r>
              <a:rPr lang="en-US" sz="1400" i="1" dirty="0" smtClean="0"/>
              <a:t>	blood </a:t>
            </a:r>
            <a:r>
              <a:rPr lang="en-US" sz="1400" i="1" dirty="0"/>
              <a:t>cells (mm</a:t>
            </a:r>
            <a:r>
              <a:rPr lang="en-US" sz="1400" i="1" baseline="30000" dirty="0"/>
              <a:t>-3</a:t>
            </a:r>
            <a:r>
              <a:rPr lang="en-US" sz="1400" i="1" dirty="0"/>
              <a:t>).</a:t>
            </a:r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0" y="1571612"/>
          <a:ext cx="8715441" cy="4334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6"/>
                <a:gridCol w="714380"/>
                <a:gridCol w="1285884"/>
                <a:gridCol w="1214446"/>
                <a:gridCol w="1428760"/>
                <a:gridCol w="1500198"/>
                <a:gridCol w="1643077"/>
              </a:tblGrid>
              <a:tr h="413588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Calibri"/>
                          <a:cs typeface="Times New Roman"/>
                        </a:rPr>
                        <a:t>Stage</a:t>
                      </a:r>
                      <a:endParaRPr lang="en-GB" sz="11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Calibri"/>
                          <a:cs typeface="Times New Roman"/>
                        </a:rPr>
                        <a:t>Conc.</a:t>
                      </a:r>
                      <a:endParaRPr lang="en-GB" sz="11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Calibri"/>
                          <a:cs typeface="Times New Roman"/>
                        </a:rPr>
                        <a:t>PCV (%)</a:t>
                      </a:r>
                      <a:endParaRPr lang="en-GB" sz="11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Calibri"/>
                          <a:cs typeface="Times New Roman"/>
                        </a:rPr>
                        <a:t>RBC/mm</a:t>
                      </a:r>
                      <a:r>
                        <a:rPr lang="en-US" sz="14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GB" sz="11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Calibri"/>
                          <a:cs typeface="Times New Roman"/>
                        </a:rPr>
                        <a:t>WBC/mm-</a:t>
                      </a:r>
                      <a:r>
                        <a:rPr lang="en-US" sz="14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GB" sz="11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 kern="100" dirty="0">
                          <a:latin typeface="Times New Roman"/>
                          <a:ea typeface="Calibri"/>
                          <a:cs typeface="Times New Roman"/>
                        </a:rPr>
                        <a:t>Differential WBC </a:t>
                      </a:r>
                      <a:r>
                        <a:rPr lang="en-US" sz="1400" u="none" kern="100" dirty="0" smtClean="0">
                          <a:latin typeface="Times New Roman"/>
                          <a:ea typeface="Calibri"/>
                          <a:cs typeface="Times New Roman"/>
                        </a:rPr>
                        <a:t> Count</a:t>
                      </a:r>
                      <a:r>
                        <a:rPr lang="en-US" sz="1400" u="none" kern="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(%)</a:t>
                      </a:r>
                      <a:endParaRPr lang="en-GB" sz="1100" u="none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u="none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926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latin typeface="Times New Roman"/>
                          <a:ea typeface="Calibri"/>
                          <a:cs typeface="Times New Roman"/>
                        </a:rPr>
                        <a:t>Neutrophil</a:t>
                      </a:r>
                      <a:endParaRPr lang="en-GB" sz="11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Calibri"/>
                          <a:cs typeface="Times New Roman"/>
                        </a:rPr>
                        <a:t>Lymphocyte</a:t>
                      </a:r>
                      <a:endParaRPr lang="en-GB" sz="11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26">
                <a:tc rowSpan="5"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Calibri"/>
                          <a:cs typeface="Times New Roman"/>
                        </a:rPr>
                        <a:t>fingerlings</a:t>
                      </a:r>
                      <a:endParaRPr lang="en-GB" sz="11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27.7±0.6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9.1±0.1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7100±100.0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61.0±1.0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34.0±4.6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19.0±1.0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6.4±0.3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6333±115.5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50.7±2.3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36.3±3.5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17.3±1.2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5.7±0.4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c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8133±208.2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c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25.0±4.0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c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63.0±1.0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7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14.7±3.1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c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5.0±1.0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c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9133±115.5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d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32.7±3.1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c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55.7±1.5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60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13.0±1.7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c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4.7±0.6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d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10800±200.0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e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26.7±1.5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c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63.0±1.90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4446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</a:tr>
              <a:tr h="288229">
                <a:tc rowSpan="5"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Calibri"/>
                          <a:cs typeface="Times New Roman"/>
                        </a:rPr>
                        <a:t>juveniles</a:t>
                      </a:r>
                      <a:endParaRPr lang="en-GB" sz="11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92.97±1.66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9.4±0.4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6300.0±10.0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175.0±5.0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88.4±2.1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115.43±3.4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7.8±0.4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12533.3±39.1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102.9±20.5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92.43±1.4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108.73±8.2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8.07±1.4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23800.0±18.5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54.33±0.31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c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94.63±2.2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115.9±0.9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7.5±0.15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82000.0±30.0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c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96.9±1.85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d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96.7±1.5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102.07±2.0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7.5±1.23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97330.3±50.2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 d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>
                          <a:latin typeface="Times New Roman"/>
                          <a:ea typeface="Calibri"/>
                          <a:cs typeface="Times New Roman"/>
                        </a:rPr>
                        <a:t>64.97±3.0</a:t>
                      </a:r>
                      <a:r>
                        <a:rPr lang="en-US" sz="1600" kern="100" baseline="300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n-GB" sz="1200" kern="10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Calibri"/>
                          <a:cs typeface="Times New Roman"/>
                        </a:rPr>
                        <a:t>96.2±1.1</a:t>
                      </a:r>
                      <a:r>
                        <a:rPr lang="en-US" sz="1600" kern="100" baseline="30000" dirty="0"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GB" sz="1200" kern="100" dirty="0">
                        <a:latin typeface="바탕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68346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Histology of liver of </a:t>
            </a:r>
            <a:r>
              <a:rPr lang="en-US" sz="2000" b="1" i="1" dirty="0" err="1"/>
              <a:t>Clarias</a:t>
            </a:r>
            <a:r>
              <a:rPr lang="en-US" sz="2000" b="1" i="1" dirty="0"/>
              <a:t> </a:t>
            </a:r>
            <a:r>
              <a:rPr lang="en-US" sz="2000" b="1" i="1" dirty="0" err="1"/>
              <a:t>gariepinus</a:t>
            </a:r>
            <a:r>
              <a:rPr lang="en-US" sz="2000" b="1" dirty="0"/>
              <a:t> </a:t>
            </a:r>
            <a:r>
              <a:rPr lang="en-US" sz="2000" b="1" dirty="0" smtClean="0"/>
              <a:t> fingerlings exposed </a:t>
            </a:r>
            <a:r>
              <a:rPr lang="en-US" sz="2000" b="1" dirty="0"/>
              <a:t>to </a:t>
            </a:r>
            <a:r>
              <a:rPr lang="en-US" sz="2000" b="1" dirty="0" err="1"/>
              <a:t>Sublethal</a:t>
            </a:r>
            <a:r>
              <a:rPr lang="en-US" sz="2000" b="1" dirty="0"/>
              <a:t> Concentration of industrial effluents for 12 weeks</a:t>
            </a:r>
            <a:r>
              <a:rPr lang="en-GB" sz="4400" dirty="0"/>
              <a:t/>
            </a:r>
            <a:br>
              <a:rPr lang="en-GB" sz="4400" dirty="0"/>
            </a:br>
            <a:endParaRPr lang="en-GB" sz="4400" dirty="0"/>
          </a:p>
        </p:txBody>
      </p:sp>
      <p:pic>
        <p:nvPicPr>
          <p:cNvPr id="4" name="Content Placeholder 3" descr="C:\Users\Adeniyi\Desktop\Sub-lethal Histopath for Clarias spp\t1 0%\liver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857232"/>
            <a:ext cx="2751513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2786058"/>
            <a:ext cx="2928926" cy="5715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Showing normal liver cells with no lesions; hepatic cord is normal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857232"/>
            <a:ext cx="2917825" cy="1928826"/>
          </a:xfrm>
          <a:prstGeom prst="rect">
            <a:avLst/>
          </a:prstGeom>
          <a:noFill/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051187" y="2789240"/>
            <a:ext cx="3092449" cy="85407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Showing that nucleus are becoming disoriented and fusing together to form bi-nucleated (BN) cells (showing indications slight toxic condition)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072066" y="1357298"/>
            <a:ext cx="6191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lin Sans FB Demi" pitchFamily="34" charset="0"/>
                <a:cs typeface="Arial" pitchFamily="34" charset="0"/>
              </a:rPr>
              <a:t>B 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 rot="5400000">
            <a:off x="4691063" y="1673209"/>
            <a:ext cx="411162" cy="350844"/>
          </a:xfrm>
          <a:prstGeom prst="straightConnector1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64293" y="836613"/>
            <a:ext cx="2765425" cy="1989137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001024" y="1142984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lin Sans FB Demi" pitchFamily="34" charset="0"/>
                <a:cs typeface="Arial" pitchFamily="34" charset="0"/>
              </a:rPr>
              <a:t>MV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3" name="AutoShape 9"/>
          <p:cNvCxnSpPr>
            <a:cxnSpLocks noChangeShapeType="1"/>
          </p:cNvCxnSpPr>
          <p:nvPr/>
        </p:nvCxnSpPr>
        <p:spPr bwMode="auto">
          <a:xfrm flipV="1">
            <a:off x="1911350" y="3908425"/>
            <a:ext cx="1223963" cy="273050"/>
          </a:xfrm>
          <a:prstGeom prst="straightConnector1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</p:cxn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>
            <a:off x="1911350" y="4181475"/>
            <a:ext cx="461963" cy="223838"/>
          </a:xfrm>
          <a:prstGeom prst="straightConnector1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</p:cxn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714752"/>
            <a:ext cx="3143272" cy="2214578"/>
          </a:xfrm>
          <a:prstGeom prst="rect">
            <a:avLst/>
          </a:prstGeom>
          <a:noFill/>
        </p:spPr>
      </p:pic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6072198" y="2786058"/>
            <a:ext cx="2984500" cy="946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At </a:t>
            </a:r>
            <a:r>
              <a:rPr kumimoji="0" lang="en-GB" sz="12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15% E.C,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there was progressive increase in </a:t>
            </a:r>
            <a:r>
              <a:rPr kumimoji="0" lang="en-GB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vacoulation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and micro-vesicle formation (MV). Onset of fatty degeneration and the cell are becoming more damaged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. 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5929330"/>
            <a:ext cx="3571868" cy="8271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The photomicrograph showed total destruction of the hepatic cord and aggregation of cell towards severely damaged area (arrow).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3714752"/>
            <a:ext cx="2963862" cy="2270125"/>
          </a:xfrm>
          <a:prstGeom prst="rect">
            <a:avLst/>
          </a:prstGeom>
          <a:noFill/>
        </p:spPr>
      </p:pic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3500430" y="5929330"/>
            <a:ext cx="3786214" cy="7858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The photomicrograph showed  </a:t>
            </a:r>
            <a:r>
              <a:rPr kumimoji="0" lang="en-GB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vacuolar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degeneration and severe disruption of the hepatic cord architecture (see arrows), fusion of the hepatic cord. Adaptive responses are observed.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AutoShape 6"/>
          <p:cNvCxnSpPr>
            <a:cxnSpLocks noChangeShapeType="1"/>
          </p:cNvCxnSpPr>
          <p:nvPr/>
        </p:nvCxnSpPr>
        <p:spPr bwMode="auto">
          <a:xfrm rot="10800000" flipV="1">
            <a:off x="7650180" y="1571612"/>
            <a:ext cx="350844" cy="339724"/>
          </a:xfrm>
          <a:prstGeom prst="straightConnector1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</p:cxnSp>
      <p:cxnSp>
        <p:nvCxnSpPr>
          <p:cNvPr id="20" name="AutoShape 6"/>
          <p:cNvCxnSpPr>
            <a:cxnSpLocks noChangeShapeType="1"/>
          </p:cNvCxnSpPr>
          <p:nvPr/>
        </p:nvCxnSpPr>
        <p:spPr bwMode="auto">
          <a:xfrm>
            <a:off x="1071538" y="4500570"/>
            <a:ext cx="577850" cy="482600"/>
          </a:xfrm>
          <a:prstGeom prst="straightConnector1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</p:cxnSp>
      <p:cxnSp>
        <p:nvCxnSpPr>
          <p:cNvPr id="21" name="AutoShape 6"/>
          <p:cNvCxnSpPr>
            <a:cxnSpLocks noChangeShapeType="1"/>
          </p:cNvCxnSpPr>
          <p:nvPr/>
        </p:nvCxnSpPr>
        <p:spPr bwMode="auto">
          <a:xfrm rot="10800000" flipV="1">
            <a:off x="2006578" y="4429132"/>
            <a:ext cx="565158" cy="482600"/>
          </a:xfrm>
          <a:prstGeom prst="straightConnector1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</p:cxn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14282" y="928670"/>
            <a:ext cx="78581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0%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143240" y="928670"/>
            <a:ext cx="7858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400" b="1" dirty="0">
                <a:solidFill>
                  <a:srgbClr val="FFFFFF"/>
                </a:solidFill>
                <a:latin typeface="Berlin Sans FB Demi" pitchFamily="34" charset="0"/>
                <a:cs typeface="Arial" pitchFamily="34" charset="0"/>
              </a:rPr>
              <a:t>5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lin Sans FB Demi" pitchFamily="34" charset="0"/>
                <a:cs typeface="Arial" pitchFamily="34" charset="0"/>
              </a:rPr>
              <a:t>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215074" y="857232"/>
            <a:ext cx="7858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400" b="1" dirty="0" smtClean="0">
                <a:solidFill>
                  <a:srgbClr val="FFFFFF"/>
                </a:solidFill>
                <a:latin typeface="Berlin Sans FB Demi" pitchFamily="34" charset="0"/>
                <a:cs typeface="Arial" pitchFamily="34" charset="0"/>
              </a:rPr>
              <a:t>15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lin Sans FB Demi" pitchFamily="34" charset="0"/>
                <a:cs typeface="Arial" pitchFamily="34" charset="0"/>
              </a:rPr>
              <a:t>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14281" y="3786190"/>
            <a:ext cx="90671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400" b="1" dirty="0">
                <a:solidFill>
                  <a:srgbClr val="FFFFFF"/>
                </a:solidFill>
                <a:latin typeface="Berlin Sans FB Demi" pitchFamily="34" charset="0"/>
                <a:cs typeface="Arial" pitchFamily="34" charset="0"/>
              </a:rPr>
              <a:t>2</a:t>
            </a:r>
            <a:r>
              <a:rPr lang="en-GB" sz="2400" b="1" dirty="0" smtClean="0">
                <a:solidFill>
                  <a:srgbClr val="FFFFFF"/>
                </a:solidFill>
                <a:latin typeface="Berlin Sans FB Demi" pitchFamily="34" charset="0"/>
                <a:cs typeface="Arial" pitchFamily="34" charset="0"/>
              </a:rPr>
              <a:t>5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lin Sans FB Demi" pitchFamily="34" charset="0"/>
                <a:cs typeface="Arial" pitchFamily="34" charset="0"/>
              </a:rPr>
              <a:t>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571868" y="3786190"/>
            <a:ext cx="90671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400" b="1" dirty="0" smtClean="0">
                <a:solidFill>
                  <a:srgbClr val="FFFFFF"/>
                </a:solidFill>
                <a:latin typeface="Berlin Sans FB Demi" pitchFamily="34" charset="0"/>
                <a:cs typeface="Arial" pitchFamily="34" charset="0"/>
              </a:rPr>
              <a:t>35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erlin Sans FB Demi" pitchFamily="34" charset="0"/>
                <a:cs typeface="Arial" pitchFamily="34" charset="0"/>
              </a:rPr>
              <a:t>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AutoShape 6"/>
          <p:cNvCxnSpPr>
            <a:cxnSpLocks noChangeShapeType="1"/>
          </p:cNvCxnSpPr>
          <p:nvPr/>
        </p:nvCxnSpPr>
        <p:spPr bwMode="auto">
          <a:xfrm rot="10800000" flipV="1">
            <a:off x="5429256" y="4500570"/>
            <a:ext cx="565158" cy="482600"/>
          </a:xfrm>
          <a:prstGeom prst="straightConnector1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사용자지정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Pages>14</Pages>
  <Words>1602</Words>
  <Characters>0</Characters>
  <Application>Microsoft Office PowerPoint</Application>
  <DocSecurity>0</DocSecurity>
  <PresentationFormat>On-screen Show (4:3)</PresentationFormat>
  <Lines>0</Lines>
  <Paragraphs>310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Haematological and Hepatic responses of the African catfish Clarias gariepinus to sublethal exposure of industrial effluents from Ologe lagoon environs, Lagos.  </vt:lpstr>
      <vt:lpstr>INTRODUCTION</vt:lpstr>
      <vt:lpstr>METHODOLOGY</vt:lpstr>
      <vt:lpstr>METHODOLOGY  CONT.</vt:lpstr>
      <vt:lpstr>METHODOLOGY  CONT.</vt:lpstr>
      <vt:lpstr>RESULTS</vt:lpstr>
      <vt:lpstr>Table 2:   Water quality parameters of medium during sub-lethal bioassay   studies for C. gariepinus juveniles </vt:lpstr>
      <vt:lpstr>Haematology of Clarias gariepinus After Sub –Lethal Exposure </vt:lpstr>
      <vt:lpstr>Histology of liver of Clarias gariepinus  fingerlings exposed to Sublethal Concentration of industrial effluents for 12 weeks </vt:lpstr>
      <vt:lpstr>Histology of liver of Clarias gariepinus  Juveniles exposed to Sublethal Concentration of industrial effluents for 12 weeks</vt:lpstr>
      <vt:lpstr>DISCUSSION AND CONCUSION </vt:lpstr>
      <vt:lpstr>Slide 12</vt:lpstr>
      <vt:lpstr>Slide 13</vt:lpstr>
      <vt:lpstr>Slide 14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Haematological and Hepatic responses of the African catfish Clarias gariepinus to sublethal exposure of industrial effluents from Ologe lagoon environs, Lagos, Nigeria</dc:title>
  <dc:creator>ACER</dc:creator>
  <cp:lastModifiedBy>EAdeboyejo</cp:lastModifiedBy>
  <cp:revision>14</cp:revision>
  <dcterms:modified xsi:type="dcterms:W3CDTF">2017-10-12T08:45:39Z</dcterms:modified>
</cp:coreProperties>
</file>

<file path=docProps/infrawarePen.xml><?xml version="1.0" encoding="utf-8"?>
<InfrawarePenDraw xmlns="http://www.infraware.co.kr/2012/penmode"/>
</file>