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4" r:id="rId3"/>
    <p:sldId id="261" r:id="rId4"/>
    <p:sldId id="262" r:id="rId5"/>
    <p:sldId id="271" r:id="rId6"/>
    <p:sldId id="263" r:id="rId7"/>
    <p:sldId id="264" r:id="rId8"/>
    <p:sldId id="285" r:id="rId9"/>
    <p:sldId id="272" r:id="rId10"/>
    <p:sldId id="266" r:id="rId11"/>
    <p:sldId id="267" r:id="rId12"/>
    <p:sldId id="268" r:id="rId13"/>
    <p:sldId id="277" r:id="rId14"/>
    <p:sldId id="278" r:id="rId15"/>
    <p:sldId id="281" r:id="rId16"/>
    <p:sldId id="282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R%20GRILLO\Downloads\mr%20grill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2526019005876396"/>
          <c:y val="6.9797258536175993E-2"/>
          <c:w val="0.75404591428366774"/>
          <c:h val="0.6961830316541604"/>
        </c:manualLayout>
      </c:layout>
      <c:lineChart>
        <c:grouping val="standard"/>
        <c:ser>
          <c:idx val="0"/>
          <c:order val="0"/>
          <c:tx>
            <c:strRef>
              <c:f>Sheet2!$C$9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Sheet2!$D$8:$G$8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Sheet2!$D$9:$G$9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Sheet2!$C$10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Sheet2!$D$8:$G$8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Sheet2!$D$10:$G$10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Sheet2!$C$11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Sheet2!$D$8:$G$8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Sheet2!$D$11:$G$11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48173824"/>
        <c:axId val="100385536"/>
      </c:lineChart>
      <c:catAx>
        <c:axId val="48173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00385536"/>
        <c:crosses val="autoZero"/>
        <c:auto val="1"/>
        <c:lblAlgn val="ctr"/>
        <c:lblOffset val="100"/>
      </c:catAx>
      <c:valAx>
        <c:axId val="1003855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968226148600427E-2"/>
              <c:y val="0.18226350327175378"/>
            </c:manualLayout>
          </c:layout>
        </c:title>
        <c:numFmt formatCode="General" sourceLinked="1"/>
        <c:tickLblPos val="nextTo"/>
        <c:crossAx val="4817382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7502464121331882"/>
          <c:y val="0.11907131630373441"/>
          <c:w val="0.66579988307464566"/>
          <c:h val="0.66777264226182786"/>
        </c:manualLayout>
      </c:layout>
      <c:lineChart>
        <c:grouping val="standard"/>
        <c:ser>
          <c:idx val="0"/>
          <c:order val="0"/>
          <c:tx>
            <c:strRef>
              <c:f>Sheet2!$C$73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Sheet2!$D$72:$G$72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Sheet2!$D$73:$G$73</c:f>
              <c:numCache>
                <c:formatCode>General</c:formatCode>
                <c:ptCount val="4"/>
                <c:pt idx="0">
                  <c:v>7.99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Sheet2!$C$74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Sheet2!$D$72:$G$72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Sheet2!$D$74:$G$74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Sheet2!$C$75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Sheet2!$D$72:$G$72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Sheet2!$D$75:$G$75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02164736"/>
        <c:axId val="122892672"/>
      </c:lineChart>
      <c:catAx>
        <c:axId val="102164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 (mins)</a:t>
                </a:r>
              </a:p>
            </c:rich>
          </c:tx>
          <c:layout/>
        </c:title>
        <c:numFmt formatCode="General" sourceLinked="1"/>
        <c:tickLblPos val="nextTo"/>
        <c:crossAx val="122892672"/>
        <c:crosses val="autoZero"/>
        <c:auto val="1"/>
        <c:lblAlgn val="ctr"/>
        <c:lblOffset val="100"/>
      </c:catAx>
      <c:valAx>
        <c:axId val="1228926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="1" i="0" u="none" strike="noStrike" baseline="-2500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4666027323507646E-2"/>
              <c:y val="0.16623486580306493"/>
            </c:manualLayout>
          </c:layout>
        </c:title>
        <c:numFmt formatCode="General" sourceLinked="1"/>
        <c:tickLblPos val="nextTo"/>
        <c:crossAx val="10216473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6286632529077675"/>
          <c:y val="0.11867721338923842"/>
          <c:w val="0.7043837374889067"/>
          <c:h val="0.6584792757834278"/>
        </c:manualLayout>
      </c:layout>
      <c:lineChart>
        <c:grouping val="standard"/>
        <c:ser>
          <c:idx val="0"/>
          <c:order val="0"/>
          <c:tx>
            <c:strRef>
              <c:f>Sheet2!$C$91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Sheet2!$D$90:$G$90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Sheet2!$D$91:$G$91</c:f>
              <c:numCache>
                <c:formatCode>General</c:formatCode>
                <c:ptCount val="4"/>
                <c:pt idx="0">
                  <c:v>7.99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Sheet2!$C$92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Sheet2!$D$90:$G$90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Sheet2!$D$92:$G$92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Sheet2!$C$93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Sheet2!$D$90:$G$90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Sheet2!$D$93:$G$93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2913920"/>
        <c:axId val="122915840"/>
      </c:lineChart>
      <c:catAx>
        <c:axId val="122913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 (mins)</a:t>
                </a:r>
              </a:p>
            </c:rich>
          </c:tx>
          <c:layout/>
        </c:title>
        <c:numFmt formatCode="General" sourceLinked="1"/>
        <c:tickLblPos val="nextTo"/>
        <c:crossAx val="122915840"/>
        <c:crosses val="autoZero"/>
        <c:auto val="1"/>
        <c:lblAlgn val="ctr"/>
        <c:lblOffset val="100"/>
      </c:catAx>
      <c:valAx>
        <c:axId val="1229158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="1" i="0" u="none" strike="noStrike" baseline="-2500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291392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4256960640990721"/>
          <c:y val="0.11518578804259109"/>
          <c:w val="0.72212315874888644"/>
          <c:h val="0.62285703625280786"/>
        </c:manualLayout>
      </c:layout>
      <c:lineChart>
        <c:grouping val="standard"/>
        <c:ser>
          <c:idx val="0"/>
          <c:order val="0"/>
          <c:tx>
            <c:strRef>
              <c:f>Sheet2!$C$129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Sheet2!$D$128:$G$128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Sheet2!$D$129:$G$129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Sheet2!$C$130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Sheet2!$D$128:$G$128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Sheet2!$D$130:$G$130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Sheet2!$C$131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Sheet2!$D$128:$G$128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Sheet2!$D$131:$G$131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3019264"/>
        <c:axId val="123021184"/>
      </c:lineChart>
      <c:catAx>
        <c:axId val="123019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38695820630839678"/>
              <c:y val="0.87120157081493022"/>
            </c:manualLayout>
          </c:layout>
        </c:title>
        <c:numFmt formatCode="General" sourceLinked="1"/>
        <c:tickLblPos val="nextTo"/>
        <c:crossAx val="123021184"/>
        <c:crosses val="autoZero"/>
        <c:auto val="1"/>
        <c:lblAlgn val="ctr"/>
        <c:lblOffset val="100"/>
      </c:catAx>
      <c:valAx>
        <c:axId val="1230211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5.0583148018917445E-2"/>
              <c:y val="0.25951606960463908"/>
            </c:manualLayout>
          </c:layout>
        </c:title>
        <c:numFmt formatCode="General" sourceLinked="1"/>
        <c:tickLblPos val="nextTo"/>
        <c:crossAx val="12301926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8939834767972813"/>
          <c:y val="0.23144859338934495"/>
          <c:w val="0.46372223069362056"/>
          <c:h val="0.5138740896173164"/>
        </c:manualLayout>
      </c:layout>
      <c:lineChart>
        <c:grouping val="standard"/>
        <c:ser>
          <c:idx val="0"/>
          <c:order val="0"/>
          <c:tx>
            <c:strRef>
              <c:f>Sheet2!$C$4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Sheet2!$D$3:$G$3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Sheet2!$D$4:$G$4</c:f>
              <c:numCache>
                <c:formatCode>General</c:formatCode>
                <c:ptCount val="4"/>
                <c:pt idx="0">
                  <c:v>7.88</c:v>
                </c:pt>
                <c:pt idx="1">
                  <c:v>7.98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1"/>
          <c:order val="1"/>
          <c:tx>
            <c:strRef>
              <c:f>Sheet2!$C$5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Sheet2!$D$3:$G$3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Sheet2!$D$5:$G$5</c:f>
              <c:numCache>
                <c:formatCode>General</c:formatCode>
                <c:ptCount val="4"/>
                <c:pt idx="0">
                  <c:v>7.88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2"/>
          <c:order val="2"/>
          <c:tx>
            <c:strRef>
              <c:f>Sheet2!$C$6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Sheet2!$D$3:$G$3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Sheet2!$D$6:$G$6</c:f>
              <c:numCache>
                <c:formatCode>General</c:formatCode>
                <c:ptCount val="4"/>
                <c:pt idx="0">
                  <c:v>7.89</c:v>
                </c:pt>
                <c:pt idx="1">
                  <c:v>7.99</c:v>
                </c:pt>
                <c:pt idx="2">
                  <c:v>7.99</c:v>
                </c:pt>
                <c:pt idx="3">
                  <c:v>8</c:v>
                </c:pt>
              </c:numCache>
            </c:numRef>
          </c:val>
        </c:ser>
        <c:marker val="1"/>
        <c:axId val="127559936"/>
        <c:axId val="127578496"/>
      </c:lineChart>
      <c:catAx>
        <c:axId val="127559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27578496"/>
        <c:crosses val="autoZero"/>
        <c:auto val="1"/>
        <c:lblAlgn val="ctr"/>
        <c:lblOffset val="100"/>
      </c:catAx>
      <c:valAx>
        <c:axId val="1275784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5550862790485688E-3"/>
              <c:y val="0.2993387664316499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2755993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5400710637705032"/>
          <c:y val="0.15600530460008291"/>
          <c:w val="0.55044746162794256"/>
          <c:h val="0.62038385826771669"/>
        </c:manualLayout>
      </c:layout>
      <c:lineChart>
        <c:grouping val="standard"/>
        <c:ser>
          <c:idx val="0"/>
          <c:order val="0"/>
          <c:tx>
            <c:strRef>
              <c:f>Sheet2!$C$24</c:f>
              <c:strCache>
                <c:ptCount val="1"/>
                <c:pt idx="0">
                  <c:v>□ = 0.5x</c:v>
                </c:pt>
              </c:strCache>
            </c:strRef>
          </c:tx>
          <c:val>
            <c:numRef>
              <c:f>Sheet2!$D$24:$G$24</c:f>
              <c:numCache>
                <c:formatCode>General</c:formatCode>
                <c:ptCount val="4"/>
                <c:pt idx="0">
                  <c:v>7.88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1"/>
          <c:order val="1"/>
          <c:tx>
            <c:strRef>
              <c:f>Sheet2!$C$25</c:f>
              <c:strCache>
                <c:ptCount val="1"/>
                <c:pt idx="0">
                  <c:v>x = x</c:v>
                </c:pt>
              </c:strCache>
            </c:strRef>
          </c:tx>
          <c:val>
            <c:numRef>
              <c:f>Sheet2!$D$25:$G$25</c:f>
              <c:numCache>
                <c:formatCode>General</c:formatCode>
                <c:ptCount val="4"/>
                <c:pt idx="0">
                  <c:v>7.89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2"/>
          <c:order val="2"/>
          <c:tx>
            <c:strRef>
              <c:f>Sheet2!$C$26</c:f>
              <c:strCache>
                <c:ptCount val="1"/>
                <c:pt idx="0">
                  <c:v>∆ = 1.5x </c:v>
                </c:pt>
              </c:strCache>
            </c:strRef>
          </c:tx>
          <c:val>
            <c:numRef>
              <c:f>Sheet2!$D$26:$G$26</c:f>
              <c:numCache>
                <c:formatCode>General</c:formatCode>
                <c:ptCount val="4"/>
                <c:pt idx="0">
                  <c:v>7.89</c:v>
                </c:pt>
                <c:pt idx="1">
                  <c:v>7.99</c:v>
                </c:pt>
                <c:pt idx="2">
                  <c:v>7.99</c:v>
                </c:pt>
                <c:pt idx="3">
                  <c:v>8</c:v>
                </c:pt>
              </c:numCache>
            </c:numRef>
          </c:val>
        </c:ser>
        <c:marker val="1"/>
        <c:axId val="122945536"/>
        <c:axId val="122947456"/>
      </c:lineChart>
      <c:catAx>
        <c:axId val="122945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600" baseline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tickLblPos val="nextTo"/>
        <c:crossAx val="122947456"/>
        <c:crosses val="autoZero"/>
        <c:auto val="1"/>
        <c:lblAlgn val="ctr"/>
        <c:lblOffset val="100"/>
      </c:catAx>
      <c:valAx>
        <c:axId val="1229474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294553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7865403543307077"/>
          <c:y val="0.12743033724909544"/>
          <c:w val="0.72134596456692912"/>
          <c:h val="0.68156947178477678"/>
        </c:manualLayout>
      </c:layout>
      <c:lineChart>
        <c:grouping val="standard"/>
        <c:ser>
          <c:idx val="0"/>
          <c:order val="0"/>
          <c:tx>
            <c:strRef>
              <c:f>Sheet2!$C$43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Sheet2!$D$42:$G$42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Sheet2!$D$43:$G$43</c:f>
              <c:numCache>
                <c:formatCode>General</c:formatCode>
                <c:ptCount val="4"/>
                <c:pt idx="0">
                  <c:v>7.88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1"/>
          <c:order val="1"/>
          <c:tx>
            <c:strRef>
              <c:f>Sheet2!$C$44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Sheet2!$D$42:$G$42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Sheet2!$D$44:$G$44</c:f>
              <c:numCache>
                <c:formatCode>General</c:formatCode>
                <c:ptCount val="4"/>
                <c:pt idx="0">
                  <c:v>7.89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2"/>
          <c:order val="2"/>
          <c:tx>
            <c:strRef>
              <c:f>Sheet2!$C$45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Sheet2!$D$42:$G$42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Sheet2!$D$45:$G$45</c:f>
              <c:numCache>
                <c:formatCode>General</c:formatCode>
                <c:ptCount val="4"/>
                <c:pt idx="0">
                  <c:v>7.89</c:v>
                </c:pt>
                <c:pt idx="1">
                  <c:v>7.99</c:v>
                </c:pt>
                <c:pt idx="2">
                  <c:v>7.99</c:v>
                </c:pt>
                <c:pt idx="3">
                  <c:v>8</c:v>
                </c:pt>
              </c:numCache>
            </c:numRef>
          </c:val>
        </c:ser>
        <c:marker val="1"/>
        <c:axId val="122960512"/>
        <c:axId val="122970880"/>
      </c:lineChart>
      <c:catAx>
        <c:axId val="122960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</a:t>
                </a:r>
              </a:p>
            </c:rich>
          </c:tx>
          <c:layout/>
        </c:title>
        <c:numFmt formatCode="General" sourceLinked="1"/>
        <c:tickLblPos val="nextTo"/>
        <c:crossAx val="122970880"/>
        <c:crosses val="autoZero"/>
        <c:auto val="1"/>
        <c:lblAlgn val="ctr"/>
        <c:lblOffset val="100"/>
      </c:catAx>
      <c:valAx>
        <c:axId val="1229708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="1" i="0" u="none" strike="noStrike" baseline="-2500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296051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3582571566149496"/>
          <c:y val="2.2420623373534048E-2"/>
          <c:w val="0.7641742843385092"/>
          <c:h val="0.72838781229457983"/>
        </c:manualLayout>
      </c:layout>
      <c:lineChart>
        <c:grouping val="standard"/>
        <c:ser>
          <c:idx val="0"/>
          <c:order val="0"/>
          <c:tx>
            <c:strRef>
              <c:f>Sheet2!$C$62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Sheet2!$D$61:$G$61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Sheet2!$D$62:$G$62</c:f>
              <c:numCache>
                <c:formatCode>General</c:formatCode>
                <c:ptCount val="4"/>
                <c:pt idx="0">
                  <c:v>7.87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1"/>
          <c:order val="1"/>
          <c:tx>
            <c:strRef>
              <c:f>Sheet2!$C$63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Sheet2!$D$61:$G$61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Sheet2!$D$63:$G$63</c:f>
              <c:numCache>
                <c:formatCode>General</c:formatCode>
                <c:ptCount val="4"/>
                <c:pt idx="0">
                  <c:v>7.87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2"/>
          <c:order val="2"/>
          <c:tx>
            <c:strRef>
              <c:f>Sheet2!$C$64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Sheet2!$D$61:$G$61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Sheet2!$D$64:$G$64</c:f>
              <c:numCache>
                <c:formatCode>General</c:formatCode>
                <c:ptCount val="4"/>
                <c:pt idx="0">
                  <c:v>7.87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marker val="1"/>
        <c:axId val="123004416"/>
        <c:axId val="123006336"/>
      </c:lineChart>
      <c:catAx>
        <c:axId val="1230044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</a:t>
                </a:r>
              </a:p>
            </c:rich>
          </c:tx>
          <c:layout/>
        </c:title>
        <c:numFmt formatCode="General" sourceLinked="1"/>
        <c:tickLblPos val="nextTo"/>
        <c:crossAx val="123006336"/>
        <c:crosses val="autoZero"/>
        <c:auto val="1"/>
        <c:lblAlgn val="ctr"/>
        <c:lblOffset val="100"/>
      </c:catAx>
      <c:valAx>
        <c:axId val="1230063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="1" i="0" u="none" strike="noStrike" baseline="-2500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2231850538281101E-2"/>
              <c:y val="0.24331827040990894"/>
            </c:manualLayout>
          </c:layout>
        </c:title>
        <c:numFmt formatCode="General" sourceLinked="1"/>
        <c:tickLblPos val="nextTo"/>
        <c:crossAx val="12300441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3972362536091937"/>
          <c:y val="2.2420623373534048E-2"/>
          <c:w val="0.7579752184388221"/>
          <c:h val="0.70777223783401677"/>
        </c:manualLayout>
      </c:layout>
      <c:lineChart>
        <c:grouping val="standard"/>
        <c:ser>
          <c:idx val="0"/>
          <c:order val="0"/>
          <c:tx>
            <c:strRef>
              <c:f>Sheet2!$C$80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Sheet2!$D$79:$G$79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Sheet2!$D$80:$G$80</c:f>
              <c:numCache>
                <c:formatCode>General</c:formatCode>
                <c:ptCount val="4"/>
                <c:pt idx="0">
                  <c:v>7.87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1"/>
          <c:order val="1"/>
          <c:tx>
            <c:strRef>
              <c:f>Sheet2!$C$81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Sheet2!$D$79:$G$79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Sheet2!$D$81:$G$81</c:f>
              <c:numCache>
                <c:formatCode>General</c:formatCode>
                <c:ptCount val="4"/>
                <c:pt idx="0">
                  <c:v>7.87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2"/>
          <c:order val="2"/>
          <c:tx>
            <c:strRef>
              <c:f>Sheet2!$C$82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Sheet2!$D$79:$G$79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Sheet2!$D$82:$G$82</c:f>
              <c:numCache>
                <c:formatCode>General</c:formatCode>
                <c:ptCount val="4"/>
                <c:pt idx="0">
                  <c:v>7.87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marker val="1"/>
        <c:axId val="127627648"/>
        <c:axId val="127629568"/>
      </c:lineChart>
      <c:catAx>
        <c:axId val="127627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</a:t>
                </a:r>
              </a:p>
            </c:rich>
          </c:tx>
          <c:layout>
            <c:manualLayout>
              <c:xMode val="edge"/>
              <c:yMode val="edge"/>
              <c:x val="0.43246796545238547"/>
              <c:y val="0.90661868443207472"/>
            </c:manualLayout>
          </c:layout>
        </c:title>
        <c:numFmt formatCode="General" sourceLinked="1"/>
        <c:tickLblPos val="nextTo"/>
        <c:crossAx val="127629568"/>
        <c:crosses val="autoZero"/>
        <c:auto val="1"/>
        <c:lblAlgn val="ctr"/>
        <c:lblOffset val="100"/>
      </c:catAx>
      <c:valAx>
        <c:axId val="1276295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="1" i="0" u="none" strike="noStrike" baseline="-2500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62764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5390631558664623"/>
          <c:y val="3.7241812778946275E-2"/>
          <c:w val="0.72270616143679189"/>
          <c:h val="0.76588862919067968"/>
        </c:manualLayout>
      </c:layout>
      <c:lineChart>
        <c:grouping val="standard"/>
        <c:ser>
          <c:idx val="0"/>
          <c:order val="0"/>
          <c:tx>
            <c:strRef>
              <c:f>Sheet2!$C$118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Sheet2!$D$117:$G$117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Sheet2!$D$118:$G$118</c:f>
              <c:numCache>
                <c:formatCode>General</c:formatCode>
                <c:ptCount val="4"/>
                <c:pt idx="0">
                  <c:v>7.87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1"/>
          <c:order val="1"/>
          <c:tx>
            <c:strRef>
              <c:f>Sheet2!$C$119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Sheet2!$D$117:$G$117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Sheet2!$D$119:$G$119</c:f>
              <c:numCache>
                <c:formatCode>General</c:formatCode>
                <c:ptCount val="4"/>
                <c:pt idx="0">
                  <c:v>7.87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ser>
          <c:idx val="2"/>
          <c:order val="2"/>
          <c:tx>
            <c:strRef>
              <c:f>Sheet2!$C$120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Sheet2!$D$117:$G$117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Sheet2!$D$120:$G$120</c:f>
              <c:numCache>
                <c:formatCode>General</c:formatCode>
                <c:ptCount val="4"/>
                <c:pt idx="0">
                  <c:v>7.88</c:v>
                </c:pt>
                <c:pt idx="1">
                  <c:v>7.99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marker val="1"/>
        <c:axId val="127654912"/>
        <c:axId val="127657088"/>
      </c:lineChart>
      <c:catAx>
        <c:axId val="127654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657088"/>
        <c:crosses val="autoZero"/>
        <c:auto val="1"/>
        <c:lblAlgn val="ctr"/>
        <c:lblOffset val="100"/>
      </c:catAx>
      <c:valAx>
        <c:axId val="1276570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65491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7758667200537612"/>
          <c:y val="5.4181664791901132E-2"/>
          <c:w val="0.72241332799462277"/>
          <c:h val="0.72616516685414323"/>
        </c:manualLayout>
      </c:layout>
      <c:lineChart>
        <c:grouping val="standard"/>
        <c:ser>
          <c:idx val="0"/>
          <c:order val="0"/>
          <c:tx>
            <c:strRef>
              <c:f>Sheet2!$C$196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Sheet2!$D$195:$G$195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Sheet2!$D$196:$G$196</c:f>
              <c:numCache>
                <c:formatCode>General</c:formatCode>
                <c:ptCount val="4"/>
                <c:pt idx="0">
                  <c:v>7.95</c:v>
                </c:pt>
                <c:pt idx="1">
                  <c:v>7.99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Sheet2!$C$197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Sheet2!$D$195:$G$195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Sheet2!$D$197:$G$197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Sheet2!$C$198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Sheet2!$D$195:$G$195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Sheet2!$D$198:$G$198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7734144"/>
        <c:axId val="127736064"/>
      </c:lineChart>
      <c:catAx>
        <c:axId val="127734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736064"/>
        <c:crosses val="autoZero"/>
        <c:auto val="1"/>
        <c:lblAlgn val="ctr"/>
        <c:lblOffset val="100"/>
      </c:catAx>
      <c:valAx>
        <c:axId val="1277360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734144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8335193527257029"/>
          <c:y val="4.3387232931146408E-2"/>
          <c:w val="0.77379761334070696"/>
          <c:h val="0.70707426391369865"/>
        </c:manualLayout>
      </c:layout>
      <c:lineChart>
        <c:grouping val="standard"/>
        <c:ser>
          <c:idx val="0"/>
          <c:order val="0"/>
          <c:tx>
            <c:strRef>
              <c:f>Sheet2!$C$29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Sheet2!$D$28:$G$28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Sheet2!$D$29:$G$29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Sheet2!$D$28:$G$28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Sheet2!$D$30:$G$30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Sheet2!$C$31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Sheet2!$D$28:$G$28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Sheet2!$D$31:$G$31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01869440"/>
        <c:axId val="101883904"/>
      </c:lineChart>
      <c:catAx>
        <c:axId val="101869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 (mins)</a:t>
                </a:r>
              </a:p>
            </c:rich>
          </c:tx>
          <c:layout/>
        </c:title>
        <c:numFmt formatCode="General" sourceLinked="1"/>
        <c:tickLblPos val="nextTo"/>
        <c:crossAx val="101883904"/>
        <c:crosses val="autoZero"/>
        <c:auto val="1"/>
        <c:lblAlgn val="ctr"/>
        <c:lblOffset val="100"/>
      </c:catAx>
      <c:valAx>
        <c:axId val="1018839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Log10 Reduction</a:t>
                </a:r>
              </a:p>
            </c:rich>
          </c:tx>
          <c:layout>
            <c:manualLayout>
              <c:xMode val="edge"/>
              <c:yMode val="edge"/>
              <c:x val="3.9279976872605626E-3"/>
              <c:y val="0.1891134316802788"/>
            </c:manualLayout>
          </c:layout>
        </c:title>
        <c:numFmt formatCode="General" sourceLinked="1"/>
        <c:tickLblPos val="nextTo"/>
        <c:crossAx val="101869440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7758667200537612"/>
          <c:y val="5.4181664791901132E-2"/>
          <c:w val="0.72241332799462277"/>
          <c:h val="0.72616516685414323"/>
        </c:manualLayout>
      </c:layout>
      <c:lineChart>
        <c:grouping val="standard"/>
        <c:ser>
          <c:idx val="0"/>
          <c:order val="0"/>
          <c:tx>
            <c:strRef>
              <c:f>Sheet2!$C$196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Sheet2!$D$195:$G$195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Sheet2!$D$196:$G$196</c:f>
              <c:numCache>
                <c:formatCode>General</c:formatCode>
                <c:ptCount val="4"/>
                <c:pt idx="0">
                  <c:v>7.95</c:v>
                </c:pt>
                <c:pt idx="1">
                  <c:v>7.99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Sheet2!$C$197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Sheet2!$D$195:$G$195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Sheet2!$D$197:$G$197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Sheet2!$C$198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Sheet2!$D$195:$G$195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Sheet2!$D$198:$G$198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7757312"/>
        <c:axId val="127763584"/>
      </c:lineChart>
      <c:catAx>
        <c:axId val="127757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763584"/>
        <c:crosses val="autoZero"/>
        <c:auto val="1"/>
        <c:lblAlgn val="ctr"/>
        <c:lblOffset val="100"/>
      </c:catAx>
      <c:valAx>
        <c:axId val="1277635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757312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2346771740675472"/>
          <c:y val="7.0278402699662457E-2"/>
          <c:w val="0.73872023586628865"/>
          <c:h val="0.70692960254968695"/>
        </c:manualLayout>
      </c:layout>
      <c:lineChart>
        <c:grouping val="standard"/>
        <c:ser>
          <c:idx val="0"/>
          <c:order val="0"/>
          <c:tx>
            <c:strRef>
              <c:f>Sheet2!$C$232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Sheet2!$D$231:$G$231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Sheet2!$D$232:$G$232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Sheet2!$C$233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Sheet2!$D$231:$G$231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Sheet2!$D$233:$G$233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Sheet2!$C$234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Sheet2!$D$231:$G$231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Sheet2!$D$234:$G$234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7784832"/>
        <c:axId val="127795200"/>
      </c:lineChart>
      <c:catAx>
        <c:axId val="127784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795200"/>
        <c:crosses val="autoZero"/>
        <c:auto val="1"/>
        <c:lblAlgn val="ctr"/>
        <c:lblOffset val="100"/>
      </c:catAx>
      <c:valAx>
        <c:axId val="1277952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0106118431409812E-2"/>
              <c:y val="0.2256477315335583"/>
            </c:manualLayout>
          </c:layout>
        </c:title>
        <c:numFmt formatCode="General" sourceLinked="1"/>
        <c:tickLblPos val="nextTo"/>
        <c:crossAx val="12778483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9011708397946456"/>
          <c:y val="3.6504340371816588E-2"/>
          <c:w val="0.7098829160205381"/>
          <c:h val="0.71098964245510499"/>
        </c:manualLayout>
      </c:layout>
      <c:lineChart>
        <c:grouping val="standard"/>
        <c:ser>
          <c:idx val="0"/>
          <c:order val="0"/>
          <c:tx>
            <c:strRef>
              <c:f>Sheet2!$C$250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Sheet2!$D$249:$G$249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Sheet2!$D$250:$G$250</c:f>
              <c:numCache>
                <c:formatCode>General</c:formatCode>
                <c:ptCount val="4"/>
                <c:pt idx="0">
                  <c:v>7.96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Sheet2!$C$251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Sheet2!$D$249:$G$249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Sheet2!$D$251:$G$251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Sheet2!$C$252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Sheet2!$D$249:$G$249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Sheet2!$D$252:$G$252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7832832"/>
        <c:axId val="127834752"/>
      </c:lineChart>
      <c:catAx>
        <c:axId val="127832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834752"/>
        <c:crosses val="autoZero"/>
        <c:auto val="1"/>
        <c:lblAlgn val="ctr"/>
        <c:lblOffset val="100"/>
      </c:catAx>
      <c:valAx>
        <c:axId val="1278347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7729714322555528E-4"/>
              <c:y val="0.18769105407684142"/>
            </c:manualLayout>
          </c:layout>
        </c:title>
        <c:numFmt formatCode="General" sourceLinked="1"/>
        <c:tickLblPos val="nextTo"/>
        <c:crossAx val="127832832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4546926433318791"/>
          <c:y val="5.1105228699678276E-2"/>
          <c:w val="0.71922022109201289"/>
          <c:h val="0.73314555671215065"/>
        </c:manualLayout>
      </c:layout>
      <c:lineChart>
        <c:grouping val="standard"/>
        <c:ser>
          <c:idx val="0"/>
          <c:order val="0"/>
          <c:tx>
            <c:strRef>
              <c:f>Sheet2!$C$268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Sheet2!$D$267:$G$267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Sheet2!$D$268:$G$268</c:f>
              <c:numCache>
                <c:formatCode>General</c:formatCode>
                <c:ptCount val="4"/>
                <c:pt idx="0">
                  <c:v>7.94</c:v>
                </c:pt>
                <c:pt idx="1">
                  <c:v>7.96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Sheet2!$C$269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Sheet2!$D$267:$G$267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Sheet2!$D$269:$G$269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Sheet2!$C$270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Sheet2!$D$267:$G$267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Sheet2!$D$270:$G$270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7876480"/>
        <c:axId val="127882752"/>
      </c:lineChart>
      <c:catAx>
        <c:axId val="127876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882752"/>
        <c:crosses val="autoZero"/>
        <c:auto val="1"/>
        <c:lblAlgn val="ctr"/>
        <c:lblOffset val="100"/>
      </c:catAx>
      <c:valAx>
        <c:axId val="1278827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876480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4879308821386251"/>
          <c:y val="0.13418319524843508"/>
          <c:w val="0.73983376920243427"/>
          <c:h val="0.66523981555186396"/>
        </c:manualLayout>
      </c:layout>
      <c:lineChart>
        <c:grouping val="standard"/>
        <c:ser>
          <c:idx val="0"/>
          <c:order val="0"/>
          <c:tx>
            <c:strRef>
              <c:f>Sheet2!$C$287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Sheet2!$D$286:$G$286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Sheet2!$D$287:$G$287</c:f>
              <c:numCache>
                <c:formatCode>General</c:formatCode>
                <c:ptCount val="4"/>
                <c:pt idx="0">
                  <c:v>7.91</c:v>
                </c:pt>
                <c:pt idx="1">
                  <c:v>7.99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Sheet2!$C$288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Sheet2!$D$286:$G$286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Sheet2!$D$288:$G$288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Sheet2!$C$289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Sheet2!$D$286:$G$286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Sheet2!$D$289:$G$289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7908096"/>
        <c:axId val="127922560"/>
      </c:lineChart>
      <c:catAx>
        <c:axId val="127908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922560"/>
        <c:crosses val="autoZero"/>
        <c:auto val="1"/>
        <c:lblAlgn val="ctr"/>
        <c:lblOffset val="100"/>
      </c:catAx>
      <c:valAx>
        <c:axId val="1279225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7908096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5228744639539874"/>
          <c:y val="5.2293528415884985E-2"/>
          <c:w val="0.74771259418729819"/>
          <c:h val="0.70782464181024751"/>
        </c:manualLayout>
      </c:layout>
      <c:lineChart>
        <c:grouping val="standard"/>
        <c:ser>
          <c:idx val="0"/>
          <c:order val="0"/>
          <c:tx>
            <c:strRef>
              <c:f>Sheet2!$C$202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Sheet2!$D$201:$G$201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Sheet2!$D$202:$G$202</c:f>
              <c:numCache>
                <c:formatCode>General</c:formatCode>
                <c:ptCount val="4"/>
                <c:pt idx="0">
                  <c:v>7.92</c:v>
                </c:pt>
                <c:pt idx="1">
                  <c:v>7.96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Sheet2!$C$203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Sheet2!$D$201:$G$201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Sheet2!$D$203:$G$203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Sheet2!$C$204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Sheet2!$D$201:$G$201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Sheet2!$D$204:$G$204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9075072"/>
        <c:axId val="129085440"/>
      </c:lineChart>
      <c:catAx>
        <c:axId val="129075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085440"/>
        <c:crosses val="autoZero"/>
        <c:auto val="1"/>
        <c:lblAlgn val="ctr"/>
        <c:lblOffset val="100"/>
      </c:catAx>
      <c:valAx>
        <c:axId val="1290854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075072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4683290216678638"/>
          <c:y val="6.2819647927694178E-2"/>
          <c:w val="0.71403815242680613"/>
          <c:h val="0.71859459857455665"/>
        </c:manualLayout>
      </c:layout>
      <c:lineChart>
        <c:grouping val="standard"/>
        <c:ser>
          <c:idx val="0"/>
          <c:order val="0"/>
          <c:tx>
            <c:strRef>
              <c:f>Sheet2!$C$220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Sheet2!$D$219:$G$219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Sheet2!$D$220:$G$220</c:f>
              <c:numCache>
                <c:formatCode>General</c:formatCode>
                <c:ptCount val="4"/>
                <c:pt idx="0">
                  <c:v>7.94</c:v>
                </c:pt>
                <c:pt idx="1">
                  <c:v>7.98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Sheet2!$C$221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Sheet2!$D$219:$G$219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Sheet2!$D$221:$G$221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Sheet2!$C$222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Sheet2!$D$219:$G$219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Sheet2!$D$222:$G$222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9250048"/>
        <c:axId val="129251968"/>
      </c:lineChart>
      <c:catAx>
        <c:axId val="129250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251968"/>
        <c:crosses val="autoZero"/>
        <c:auto val="1"/>
        <c:lblAlgn val="ctr"/>
        <c:lblOffset val="100"/>
      </c:catAx>
      <c:valAx>
        <c:axId val="1292519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250048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4137835509586164"/>
          <c:y val="6.0714519647784404E-2"/>
          <c:w val="0.75112315637151572"/>
          <c:h val="0.68078834974293878"/>
        </c:manualLayout>
      </c:layout>
      <c:lineChart>
        <c:grouping val="standard"/>
        <c:ser>
          <c:idx val="0"/>
          <c:order val="0"/>
          <c:tx>
            <c:strRef>
              <c:f>Sheet2!$C$238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Sheet2!$D$237:$G$237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Sheet2!$D$238:$G$238</c:f>
              <c:numCache>
                <c:formatCode>General</c:formatCode>
                <c:ptCount val="4"/>
                <c:pt idx="0">
                  <c:v>7.9300000000000024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Sheet2!$C$239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Sheet2!$D$237:$G$237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Sheet2!$D$239:$G$239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Sheet2!$C$240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Sheet2!$D$237:$G$237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Sheet2!$D$240:$G$240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9273216"/>
        <c:axId val="129295872"/>
      </c:lineChart>
      <c:catAx>
        <c:axId val="129273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38789851591922442"/>
              <c:y val="0.88407929204961688"/>
            </c:manualLayout>
          </c:layout>
        </c:title>
        <c:numFmt formatCode="General" sourceLinked="1"/>
        <c:tickLblPos val="nextTo"/>
        <c:crossAx val="129295872"/>
        <c:crosses val="autoZero"/>
        <c:auto val="1"/>
        <c:lblAlgn val="ctr"/>
        <c:lblOffset val="100"/>
      </c:catAx>
      <c:valAx>
        <c:axId val="1292958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27321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8441565449154554"/>
          <c:y val="6.8768437192119156E-2"/>
          <c:w val="0.71558433918299158"/>
          <c:h val="0.72097585759554605"/>
        </c:manualLayout>
      </c:layout>
      <c:lineChart>
        <c:grouping val="standard"/>
        <c:ser>
          <c:idx val="0"/>
          <c:order val="0"/>
          <c:tx>
            <c:strRef>
              <c:f>Sheet2!$C$256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Sheet2!$D$255:$G$255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Sheet2!$D$256:$G$256</c:f>
              <c:numCache>
                <c:formatCode>General</c:formatCode>
                <c:ptCount val="4"/>
                <c:pt idx="0">
                  <c:v>7.95</c:v>
                </c:pt>
                <c:pt idx="1">
                  <c:v>7.96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Sheet2!$C$257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Sheet2!$D$255:$G$255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Sheet2!$D$257:$G$257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Sheet2!$C$258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Sheet2!$D$255:$G$255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Sheet2!$D$258:$G$258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9300736"/>
        <c:axId val="129134976"/>
      </c:lineChart>
      <c:catAx>
        <c:axId val="129300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134976"/>
        <c:crosses val="autoZero"/>
        <c:auto val="1"/>
        <c:lblAlgn val="ctr"/>
        <c:lblOffset val="100"/>
      </c:catAx>
      <c:valAx>
        <c:axId val="1291349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5.0616691129360654E-3"/>
              <c:y val="0.17683529893642974"/>
            </c:manualLayout>
          </c:layout>
        </c:title>
        <c:numFmt formatCode="General" sourceLinked="1"/>
        <c:tickLblPos val="nextTo"/>
        <c:crossAx val="129300736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3865108227097645"/>
          <c:y val="6.6388876863699528E-2"/>
          <c:w val="0.73201933496072213"/>
          <c:h val="0.70596493264493265"/>
        </c:manualLayout>
      </c:layout>
      <c:lineChart>
        <c:grouping val="standard"/>
        <c:ser>
          <c:idx val="0"/>
          <c:order val="0"/>
          <c:tx>
            <c:strRef>
              <c:f>Sheet2!$C$274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Sheet2!$D$273:$G$273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Sheet2!$D$274:$G$274</c:f>
              <c:numCache>
                <c:formatCode>General</c:formatCode>
                <c:ptCount val="4"/>
                <c:pt idx="0">
                  <c:v>7.91</c:v>
                </c:pt>
                <c:pt idx="1">
                  <c:v>7.96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Sheet2!$C$275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Sheet2!$D$273:$G$273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Sheet2!$D$275:$G$275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Sheet2!$C$276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Sheet2!$D$273:$G$273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Sheet2!$D$276:$G$276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9307776"/>
        <c:axId val="129309696"/>
      </c:lineChart>
      <c:catAx>
        <c:axId val="129307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309696"/>
        <c:crosses val="autoZero"/>
        <c:auto val="1"/>
        <c:lblAlgn val="ctr"/>
        <c:lblOffset val="100"/>
      </c:catAx>
      <c:valAx>
        <c:axId val="1293096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30777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676807566442486"/>
          <c:y val="6.1156843632089765E-2"/>
          <c:w val="0.78847884154119763"/>
          <c:h val="0.71973732690953363"/>
        </c:manualLayout>
      </c:layout>
      <c:lineChart>
        <c:grouping val="standard"/>
        <c:ser>
          <c:idx val="0"/>
          <c:order val="0"/>
          <c:tx>
            <c:strRef>
              <c:f>Sheet2!$C$48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Sheet2!$D$47:$G$47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Sheet2!$D$48:$G$48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Sheet2!$C$49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Sheet2!$D$47:$G$47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Sheet2!$D$49:$G$49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Sheet2!$C$50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Sheet2!$D$47:$G$47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Sheet2!$D$50:$G$50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01909248"/>
        <c:axId val="101911168"/>
      </c:lineChart>
      <c:catAx>
        <c:axId val="101909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 (mins)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911168"/>
        <c:crosses val="autoZero"/>
        <c:auto val="1"/>
        <c:lblAlgn val="ctr"/>
        <c:lblOffset val="100"/>
      </c:catAx>
      <c:valAx>
        <c:axId val="1019111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Log10 Reduction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90924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6046926487005395"/>
          <c:y val="6.3000786368097333E-2"/>
          <c:w val="0.70738396058948982"/>
          <c:h val="0.71758776709993599"/>
        </c:manualLayout>
      </c:layout>
      <c:lineChart>
        <c:grouping val="standard"/>
        <c:ser>
          <c:idx val="0"/>
          <c:order val="0"/>
          <c:tx>
            <c:strRef>
              <c:f>Sheet2!$C$293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Sheet2!$D$292:$G$292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Sheet2!$D$293:$G$293</c:f>
              <c:numCache>
                <c:formatCode>General</c:formatCode>
                <c:ptCount val="4"/>
                <c:pt idx="0">
                  <c:v>7.91</c:v>
                </c:pt>
                <c:pt idx="1">
                  <c:v>7.9700000000000024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Sheet2!$C$294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Sheet2!$D$292:$G$292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Sheet2!$D$294:$G$294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Sheet2!$C$295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Sheet2!$D$292:$G$292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Sheet2!$D$295:$G$295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29343488"/>
        <c:axId val="129345408"/>
      </c:lineChart>
      <c:catAx>
        <c:axId val="129343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345408"/>
        <c:crosses val="autoZero"/>
        <c:auto val="1"/>
        <c:lblAlgn val="ctr"/>
        <c:lblOffset val="100"/>
      </c:catAx>
      <c:valAx>
        <c:axId val="1293454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34348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549335900348868"/>
          <c:y val="5.4505452899376999E-2"/>
          <c:w val="0.70317441217642673"/>
          <c:h val="0.7248366484273967"/>
        </c:manualLayout>
      </c:layout>
      <c:lineChart>
        <c:grouping val="standard"/>
        <c:ser>
          <c:idx val="0"/>
          <c:order val="0"/>
          <c:tx>
            <c:strRef>
              <c:f>Sheet2!$C$191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Sheet2!$D$190:$G$190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Sheet2!$D$191:$G$191</c:f>
              <c:numCache>
                <c:formatCode>General</c:formatCode>
                <c:ptCount val="4"/>
                <c:pt idx="0">
                  <c:v>7.74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1"/>
          <c:order val="1"/>
          <c:tx>
            <c:strRef>
              <c:f>Sheet2!$C$192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Sheet2!$D$190:$G$190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Sheet2!$D$192:$G$192</c:f>
              <c:numCache>
                <c:formatCode>General</c:formatCode>
                <c:ptCount val="4"/>
                <c:pt idx="0">
                  <c:v>7.75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2"/>
          <c:order val="2"/>
          <c:tx>
            <c:strRef>
              <c:f>Sheet2!$C$193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Sheet2!$D$190:$G$190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Sheet2!$D$193:$G$193</c:f>
              <c:numCache>
                <c:formatCode>General</c:formatCode>
                <c:ptCount val="4"/>
                <c:pt idx="0">
                  <c:v>7.75</c:v>
                </c:pt>
                <c:pt idx="1">
                  <c:v>7.98</c:v>
                </c:pt>
                <c:pt idx="2">
                  <c:v>7.98</c:v>
                </c:pt>
                <c:pt idx="3">
                  <c:v>7.99</c:v>
                </c:pt>
              </c:numCache>
            </c:numRef>
          </c:val>
        </c:ser>
        <c:marker val="1"/>
        <c:axId val="129034880"/>
        <c:axId val="129361408"/>
      </c:lineChart>
      <c:catAx>
        <c:axId val="129034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361408"/>
        <c:crosses val="autoZero"/>
        <c:auto val="1"/>
        <c:lblAlgn val="ctr"/>
        <c:lblOffset val="100"/>
      </c:catAx>
      <c:valAx>
        <c:axId val="1293614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034880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3046926379632457"/>
          <c:y val="7.6661712219182235E-2"/>
          <c:w val="0.7041089901219777"/>
          <c:h val="0.71208001590472314"/>
        </c:manualLayout>
      </c:layout>
      <c:lineChart>
        <c:grouping val="standard"/>
        <c:ser>
          <c:idx val="0"/>
          <c:order val="0"/>
          <c:tx>
            <c:strRef>
              <c:f>Sheet2!$C$209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Sheet2!$D$208:$G$208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Sheet2!$D$209:$G$209</c:f>
              <c:numCache>
                <c:formatCode>General</c:formatCode>
                <c:ptCount val="4"/>
                <c:pt idx="0">
                  <c:v>7.74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1"/>
          <c:order val="1"/>
          <c:tx>
            <c:strRef>
              <c:f>Sheet2!$C$210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Sheet2!$D$208:$G$208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Sheet2!$D$210:$G$210</c:f>
              <c:numCache>
                <c:formatCode>General</c:formatCode>
                <c:ptCount val="4"/>
                <c:pt idx="0">
                  <c:v>7.74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2"/>
          <c:order val="2"/>
          <c:tx>
            <c:strRef>
              <c:f>Sheet2!$C$211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Sheet2!$D$208:$G$208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Sheet2!$D$211:$G$211</c:f>
              <c:numCache>
                <c:formatCode>General</c:formatCode>
                <c:ptCount val="4"/>
                <c:pt idx="0">
                  <c:v>7.74</c:v>
                </c:pt>
                <c:pt idx="1">
                  <c:v>7.98</c:v>
                </c:pt>
                <c:pt idx="2">
                  <c:v>7.98</c:v>
                </c:pt>
                <c:pt idx="3">
                  <c:v>7.99</c:v>
                </c:pt>
              </c:numCache>
            </c:numRef>
          </c:val>
        </c:ser>
        <c:marker val="1"/>
        <c:axId val="102101376"/>
        <c:axId val="102103296"/>
      </c:lineChart>
      <c:catAx>
        <c:axId val="102101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02103296"/>
        <c:crosses val="autoZero"/>
        <c:auto val="1"/>
        <c:lblAlgn val="ctr"/>
        <c:lblOffset val="100"/>
      </c:catAx>
      <c:valAx>
        <c:axId val="1021032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0210137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3592380944609276"/>
          <c:y val="7.0870693024743692E-2"/>
          <c:w val="0.72575447666805992"/>
          <c:h val="0.68871474765181762"/>
        </c:manualLayout>
      </c:layout>
      <c:lineChart>
        <c:grouping val="standard"/>
        <c:ser>
          <c:idx val="0"/>
          <c:order val="0"/>
          <c:tx>
            <c:strRef>
              <c:f>Sheet2!$C$227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Sheet2!$D$226:$G$226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Sheet2!$D$227:$G$227</c:f>
              <c:numCache>
                <c:formatCode>General</c:formatCode>
                <c:ptCount val="4"/>
                <c:pt idx="0">
                  <c:v>7.75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1"/>
          <c:order val="1"/>
          <c:tx>
            <c:strRef>
              <c:f>Sheet2!$C$228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Sheet2!$D$226:$G$226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Sheet2!$D$228:$G$228</c:f>
              <c:numCache>
                <c:formatCode>General</c:formatCode>
                <c:ptCount val="4"/>
                <c:pt idx="0">
                  <c:v>7.76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2"/>
          <c:order val="2"/>
          <c:tx>
            <c:strRef>
              <c:f>Sheet2!$C$229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Sheet2!$D$226:$G$226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Sheet2!$D$229:$G$229</c:f>
              <c:numCache>
                <c:formatCode>General</c:formatCode>
                <c:ptCount val="4"/>
                <c:pt idx="0">
                  <c:v>7.78</c:v>
                </c:pt>
                <c:pt idx="1">
                  <c:v>7.98</c:v>
                </c:pt>
                <c:pt idx="2">
                  <c:v>7.98</c:v>
                </c:pt>
                <c:pt idx="3">
                  <c:v>7.99</c:v>
                </c:pt>
              </c:numCache>
            </c:numRef>
          </c:val>
        </c:ser>
        <c:marker val="1"/>
        <c:axId val="129473536"/>
        <c:axId val="129483904"/>
      </c:lineChart>
      <c:catAx>
        <c:axId val="129473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483904"/>
        <c:crosses val="autoZero"/>
        <c:auto val="1"/>
        <c:lblAlgn val="ctr"/>
        <c:lblOffset val="100"/>
      </c:catAx>
      <c:valAx>
        <c:axId val="1294839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473536"/>
        <c:crosses val="autoZero"/>
        <c:crossBetween val="between"/>
      </c:valAx>
      <c:spPr>
        <a:ln>
          <a:noFill/>
        </a:ln>
      </c:spPr>
    </c:plotArea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4956017357051444"/>
          <c:y val="8.7715959847179142E-2"/>
          <c:w val="0.71422728769968435"/>
          <c:h val="0.70495592675597263"/>
        </c:manualLayout>
      </c:layout>
      <c:lineChart>
        <c:grouping val="standard"/>
        <c:ser>
          <c:idx val="0"/>
          <c:order val="0"/>
          <c:tx>
            <c:strRef>
              <c:f>Sheet2!$C$245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Sheet2!$D$244:$G$244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Sheet2!$D$245:$G$245</c:f>
              <c:numCache>
                <c:formatCode>General</c:formatCode>
                <c:ptCount val="4"/>
                <c:pt idx="0">
                  <c:v>7.74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1"/>
          <c:order val="1"/>
          <c:tx>
            <c:strRef>
              <c:f>Sheet2!$C$246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Sheet2!$D$244:$G$244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Sheet2!$D$246:$G$246</c:f>
              <c:numCache>
                <c:formatCode>General</c:formatCode>
                <c:ptCount val="4"/>
                <c:pt idx="0">
                  <c:v>7.75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2"/>
          <c:order val="2"/>
          <c:tx>
            <c:strRef>
              <c:f>Sheet2!$C$247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Sheet2!$D$244:$G$244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Sheet2!$D$247:$G$247</c:f>
              <c:numCache>
                <c:formatCode>General</c:formatCode>
                <c:ptCount val="4"/>
                <c:pt idx="0">
                  <c:v>7.78</c:v>
                </c:pt>
                <c:pt idx="1">
                  <c:v>7.98</c:v>
                </c:pt>
                <c:pt idx="2">
                  <c:v>7.98</c:v>
                </c:pt>
                <c:pt idx="3">
                  <c:v>7.99</c:v>
                </c:pt>
              </c:numCache>
            </c:numRef>
          </c:val>
        </c:ser>
        <c:marker val="1"/>
        <c:axId val="129517440"/>
        <c:axId val="129536000"/>
      </c:lineChart>
      <c:catAx>
        <c:axId val="129517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536000"/>
        <c:crosses val="autoZero"/>
        <c:auto val="1"/>
        <c:lblAlgn val="ctr"/>
        <c:lblOffset val="100"/>
      </c:catAx>
      <c:valAx>
        <c:axId val="1295360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517440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2827749257007479"/>
          <c:y val="0.13705782255482574"/>
          <c:w val="0.72954626836830061"/>
          <c:h val="0.65030691190441414"/>
        </c:manualLayout>
      </c:layout>
      <c:lineChart>
        <c:grouping val="standard"/>
        <c:ser>
          <c:idx val="0"/>
          <c:order val="0"/>
          <c:tx>
            <c:strRef>
              <c:f>Sheet2!$C$263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Sheet2!$D$262:$G$262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Sheet2!$D$263:$G$263</c:f>
              <c:numCache>
                <c:formatCode>General</c:formatCode>
                <c:ptCount val="4"/>
                <c:pt idx="0">
                  <c:v>7.74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1"/>
          <c:order val="1"/>
          <c:tx>
            <c:strRef>
              <c:f>Sheet2!$C$264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Sheet2!$D$262:$G$262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Sheet2!$D$264:$G$264</c:f>
              <c:numCache>
                <c:formatCode>General</c:formatCode>
                <c:ptCount val="4"/>
                <c:pt idx="0">
                  <c:v>7.75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2"/>
          <c:order val="2"/>
          <c:tx>
            <c:strRef>
              <c:f>Sheet2!$C$265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Sheet2!$D$262:$G$262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Sheet2!$D$265:$G$265</c:f>
              <c:numCache>
                <c:formatCode>General</c:formatCode>
                <c:ptCount val="4"/>
                <c:pt idx="0">
                  <c:v>7.78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marker val="1"/>
        <c:axId val="129561344"/>
        <c:axId val="129563264"/>
      </c:lineChart>
      <c:catAx>
        <c:axId val="129561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29563264"/>
        <c:crosses val="autoZero"/>
        <c:auto val="1"/>
        <c:lblAlgn val="ctr"/>
        <c:lblOffset val="100"/>
      </c:catAx>
      <c:valAx>
        <c:axId val="1295632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5129058893249879E-2"/>
              <c:y val="0.21583211588201978"/>
            </c:manualLayout>
          </c:layout>
        </c:title>
        <c:numFmt formatCode="General" sourceLinked="1"/>
        <c:tickLblPos val="nextTo"/>
        <c:crossAx val="12956134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4956017357051444"/>
          <c:y val="6.373577651352072E-2"/>
          <c:w val="0.73723697022623558"/>
          <c:h val="0.72573450253060445"/>
        </c:manualLayout>
      </c:layout>
      <c:lineChart>
        <c:grouping val="standard"/>
        <c:ser>
          <c:idx val="0"/>
          <c:order val="0"/>
          <c:tx>
            <c:strRef>
              <c:f>Sheet2!$C$282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Sheet2!$D$281:$G$281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Sheet2!$D$282:$G$282</c:f>
              <c:numCache>
                <c:formatCode>General</c:formatCode>
                <c:ptCount val="4"/>
                <c:pt idx="0">
                  <c:v>7.72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1"/>
          <c:order val="1"/>
          <c:tx>
            <c:strRef>
              <c:f>Sheet2!$C$283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Sheet2!$D$281:$G$281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Sheet2!$D$283:$G$283</c:f>
              <c:numCache>
                <c:formatCode>General</c:formatCode>
                <c:ptCount val="4"/>
                <c:pt idx="0">
                  <c:v>7.74</c:v>
                </c:pt>
                <c:pt idx="1">
                  <c:v>7.98</c:v>
                </c:pt>
                <c:pt idx="2">
                  <c:v>7.98</c:v>
                </c:pt>
                <c:pt idx="3">
                  <c:v>7.98</c:v>
                </c:pt>
              </c:numCache>
            </c:numRef>
          </c:val>
        </c:ser>
        <c:ser>
          <c:idx val="2"/>
          <c:order val="2"/>
          <c:tx>
            <c:strRef>
              <c:f>Sheet2!$C$284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Sheet2!$D$281:$G$281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Sheet2!$D$284:$G$284</c:f>
              <c:numCache>
                <c:formatCode>General</c:formatCode>
                <c:ptCount val="4"/>
                <c:pt idx="0">
                  <c:v>7.76</c:v>
                </c:pt>
                <c:pt idx="1">
                  <c:v>7.98</c:v>
                </c:pt>
                <c:pt idx="2">
                  <c:v>7.99</c:v>
                </c:pt>
                <c:pt idx="3">
                  <c:v>7.99</c:v>
                </c:pt>
              </c:numCache>
            </c:numRef>
          </c:val>
        </c:ser>
        <c:marker val="1"/>
        <c:axId val="131763584"/>
        <c:axId val="131773952"/>
      </c:lineChart>
      <c:catAx>
        <c:axId val="131763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31773952"/>
        <c:crosses val="autoZero"/>
        <c:auto val="1"/>
        <c:lblAlgn val="ctr"/>
        <c:lblOffset val="100"/>
      </c:catAx>
      <c:valAx>
        <c:axId val="1317739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3176358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9385868271429291"/>
          <c:y val="1.2323535500883945E-2"/>
          <c:w val="0.763156778459954"/>
          <c:h val="0.74996722016076089"/>
        </c:manualLayout>
      </c:layout>
      <c:lineChart>
        <c:grouping val="standard"/>
        <c:ser>
          <c:idx val="0"/>
          <c:order val="0"/>
          <c:tx>
            <c:strRef>
              <c:f>Sheet2!$C$67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Sheet2!$D$66:$G$66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Sheet2!$D$67:$G$67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Sheet2!$C$68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Sheet2!$D$66:$G$66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Sheet2!$D$68:$G$68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Sheet2!$C$69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Sheet2!$D$66:$G$66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Sheet2!$D$69:$G$69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01940608"/>
        <c:axId val="101955072"/>
      </c:lineChart>
      <c:catAx>
        <c:axId val="101940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1955072"/>
        <c:crosses val="autoZero"/>
        <c:auto val="1"/>
        <c:lblAlgn val="ctr"/>
        <c:lblOffset val="100"/>
      </c:catAx>
      <c:valAx>
        <c:axId val="1019550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="1" i="0" u="none" strike="noStrike" baseline="-2500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194060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335163973300707"/>
          <c:y val="0.11728650147521182"/>
          <c:w val="0.7823331589020307"/>
          <c:h val="0.64519054672038556"/>
        </c:manualLayout>
      </c:layout>
      <c:lineChart>
        <c:grouping val="standard"/>
        <c:ser>
          <c:idx val="0"/>
          <c:order val="0"/>
          <c:tx>
            <c:strRef>
              <c:f>Sheet2!$C$85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Sheet2!$D$84:$G$84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Sheet2!$D$85:$G$85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Sheet2!$C$86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Sheet2!$D$84:$G$84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Sheet2!$D$86:$G$86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Sheet2!$C$87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Sheet2!$D$84:$G$84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Sheet2!$D$87:$G$87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01971072"/>
        <c:axId val="101972992"/>
      </c:lineChart>
      <c:catAx>
        <c:axId val="101971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</a:t>
                </a:r>
              </a:p>
            </c:rich>
          </c:tx>
          <c:layout/>
        </c:title>
        <c:numFmt formatCode="General" sourceLinked="1"/>
        <c:tickLblPos val="nextTo"/>
        <c:crossAx val="101972992"/>
        <c:crosses val="autoZero"/>
        <c:auto val="1"/>
        <c:lblAlgn val="ctr"/>
        <c:lblOffset val="100"/>
      </c:catAx>
      <c:valAx>
        <c:axId val="1019729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="1" i="0" u="none" strike="noStrike" baseline="-2500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0197107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0774431666944695"/>
          <c:y val="0.11876715616315422"/>
          <c:w val="0.77251338481308252"/>
          <c:h val="0.65074726199588606"/>
        </c:manualLayout>
      </c:layout>
      <c:lineChart>
        <c:grouping val="standard"/>
        <c:ser>
          <c:idx val="0"/>
          <c:order val="0"/>
          <c:tx>
            <c:strRef>
              <c:f>Sheet2!$C$123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Sheet2!$D$122:$G$122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Sheet2!$D$123:$G$123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Sheet2!$C$124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Sheet2!$D$122:$G$122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Sheet2!$D$124:$G$124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Sheet2!$C$125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Sheet2!$D$122:$G$122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Sheet2!$D$125:$G$125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02019072"/>
        <c:axId val="102020992"/>
      </c:lineChart>
      <c:catAx>
        <c:axId val="102019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02020992"/>
        <c:crosses val="autoZero"/>
        <c:auto val="1"/>
        <c:lblAlgn val="ctr"/>
        <c:lblOffset val="100"/>
      </c:catAx>
      <c:valAx>
        <c:axId val="1020209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0201907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5721180592277681"/>
          <c:y val="7.5771371611592211E-2"/>
          <c:w val="0.69785002682657826"/>
          <c:h val="0.67766984433450583"/>
        </c:manualLayout>
      </c:layout>
      <c:lineChart>
        <c:grouping val="standard"/>
        <c:ser>
          <c:idx val="0"/>
          <c:order val="0"/>
          <c:tx>
            <c:strRef>
              <c:f>Sheet2!$C$15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Sheet2!$D$14:$G$14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Sheet2!$D$15:$G$15</c:f>
              <c:numCache>
                <c:formatCode>General</c:formatCode>
                <c:ptCount val="4"/>
                <c:pt idx="0">
                  <c:v>7.99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Sheet2!$C$16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Sheet2!$D$14:$G$14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Sheet2!$D$16:$G$16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Sheet2!$C$17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Sheet2!$D$14:$G$14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Sheet2!$D$17:$G$17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01554048"/>
        <c:axId val="101560320"/>
      </c:lineChart>
      <c:catAx>
        <c:axId val="101554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Time (mins)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39806046135091283"/>
              <c:y val="0.89452525271277561"/>
            </c:manualLayout>
          </c:layout>
        </c:title>
        <c:numFmt formatCode="General" sourceLinked="1"/>
        <c:tickLblPos val="nextTo"/>
        <c:crossAx val="101560320"/>
        <c:crosses val="autoZero"/>
        <c:auto val="1"/>
        <c:lblAlgn val="ctr"/>
        <c:lblOffset val="100"/>
      </c:catAx>
      <c:valAx>
        <c:axId val="1015603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aseline="0">
                    <a:latin typeface="Times New Roman" pitchFamily="18" charset="0"/>
                    <a:cs typeface="Times New Roman" pitchFamily="18" charset="0"/>
                  </a:rPr>
                  <a:t> 10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0155404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3358830143510831"/>
          <c:y val="0.11731679597577432"/>
          <c:w val="0.76641169856489699"/>
          <c:h val="0.64483352066824962"/>
        </c:manualLayout>
      </c:layout>
      <c:lineChart>
        <c:grouping val="standard"/>
        <c:ser>
          <c:idx val="0"/>
          <c:order val="0"/>
          <c:tx>
            <c:strRef>
              <c:f>Sheet2!$C$35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Sheet2!$D$34:$G$34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Sheet2!$D$35:$G$35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Sheet2!$C$36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Sheet2!$D$34:$G$34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Sheet2!$D$36:$G$36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Sheet2!$C$37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Sheet2!$D$34:$G$34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Sheet2!$D$37:$G$37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01574528"/>
        <c:axId val="102113280"/>
      </c:lineChart>
      <c:catAx>
        <c:axId val="101574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 (mins)</a:t>
                </a:r>
              </a:p>
            </c:rich>
          </c:tx>
          <c:layout>
            <c:manualLayout>
              <c:xMode val="edge"/>
              <c:yMode val="edge"/>
              <c:x val="0.30739935479587632"/>
              <c:y val="0.9074026589993001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2113280"/>
        <c:crosses val="autoZero"/>
        <c:auto val="1"/>
        <c:lblAlgn val="ctr"/>
        <c:lblOffset val="100"/>
      </c:catAx>
      <c:valAx>
        <c:axId val="1021132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Log10 Reduction</a:t>
                </a:r>
              </a:p>
            </c:rich>
          </c:tx>
          <c:layout>
            <c:manualLayout>
              <c:xMode val="edge"/>
              <c:yMode val="edge"/>
              <c:x val="2.4256580250856943E-2"/>
              <c:y val="0.2703736176119813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157452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007835158106264"/>
          <c:y val="2.2420623373534048E-2"/>
          <c:w val="0.77401655141979864"/>
          <c:h val="0.70858423749209465"/>
        </c:manualLayout>
      </c:layout>
      <c:lineChart>
        <c:grouping val="standard"/>
        <c:ser>
          <c:idx val="0"/>
          <c:order val="0"/>
          <c:tx>
            <c:strRef>
              <c:f>Sheet2!$C$54</c:f>
              <c:strCache>
                <c:ptCount val="1"/>
                <c:pt idx="0">
                  <c:v>□ = 0.5x</c:v>
                </c:pt>
              </c:strCache>
            </c:strRef>
          </c:tx>
          <c:cat>
            <c:numRef>
              <c:f>Sheet2!$D$53:$G$53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Sheet2!$D$54:$G$54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Sheet2!$C$55</c:f>
              <c:strCache>
                <c:ptCount val="1"/>
                <c:pt idx="0">
                  <c:v>x = x</c:v>
                </c:pt>
              </c:strCache>
            </c:strRef>
          </c:tx>
          <c:cat>
            <c:numRef>
              <c:f>Sheet2!$D$53:$G$53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Sheet2!$D$55:$G$55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Sheet2!$C$56</c:f>
              <c:strCache>
                <c:ptCount val="1"/>
                <c:pt idx="0">
                  <c:v>∆ = 1.5x </c:v>
                </c:pt>
              </c:strCache>
            </c:strRef>
          </c:tx>
          <c:cat>
            <c:numRef>
              <c:f>Sheet2!$D$53:$G$53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Sheet2!$D$56:$G$56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marker val="1"/>
        <c:axId val="102120832"/>
        <c:axId val="102135296"/>
      </c:lineChart>
      <c:catAx>
        <c:axId val="102120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Contact Time (mins)</a:t>
                </a:r>
              </a:p>
            </c:rich>
          </c:tx>
          <c:layout>
            <c:manualLayout>
              <c:xMode val="edge"/>
              <c:yMode val="edge"/>
              <c:x val="0.32308661692503915"/>
              <c:y val="0.90921850019990158"/>
            </c:manualLayout>
          </c:layout>
        </c:title>
        <c:numFmt formatCode="General" sourceLinked="1"/>
        <c:tickLblPos val="nextTo"/>
        <c:crossAx val="102135296"/>
        <c:crosses val="autoZero"/>
        <c:auto val="1"/>
        <c:lblAlgn val="ctr"/>
        <c:lblOffset val="100"/>
      </c:catAx>
      <c:valAx>
        <c:axId val="1021352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Log</a:t>
                </a:r>
                <a:r>
                  <a:rPr lang="en-US" sz="1000" b="1" i="0" u="none" strike="noStrike" baseline="-2500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sz="1000" b="1" i="0" u="none" strike="noStrike" baseline="0">
                    <a:latin typeface="Times New Roman" pitchFamily="18" charset="0"/>
                    <a:cs typeface="Times New Roman" pitchFamily="18" charset="0"/>
                  </a:rPr>
                  <a:t> Reduction</a:t>
                </a:r>
                <a:endParaRPr lang="en-US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6172353455818042E-2"/>
              <c:y val="0.14654067905188981"/>
            </c:manualLayout>
          </c:layout>
        </c:title>
        <c:numFmt formatCode="General" sourceLinked="1"/>
        <c:tickLblPos val="nextTo"/>
        <c:crossAx val="10212083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4F395-E871-48F8-AA5B-8BF01F40A27B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ABDCF-4739-4DF3-AFE9-8B9A91E060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718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ABDCF-4739-4DF3-AFE9-8B9A91E0609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CF17F-704C-4B5B-B2F1-1E48550A0A6E}" type="datetimeFigureOut">
              <a:rPr lang="en-US" smtClean="0"/>
              <a:pPr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F2B4-3387-43B2-99DE-CBED057E67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7" Type="http://schemas.openxmlformats.org/officeDocument/2006/relationships/chart" Target="../charts/chart24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7" Type="http://schemas.openxmlformats.org/officeDocument/2006/relationships/chart" Target="../charts/chart30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7" Type="http://schemas.openxmlformats.org/officeDocument/2006/relationships/chart" Target="../charts/chart36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5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TITLE: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smtClean="0"/>
              <a:t>EVALUATION OF SOME CHEMICAL DISINFECTANT FORMULATIONS AGAINST PSEUDOMONAS AND STAPHYLOCOCCUS SPECIES FROM POULTRY AND POULTRY ENVIRONMENT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>
              <a:buNone/>
            </a:pPr>
            <a:endParaRPr lang="en-GB" sz="24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en-GB" sz="2400" dirty="0" smtClean="0">
                <a:cs typeface="Times New Roman" pitchFamily="18" charset="0"/>
              </a:rPr>
              <a:t>BY</a:t>
            </a:r>
          </a:p>
          <a:p>
            <a:pPr algn="ctr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/>
              <a:t> </a:t>
            </a:r>
            <a:r>
              <a:rPr lang="en-US" sz="2800" dirty="0" smtClean="0">
                <a:cs typeface="Times New Roman" pitchFamily="18" charset="0"/>
              </a:rPr>
              <a:t>GRILLO, J. A* AND OLASUPO, N. A</a:t>
            </a:r>
          </a:p>
          <a:p>
            <a:pPr algn="ctr">
              <a:buNone/>
            </a:pPr>
            <a:r>
              <a:rPr lang="en-GB" sz="2800" dirty="0" smtClean="0">
                <a:cs typeface="Times New Roman" pitchFamily="18" charset="0"/>
              </a:rPr>
              <a:t>DEPARTMENT OF MICROBIOLOGY</a:t>
            </a:r>
          </a:p>
          <a:p>
            <a:pPr algn="ctr">
              <a:buNone/>
            </a:pPr>
            <a:r>
              <a:rPr lang="en-GB" sz="2800" dirty="0" smtClean="0">
                <a:cs typeface="Times New Roman" pitchFamily="18" charset="0"/>
              </a:rPr>
              <a:t>LAGOS STATE UNIVERSITY</a:t>
            </a:r>
          </a:p>
          <a:p>
            <a:pPr algn="ctr">
              <a:buNone/>
            </a:pPr>
            <a:endParaRPr lang="en-US" sz="2400" dirty="0" smtClean="0"/>
          </a:p>
        </p:txBody>
      </p:sp>
      <p:pic>
        <p:nvPicPr>
          <p:cNvPr id="4" name="Picture 3" descr="http://lasuwebservices.com/foundation/LASULOG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285728"/>
            <a:ext cx="1428728" cy="1071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017-07-17 01.11.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285728"/>
            <a:ext cx="1282078" cy="1128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01056" cy="64294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RESULTS AND DISCUSSION (CONT’D)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lnSpcReduction="10000"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pPr>
              <a:buNone/>
            </a:pPr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    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Fig .2: </a:t>
            </a:r>
            <a:r>
              <a:rPr lang="en-US" sz="1600" dirty="0" smtClean="0"/>
              <a:t>Effect of Morigad on (A) </a:t>
            </a:r>
            <a:r>
              <a:rPr lang="en-US" sz="1600" i="1" dirty="0" smtClean="0"/>
              <a:t>Pseudomonas putida</a:t>
            </a:r>
            <a:r>
              <a:rPr lang="en-US" sz="1600" dirty="0" smtClean="0"/>
              <a:t> FaF12, (B) </a:t>
            </a:r>
            <a:r>
              <a:rPr lang="en-US" sz="1600" i="1" dirty="0" smtClean="0"/>
              <a:t>P. mendocina</a:t>
            </a:r>
            <a:r>
              <a:rPr lang="en-US" sz="1600" dirty="0" smtClean="0"/>
              <a:t>FaW48, (C) </a:t>
            </a:r>
            <a:r>
              <a:rPr lang="en-US" sz="1600" i="1" dirty="0" smtClean="0"/>
              <a:t>P. stutzeri</a:t>
            </a:r>
            <a:r>
              <a:rPr lang="en-US" sz="1600" dirty="0" smtClean="0"/>
              <a:t> FaM35,  (D) </a:t>
            </a:r>
            <a:r>
              <a:rPr lang="en-US" sz="1600" i="1" dirty="0" smtClean="0"/>
              <a:t>P. aeruginosa</a:t>
            </a:r>
            <a:r>
              <a:rPr lang="en-US" sz="1600" dirty="0" smtClean="0"/>
              <a:t> FbW30, (E) </a:t>
            </a:r>
            <a:r>
              <a:rPr lang="en-US" sz="1600" i="1" dirty="0" smtClean="0"/>
              <a:t>P. shigelliodes</a:t>
            </a:r>
            <a:r>
              <a:rPr lang="en-US" sz="1600" dirty="0" smtClean="0"/>
              <a:t> FbM36, (F) </a:t>
            </a:r>
            <a:r>
              <a:rPr lang="en-US" sz="1600" i="1" dirty="0" smtClean="0"/>
              <a:t>P. fluorescens</a:t>
            </a:r>
            <a:r>
              <a:rPr lang="en-US" sz="1600" dirty="0" smtClean="0"/>
              <a:t> FbC32</a:t>
            </a:r>
          </a:p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14282" y="928670"/>
          <a:ext cx="2543503" cy="2028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143240" y="857232"/>
          <a:ext cx="2480441" cy="2028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072198" y="928670"/>
          <a:ext cx="2701158" cy="2028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14282" y="3429000"/>
          <a:ext cx="2543503" cy="214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214678" y="3429000"/>
          <a:ext cx="2564524" cy="214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072198" y="3500438"/>
          <a:ext cx="2764221" cy="214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9154" y="55721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KEY: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0.5x,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1x,       = 1.5x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929618" cy="714356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RESULTS AND DISCUSSION (CONT’D)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Fig .3</a:t>
            </a:r>
            <a:r>
              <a:rPr lang="en-US" sz="1600" dirty="0" smtClean="0"/>
              <a:t>: Effect of Iodasteryl on (A) </a:t>
            </a:r>
            <a:r>
              <a:rPr lang="en-US" sz="1600" i="1" dirty="0" smtClean="0"/>
              <a:t>Pseudomonas putida</a:t>
            </a:r>
            <a:r>
              <a:rPr lang="en-US" sz="1600" dirty="0" smtClean="0"/>
              <a:t> FaF12, (B) </a:t>
            </a:r>
            <a:r>
              <a:rPr lang="en-US" sz="1600" i="1" dirty="0" smtClean="0"/>
              <a:t>P. mendocina</a:t>
            </a:r>
            <a:r>
              <a:rPr lang="en-US" sz="1600" dirty="0" smtClean="0"/>
              <a:t>FaW48, (C) </a:t>
            </a:r>
            <a:r>
              <a:rPr lang="en-US" sz="1600" i="1" dirty="0" smtClean="0"/>
              <a:t>P. stutzeri</a:t>
            </a:r>
            <a:r>
              <a:rPr lang="en-US" sz="1600" dirty="0" smtClean="0"/>
              <a:t> FaM35, (D) </a:t>
            </a:r>
            <a:r>
              <a:rPr lang="en-US" sz="1600" i="1" dirty="0" smtClean="0"/>
              <a:t>P. aeruginosa</a:t>
            </a:r>
            <a:r>
              <a:rPr lang="en-US" sz="1600" dirty="0" smtClean="0"/>
              <a:t> FbW30, (E) </a:t>
            </a:r>
            <a:r>
              <a:rPr lang="en-US" sz="1600" i="1" dirty="0" smtClean="0"/>
              <a:t>P. shigelliodes</a:t>
            </a:r>
            <a:r>
              <a:rPr lang="en-US" sz="1600" dirty="0" smtClean="0"/>
              <a:t> FbM36, (F) </a:t>
            </a:r>
            <a:r>
              <a:rPr lang="en-US" sz="1600" i="1" dirty="0" smtClean="0"/>
              <a:t>P. fluorescens</a:t>
            </a:r>
            <a:r>
              <a:rPr lang="en-US" sz="1600" dirty="0" smtClean="0"/>
              <a:t> FbC32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71472" y="642918"/>
          <a:ext cx="2722179" cy="2532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214678" y="714356"/>
          <a:ext cx="2648607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143636" y="714356"/>
          <a:ext cx="2438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14282" y="3500438"/>
          <a:ext cx="2585545" cy="208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214678" y="3500438"/>
          <a:ext cx="2543504" cy="208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215074" y="3357562"/>
          <a:ext cx="2501462" cy="208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53960" y="56130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KEY: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0.5x,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1x,       = 1.5x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786742" cy="64291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RESULTS AND DISCUSSION(CONT’D)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307180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428992" y="857232"/>
          <a:ext cx="2357624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143636" y="928670"/>
          <a:ext cx="2617076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71472" y="3571876"/>
          <a:ext cx="2357624" cy="212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357554" y="3643314"/>
          <a:ext cx="2543285" cy="212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000760" y="3643314"/>
          <a:ext cx="2614317" cy="212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6143644"/>
            <a:ext cx="8643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 .4: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Effect of Diskol on (A)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Staphylococcus lentus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SN1, (B)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lentus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SN2, (C)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sciuri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SN3,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(D)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sciuri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SN4, (E)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aureus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SM1, (F)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aureus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SM2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01300" y="577153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KEY: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0.5x,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1x,       = 1.5x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RESULTS AND DISCUSSION  (CONT’D)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8786874" cy="6215082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6143644"/>
            <a:ext cx="88582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ig .5: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Effect of Morigad on (A)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Staphylococcus lentus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SN1, (B)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lentus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SN2, (C)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sciuri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SN3,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(D)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sciuri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SN4, (E)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aureus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SM1, (F)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aureus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SM2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28596" y="785794"/>
          <a:ext cx="2207304" cy="209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928926" y="785794"/>
          <a:ext cx="2580596" cy="209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6000760" y="785794"/>
          <a:ext cx="2614952" cy="209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285720" y="3571876"/>
          <a:ext cx="2345778" cy="210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2857488" y="3643314"/>
          <a:ext cx="2581231" cy="210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915674" y="3664211"/>
          <a:ext cx="2685984" cy="210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85120" y="58566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KEY: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0.5x,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1x,       = 1.5x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RESULTS AND DISCUSSION (CONT’D)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7223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Fig .6: </a:t>
            </a:r>
            <a:r>
              <a:rPr lang="en-US" sz="2000" dirty="0" smtClean="0"/>
              <a:t>Effect of Iodasteryl on (A) </a:t>
            </a:r>
            <a:r>
              <a:rPr lang="en-US" sz="2000" i="1" dirty="0" smtClean="0"/>
              <a:t>Staphylococcus lentus </a:t>
            </a:r>
            <a:r>
              <a:rPr lang="en-US" sz="2000" dirty="0" smtClean="0"/>
              <a:t>SN1, (B) </a:t>
            </a:r>
            <a:r>
              <a:rPr lang="en-US" sz="2000" i="1" dirty="0" smtClean="0"/>
              <a:t>S. lentus </a:t>
            </a:r>
            <a:r>
              <a:rPr lang="en-US" sz="2000" dirty="0" smtClean="0"/>
              <a:t>SN2, (C) </a:t>
            </a:r>
            <a:r>
              <a:rPr lang="en-US" sz="2000" i="1" dirty="0" smtClean="0"/>
              <a:t>S. sciuri </a:t>
            </a:r>
            <a:r>
              <a:rPr lang="en-US" sz="2000" dirty="0" smtClean="0"/>
              <a:t>SN3, (D) </a:t>
            </a:r>
            <a:r>
              <a:rPr lang="en-US" sz="2000" i="1" dirty="0" smtClean="0"/>
              <a:t>S. sciuri </a:t>
            </a:r>
            <a:r>
              <a:rPr lang="en-US" sz="2000" dirty="0" smtClean="0"/>
              <a:t>SN4, (E) </a:t>
            </a:r>
            <a:r>
              <a:rPr lang="en-US" sz="2000" i="1" dirty="0" smtClean="0"/>
              <a:t>S. aureus</a:t>
            </a:r>
            <a:r>
              <a:rPr lang="en-US" sz="2000" dirty="0" smtClean="0"/>
              <a:t> SM1, (F) </a:t>
            </a:r>
            <a:r>
              <a:rPr lang="en-US" sz="2000" i="1" dirty="0" smtClean="0"/>
              <a:t>S. aureus</a:t>
            </a:r>
            <a:r>
              <a:rPr lang="en-US" sz="2000" dirty="0" smtClean="0"/>
              <a:t> SM2</a:t>
            </a:r>
          </a:p>
          <a:p>
            <a:pPr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14282" y="928670"/>
          <a:ext cx="2480441" cy="211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143240" y="928670"/>
          <a:ext cx="2648607" cy="211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143636" y="1000108"/>
          <a:ext cx="2598026" cy="211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14282" y="3643314"/>
          <a:ext cx="2449961" cy="210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071802" y="3643314"/>
          <a:ext cx="2711669" cy="210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143636" y="3643314"/>
          <a:ext cx="2648607" cy="210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17480" y="57137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KEY: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0.5x,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1x,       = 1.5x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AND DISCUSSION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Presence of </a:t>
            </a:r>
            <a:r>
              <a:rPr lang="en-US" sz="2800" i="1" dirty="0" smtClean="0"/>
              <a:t>Pseudomonas</a:t>
            </a:r>
            <a:r>
              <a:rPr lang="en-US" sz="2800" dirty="0" smtClean="0"/>
              <a:t> and </a:t>
            </a:r>
            <a:r>
              <a:rPr lang="en-US" sz="2800" i="1" dirty="0" smtClean="0"/>
              <a:t>Staphylococcus </a:t>
            </a:r>
          </a:p>
          <a:p>
            <a:r>
              <a:rPr lang="en-US" sz="2800" i="1" dirty="0" smtClean="0"/>
              <a:t> </a:t>
            </a:r>
            <a:r>
              <a:rPr lang="en-US" sz="2800" dirty="0" smtClean="0"/>
              <a:t>Synergistic combination (</a:t>
            </a:r>
            <a:r>
              <a:rPr lang="en-US" sz="2800" dirty="0" err="1" smtClean="0"/>
              <a:t>Soliman</a:t>
            </a:r>
            <a:r>
              <a:rPr lang="en-US" sz="2800" dirty="0" smtClean="0"/>
              <a:t> </a:t>
            </a:r>
            <a:r>
              <a:rPr lang="en-US" sz="2800" i="1" dirty="0" smtClean="0"/>
              <a:t>et al.</a:t>
            </a:r>
            <a:r>
              <a:rPr lang="en-US" sz="2800" dirty="0" smtClean="0"/>
              <a:t>, 2009 ; </a:t>
            </a:r>
            <a:r>
              <a:rPr lang="en-US" sz="2800" dirty="0" err="1" smtClean="0"/>
              <a:t>Simoes</a:t>
            </a:r>
            <a:r>
              <a:rPr lang="en-US" sz="2800" dirty="0" smtClean="0"/>
              <a:t> </a:t>
            </a:r>
            <a:r>
              <a:rPr lang="en-US" sz="2800" i="1" dirty="0" smtClean="0"/>
              <a:t>et al</a:t>
            </a:r>
            <a:r>
              <a:rPr lang="en-US" sz="2800" dirty="0" smtClean="0"/>
              <a:t>., 2011)</a:t>
            </a:r>
          </a:p>
          <a:p>
            <a:r>
              <a:rPr lang="en-US" sz="2800" dirty="0" smtClean="0"/>
              <a:t> Phenol (</a:t>
            </a:r>
            <a:r>
              <a:rPr lang="en-US" sz="2800" dirty="0" err="1" smtClean="0"/>
              <a:t>Pilotto</a:t>
            </a:r>
            <a:r>
              <a:rPr lang="en-US" sz="2800" dirty="0" smtClean="0"/>
              <a:t> </a:t>
            </a:r>
            <a:r>
              <a:rPr lang="en-US" sz="2800" i="1" dirty="0" smtClean="0"/>
              <a:t>et al</a:t>
            </a:r>
            <a:r>
              <a:rPr lang="en-US" sz="2800" dirty="0" smtClean="0"/>
              <a:t>., 2007)</a:t>
            </a:r>
          </a:p>
          <a:p>
            <a:r>
              <a:rPr lang="en-US" sz="2800" dirty="0" smtClean="0"/>
              <a:t>Iodine (</a:t>
            </a:r>
            <a:r>
              <a:rPr lang="en-US" sz="2800" dirty="0" err="1" smtClean="0"/>
              <a:t>Ruano</a:t>
            </a:r>
            <a:r>
              <a:rPr lang="en-US" sz="2800" dirty="0" smtClean="0"/>
              <a:t> </a:t>
            </a:r>
            <a:r>
              <a:rPr lang="en-US" sz="2800" i="1" dirty="0" smtClean="0"/>
              <a:t>et al</a:t>
            </a:r>
            <a:r>
              <a:rPr lang="en-US" sz="2800" dirty="0" smtClean="0"/>
              <a:t>., 2001)</a:t>
            </a:r>
          </a:p>
          <a:p>
            <a:r>
              <a:rPr lang="en-US" sz="2800" dirty="0" smtClean="0"/>
              <a:t> Concentration –dependent activity (Grillo and </a:t>
            </a:r>
            <a:r>
              <a:rPr lang="en-US" sz="2800" dirty="0" err="1" smtClean="0"/>
              <a:t>Ojo</a:t>
            </a:r>
            <a:r>
              <a:rPr lang="en-US" sz="2800" dirty="0" smtClean="0"/>
              <a:t>, 2013)</a:t>
            </a:r>
          </a:p>
          <a:p>
            <a:r>
              <a:rPr lang="en-US" sz="2800" dirty="0" smtClean="0"/>
              <a:t> Greater susceptibility of </a:t>
            </a:r>
            <a:r>
              <a:rPr lang="en-US" sz="2800" i="1" dirty="0" smtClean="0"/>
              <a:t>Pseudomonas</a:t>
            </a:r>
            <a:r>
              <a:rPr lang="en-US" sz="2800" dirty="0" smtClean="0"/>
              <a:t> strains (</a:t>
            </a:r>
            <a:r>
              <a:rPr lang="en-US" sz="2800" dirty="0" err="1" smtClean="0"/>
              <a:t>Simoes</a:t>
            </a:r>
            <a:r>
              <a:rPr lang="en-US" sz="2800" dirty="0" smtClean="0"/>
              <a:t> </a:t>
            </a:r>
            <a:r>
              <a:rPr lang="en-US" sz="2800" i="1" dirty="0" smtClean="0"/>
              <a:t>et al</a:t>
            </a:r>
            <a:r>
              <a:rPr lang="en-US" sz="2800" dirty="0" smtClean="0"/>
              <a:t>., 2011)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study indicated the potential of the disinfectants in elimination of some bacteria of public health significance thus justifying their use in the control of poultry infections.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92869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err="1" smtClean="0"/>
              <a:t>Carballo</a:t>
            </a:r>
            <a:r>
              <a:rPr lang="en-US" sz="2000" dirty="0" smtClean="0"/>
              <a:t> J and </a:t>
            </a:r>
            <a:r>
              <a:rPr lang="en-US" sz="2000" dirty="0" err="1" smtClean="0"/>
              <a:t>Araujo</a:t>
            </a:r>
            <a:r>
              <a:rPr lang="en-US" sz="2000" dirty="0" smtClean="0"/>
              <a:t>, A (2012).  Evaluation of the efficacy of commercial  sanitizers against adhered and </a:t>
            </a:r>
            <a:r>
              <a:rPr lang="en-US" sz="2000" dirty="0" err="1" smtClean="0"/>
              <a:t>planktonic</a:t>
            </a:r>
            <a:r>
              <a:rPr lang="en-US" sz="2000" dirty="0" smtClean="0"/>
              <a:t> cells of </a:t>
            </a:r>
            <a:r>
              <a:rPr lang="en-US" sz="2000" i="1" dirty="0" err="1" smtClean="0"/>
              <a:t>Listeria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monocytogenes</a:t>
            </a:r>
            <a:r>
              <a:rPr lang="en-US" sz="2000" dirty="0" smtClean="0"/>
              <a:t> and </a:t>
            </a:r>
            <a:r>
              <a:rPr lang="en-US" sz="2000" i="1" dirty="0" smtClean="0"/>
              <a:t>Salmonella</a:t>
            </a:r>
            <a:r>
              <a:rPr lang="en-US" sz="2000" dirty="0" smtClean="0"/>
              <a:t> spp. 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Ciência</a:t>
            </a:r>
            <a:r>
              <a:rPr lang="en-US" sz="2000" i="1" dirty="0" smtClean="0"/>
              <a:t> e </a:t>
            </a:r>
            <a:r>
              <a:rPr lang="en-US" sz="2000" i="1" dirty="0" err="1" smtClean="0"/>
              <a:t>Tecnologia</a:t>
            </a:r>
            <a:r>
              <a:rPr lang="en-US" sz="2000" i="1" dirty="0" smtClean="0"/>
              <a:t> de </a:t>
            </a:r>
            <a:r>
              <a:rPr lang="en-US" sz="2000" i="1" dirty="0" err="1" smtClean="0"/>
              <a:t>Alimentos</a:t>
            </a:r>
            <a:r>
              <a:rPr lang="en-US" sz="2000" dirty="0" smtClean="0"/>
              <a:t> </a:t>
            </a:r>
            <a:r>
              <a:rPr lang="en-US" sz="2000" i="1" dirty="0" smtClean="0"/>
              <a:t>32(3)</a:t>
            </a:r>
            <a:r>
              <a:rPr lang="en-US" sz="2000" dirty="0" smtClean="0"/>
              <a:t>: 606-612.</a:t>
            </a:r>
          </a:p>
          <a:p>
            <a:pPr>
              <a:buNone/>
            </a:pPr>
            <a:r>
              <a:rPr lang="en-US" sz="2000" dirty="0" smtClean="0"/>
              <a:t>Grillo, J. A and </a:t>
            </a:r>
            <a:r>
              <a:rPr lang="en-US" sz="2000" dirty="0" err="1" smtClean="0"/>
              <a:t>Ojo</a:t>
            </a:r>
            <a:r>
              <a:rPr lang="en-US" sz="2000" dirty="0" smtClean="0"/>
              <a:t>, O. Y (2013). Evaluation of activity of </a:t>
            </a:r>
            <a:r>
              <a:rPr lang="en-US" sz="2000" dirty="0" err="1" smtClean="0"/>
              <a:t>dichloroxylenol</a:t>
            </a:r>
            <a:r>
              <a:rPr lang="en-US" sz="2000" dirty="0" smtClean="0"/>
              <a:t>  (1.2% w/v) on Staphylococcus </a:t>
            </a:r>
            <a:r>
              <a:rPr lang="en-US" sz="2000" dirty="0" err="1" smtClean="0"/>
              <a:t>aereus</a:t>
            </a:r>
            <a:r>
              <a:rPr lang="en-US" sz="2000" dirty="0" smtClean="0"/>
              <a:t> Oxoid 701/1 Lot 610254 and clinical isolates of </a:t>
            </a:r>
            <a:r>
              <a:rPr lang="en-US" sz="2000" i="1" dirty="0" smtClean="0"/>
              <a:t>Escherichia coli</a:t>
            </a:r>
            <a:r>
              <a:rPr lang="en-US" sz="2000" dirty="0" smtClean="0"/>
              <a:t> and </a:t>
            </a:r>
            <a:r>
              <a:rPr lang="en-US" sz="2000" i="1" dirty="0" smtClean="0"/>
              <a:t>Salmonella typhi</a:t>
            </a:r>
            <a:r>
              <a:rPr lang="en-US" sz="2000" dirty="0" smtClean="0"/>
              <a:t>. </a:t>
            </a:r>
            <a:r>
              <a:rPr lang="en-US" sz="2000" i="1" dirty="0" smtClean="0"/>
              <a:t>African Journal of Microbiology Research 7(33)</a:t>
            </a:r>
            <a:r>
              <a:rPr lang="en-US" sz="2000" dirty="0" smtClean="0"/>
              <a:t>: 4265–4270. </a:t>
            </a:r>
          </a:p>
          <a:p>
            <a:pPr>
              <a:buNone/>
            </a:pPr>
            <a:r>
              <a:rPr lang="en-US" sz="2000" dirty="0" smtClean="0"/>
              <a:t>Harley JP, Prescott LM (2002). Laboratory Exercises in Microbiology. 5th ed. New York: McGraw – Hill Companies, Inc.</a:t>
            </a:r>
          </a:p>
          <a:p>
            <a:pPr>
              <a:buNone/>
            </a:pPr>
            <a:r>
              <a:rPr lang="en-US" sz="2000" dirty="0" err="1" smtClean="0"/>
              <a:t>Pilotto</a:t>
            </a:r>
            <a:r>
              <a:rPr lang="en-US" sz="2000" dirty="0" smtClean="0"/>
              <a:t>, F., </a:t>
            </a:r>
            <a:r>
              <a:rPr lang="en-US" sz="2000" dirty="0" err="1" smtClean="0"/>
              <a:t>Rodrigues</a:t>
            </a:r>
            <a:r>
              <a:rPr lang="en-US" sz="2000" dirty="0" smtClean="0"/>
              <a:t>, L. B., Santos, L. R., Klein, W. A., </a:t>
            </a:r>
            <a:r>
              <a:rPr lang="en-US" sz="2000" dirty="0" err="1" smtClean="0"/>
              <a:t>Colussi</a:t>
            </a:r>
            <a:r>
              <a:rPr lang="en-US" sz="2000" dirty="0" smtClean="0"/>
              <a:t>, F. M and </a:t>
            </a:r>
            <a:r>
              <a:rPr lang="en-US" sz="2000" dirty="0" err="1" smtClean="0"/>
              <a:t>Nascimento</a:t>
            </a:r>
            <a:r>
              <a:rPr lang="en-US" sz="2000" dirty="0" smtClean="0"/>
              <a:t>, V. P (2007). Antibacterial efficacy of commercial disinfectants on dirt floor used in poultry breeder houses. </a:t>
            </a:r>
            <a:r>
              <a:rPr lang="en-US" sz="2000" i="1" dirty="0" smtClean="0"/>
              <a:t>Brazilian Journal of Poultry Science 9(2)</a:t>
            </a:r>
            <a:r>
              <a:rPr lang="en-US" sz="2000" dirty="0" smtClean="0"/>
              <a:t>: 127–131. </a:t>
            </a:r>
          </a:p>
          <a:p>
            <a:pPr>
              <a:buNone/>
            </a:pPr>
            <a:r>
              <a:rPr lang="en-US" sz="2000" dirty="0" err="1" smtClean="0"/>
              <a:t>Ruano</a:t>
            </a:r>
            <a:r>
              <a:rPr lang="en-US" sz="2000" dirty="0" smtClean="0"/>
              <a:t>, M., El-</a:t>
            </a:r>
            <a:r>
              <a:rPr lang="en-US" sz="2000" dirty="0" err="1" smtClean="0"/>
              <a:t>Attrache</a:t>
            </a:r>
            <a:r>
              <a:rPr lang="en-US" sz="2000" dirty="0" smtClean="0"/>
              <a:t>, J., Villegas, P (2001). Efficacy comparison of disinfectants used by the commercial poultry industry. </a:t>
            </a:r>
            <a:r>
              <a:rPr lang="en-US" sz="2000" i="1" dirty="0" smtClean="0"/>
              <a:t>Avian Diseases 45</a:t>
            </a:r>
            <a:r>
              <a:rPr lang="en-US" sz="2000" dirty="0" smtClean="0"/>
              <a:t>:972- 977.</a:t>
            </a:r>
          </a:p>
          <a:p>
            <a:pPr>
              <a:buNone/>
            </a:pPr>
            <a:r>
              <a:rPr lang="en-US" sz="2000" dirty="0" err="1" smtClean="0"/>
              <a:t>Simoes</a:t>
            </a:r>
            <a:r>
              <a:rPr lang="en-US" sz="2000" dirty="0" smtClean="0"/>
              <a:t>, L. C., </a:t>
            </a:r>
            <a:r>
              <a:rPr lang="en-US" sz="2000" dirty="0" err="1" smtClean="0"/>
              <a:t>Lemos</a:t>
            </a:r>
            <a:r>
              <a:rPr lang="en-US" sz="2000" dirty="0" smtClean="0"/>
              <a:t>, M., </a:t>
            </a:r>
            <a:r>
              <a:rPr lang="en-US" sz="2000" dirty="0" err="1" smtClean="0"/>
              <a:t>Araujo</a:t>
            </a:r>
            <a:r>
              <a:rPr lang="en-US" sz="2000" dirty="0" smtClean="0"/>
              <a:t>, P., Pereira, A. M and </a:t>
            </a:r>
            <a:r>
              <a:rPr lang="en-US" sz="2000" dirty="0" err="1" smtClean="0"/>
              <a:t>Simoes</a:t>
            </a:r>
            <a:r>
              <a:rPr lang="en-US" sz="2000" dirty="0" smtClean="0"/>
              <a:t>, M (2011). The effects of glutaraldehyde on the control of single and dual </a:t>
            </a:r>
            <a:r>
              <a:rPr lang="en-US" sz="2000" dirty="0" err="1" smtClean="0"/>
              <a:t>biofilms</a:t>
            </a:r>
            <a:r>
              <a:rPr lang="en-US" sz="2000" dirty="0" smtClean="0"/>
              <a:t> of Bacillus cereus and Pseudomonas fluorescens. </a:t>
            </a:r>
            <a:r>
              <a:rPr lang="en-US" sz="2000" i="1" dirty="0" err="1" smtClean="0"/>
              <a:t>Biofouling</a:t>
            </a:r>
            <a:r>
              <a:rPr lang="en-US" sz="2000" i="1" dirty="0" smtClean="0"/>
              <a:t> Journal of </a:t>
            </a:r>
            <a:r>
              <a:rPr lang="en-US" sz="2000" i="1" dirty="0" err="1" smtClean="0"/>
              <a:t>Bioadhesion</a:t>
            </a:r>
            <a:r>
              <a:rPr lang="en-US" sz="2000" i="1" dirty="0" smtClean="0"/>
              <a:t> and </a:t>
            </a:r>
            <a:r>
              <a:rPr lang="en-US" sz="2000" i="1" dirty="0" err="1" smtClean="0"/>
              <a:t>Biofilm</a:t>
            </a:r>
            <a:r>
              <a:rPr lang="en-US" sz="2000" i="1" dirty="0" smtClean="0"/>
              <a:t> Research 27(3)</a:t>
            </a:r>
            <a:r>
              <a:rPr lang="en-US" sz="2000" dirty="0" smtClean="0"/>
              <a:t>: 337–346. </a:t>
            </a:r>
          </a:p>
          <a:p>
            <a:pPr>
              <a:buNone/>
            </a:pPr>
            <a:r>
              <a:rPr lang="en-US" sz="2000" dirty="0" err="1" smtClean="0"/>
              <a:t>Soliman</a:t>
            </a:r>
            <a:r>
              <a:rPr lang="en-US" sz="2000" dirty="0" smtClean="0"/>
              <a:t>, E. S., </a:t>
            </a:r>
            <a:r>
              <a:rPr lang="en-US" sz="2000" dirty="0" err="1" smtClean="0"/>
              <a:t>Sobeih</a:t>
            </a:r>
            <a:r>
              <a:rPr lang="en-US" sz="2000" dirty="0" smtClean="0"/>
              <a:t>, M. A. A., Ahmad, Z. H., Hussein, M. M and </a:t>
            </a:r>
            <a:r>
              <a:rPr lang="en-US" sz="2000" dirty="0" err="1" smtClean="0"/>
              <a:t>Moneim</a:t>
            </a:r>
            <a:r>
              <a:rPr lang="en-US" sz="2000" dirty="0" smtClean="0"/>
              <a:t>, H. A. A (2009). Evaluation of commercial disinfectants against bacterial pathogens isolated from broiler farms. </a:t>
            </a:r>
            <a:r>
              <a:rPr lang="en-US" sz="2000" i="1" dirty="0" smtClean="0"/>
              <a:t>International Journal of Poultry Science 8(8)</a:t>
            </a:r>
            <a:r>
              <a:rPr lang="en-US" sz="2000" dirty="0" smtClean="0"/>
              <a:t>: 728–732.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THANKS </a:t>
            </a:r>
          </a:p>
          <a:p>
            <a:pPr algn="ctr">
              <a:buNone/>
            </a:pPr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FOR</a:t>
            </a:r>
          </a:p>
          <a:p>
            <a:pPr algn="ctr">
              <a:buNone/>
            </a:pPr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LISTENING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25782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Poultry farming</a:t>
            </a:r>
          </a:p>
          <a:p>
            <a:pPr algn="just"/>
            <a:r>
              <a:rPr lang="en-US" dirty="0" smtClean="0"/>
              <a:t>Concern </a:t>
            </a:r>
            <a:r>
              <a:rPr lang="en-US" dirty="0" smtClean="0"/>
              <a:t>for food safety</a:t>
            </a:r>
          </a:p>
          <a:p>
            <a:pPr algn="just"/>
            <a:r>
              <a:rPr lang="en-US" dirty="0" smtClean="0"/>
              <a:t>Sources </a:t>
            </a:r>
            <a:r>
              <a:rPr lang="en-US" dirty="0" smtClean="0"/>
              <a:t>of microbial infection and contamination </a:t>
            </a:r>
            <a:r>
              <a:rPr lang="en-US" dirty="0" err="1" smtClean="0"/>
              <a:t>e.g</a:t>
            </a:r>
            <a:r>
              <a:rPr lang="en-US" dirty="0" smtClean="0"/>
              <a:t> feaces, feed, water, water troughs, air, and floor of poultry house.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/>
              <a:t>Farm-level </a:t>
            </a:r>
            <a:r>
              <a:rPr lang="en-US" dirty="0" smtClean="0"/>
              <a:t>disinfection program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An </a:t>
            </a:r>
            <a:r>
              <a:rPr lang="en-US" dirty="0" smtClean="0"/>
              <a:t>essential component of biosecurity program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086756" cy="78581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PROBLEM /JUSTIFICATION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143536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Proliferation of antiseptics and disinfectants products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Non abatement of food poisoning and nosocomial infections </a:t>
            </a:r>
          </a:p>
          <a:p>
            <a:pPr algn="just">
              <a:buNone/>
            </a:pPr>
            <a:r>
              <a:rPr lang="en-US" b="1" dirty="0" smtClean="0"/>
              <a:t>Suggestion of an exaggerated belief in the effectiveness of disinfection  procedures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/>
              <a:t>Increased interest in disinfectants </a:t>
            </a:r>
            <a:r>
              <a:rPr lang="en-US" b="1" dirty="0" smtClean="0"/>
              <a:t>evaluation</a:t>
            </a:r>
          </a:p>
          <a:p>
            <a:pPr>
              <a:buNone/>
            </a:pPr>
            <a:r>
              <a:rPr lang="en-US" dirty="0" smtClean="0"/>
              <a:t>*   Lack </a:t>
            </a:r>
            <a:r>
              <a:rPr lang="en-US" dirty="0" smtClean="0"/>
              <a:t>of standardization of disinfection program for poultry industry  in Nigeria.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686700" cy="78581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STUDY OBJECTIVES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Isolation and identification of  </a:t>
            </a:r>
            <a:r>
              <a:rPr lang="en-US" sz="2800" i="1" dirty="0" smtClean="0"/>
              <a:t>Pseudomonas</a:t>
            </a:r>
            <a:r>
              <a:rPr lang="en-US" sz="2800" dirty="0" smtClean="0"/>
              <a:t> and </a:t>
            </a:r>
            <a:r>
              <a:rPr lang="en-US" sz="2800" i="1" dirty="0" smtClean="0"/>
              <a:t>Staphylococcus</a:t>
            </a:r>
            <a:r>
              <a:rPr lang="en-US" sz="2800" dirty="0" smtClean="0"/>
              <a:t> in poultry and poultry environment.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Determination of </a:t>
            </a:r>
            <a:r>
              <a:rPr lang="en-US" sz="2800" dirty="0" smtClean="0"/>
              <a:t>species distribution of </a:t>
            </a:r>
            <a:r>
              <a:rPr lang="en-US" sz="2800" i="1" dirty="0" smtClean="0"/>
              <a:t>Pseudomonas</a:t>
            </a:r>
            <a:r>
              <a:rPr lang="en-US" sz="2800" dirty="0" smtClean="0"/>
              <a:t> and </a:t>
            </a:r>
            <a:r>
              <a:rPr lang="en-US" sz="2800" i="1" dirty="0" smtClean="0"/>
              <a:t>Staphylococcus</a:t>
            </a:r>
            <a:r>
              <a:rPr lang="en-US" sz="2800" dirty="0" smtClean="0"/>
              <a:t> in poultry and poultry environment.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Evaluation of  3 disinfectant formulations (Diskol, Morigad, and Iodasteryl) for effectiveness in controlling the growth of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Staphylococcus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species </a:t>
            </a:r>
          </a:p>
          <a:p>
            <a:pPr algn="just"/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MATERIALS AND METHODS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/>
              <a:t>COLLECTION OF SAMPLES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Sampling Location:  </a:t>
            </a:r>
            <a:r>
              <a:rPr lang="en-US" sz="2400" dirty="0" err="1" smtClean="0"/>
              <a:t>Aiyedooto</a:t>
            </a:r>
            <a:r>
              <a:rPr lang="en-US" sz="2400" dirty="0" smtClean="0"/>
              <a:t> Poultry Farm Settlement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Samples: </a:t>
            </a:r>
            <a:r>
              <a:rPr lang="en-US" sz="2400" dirty="0" smtClean="0"/>
              <a:t>water, feed, litter material, and cloacae swabs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BACTERIAL ISOLATION AND IDENTIFICATION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Serial dilution  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Pour and Spread Plate methods  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/>
              <a:t>olonial and cellular morphology (Harley and Prescott, 2002)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Biochemical identification; </a:t>
            </a:r>
            <a:r>
              <a:rPr lang="en-US" sz="2400" dirty="0" smtClean="0"/>
              <a:t> (API) kits (</a:t>
            </a:r>
            <a:r>
              <a:rPr lang="en-US" sz="2400" dirty="0" err="1" smtClean="0"/>
              <a:t>BioMerieux</a:t>
            </a:r>
            <a:r>
              <a:rPr lang="en-US" sz="2400" dirty="0" smtClean="0"/>
              <a:t>)</a:t>
            </a:r>
          </a:p>
          <a:p>
            <a:pPr algn="just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DISINFECTANT  EVALUATION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Disinfectants: </a:t>
            </a:r>
            <a:r>
              <a:rPr lang="en-US" sz="2400" dirty="0" smtClean="0"/>
              <a:t>Diskol (Benzalkonium chloride 5%, glutaraldehyde 7.5% and formaldehyde 7%), Iodasteryl (active iodine 55mg/100ml) and Morigad (32% phenol v/v)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929618" cy="57148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MATERIALS AND METHODS (CONT’D)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214974"/>
          </a:xfrm>
        </p:spPr>
        <p:txBody>
          <a:bodyPr>
            <a:no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Test concentrations: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0.5X,  X  and 1.5X 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/>
              <a:t>2:100 (Diskol)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/>
              <a:t>1:111 (Morigad)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/>
              <a:t>0.1:100 (Iodasteryl)</a:t>
            </a:r>
          </a:p>
          <a:p>
            <a:pPr algn="just">
              <a:buNone/>
            </a:pPr>
            <a:r>
              <a:rPr lang="en-US" sz="2800" b="1" dirty="0" smtClean="0"/>
              <a:t>Suspension method</a:t>
            </a:r>
            <a:r>
              <a:rPr lang="en-US" sz="2800" dirty="0" smtClean="0"/>
              <a:t> (</a:t>
            </a:r>
            <a:r>
              <a:rPr lang="en-US" sz="2800" dirty="0" err="1" smtClean="0"/>
              <a:t>Carballo</a:t>
            </a:r>
            <a:r>
              <a:rPr lang="en-US" sz="2800" dirty="0" smtClean="0"/>
              <a:t>  and </a:t>
            </a:r>
            <a:r>
              <a:rPr lang="en-US" sz="2800" dirty="0" err="1" smtClean="0"/>
              <a:t>Araujo</a:t>
            </a:r>
            <a:r>
              <a:rPr lang="en-US" sz="2800" dirty="0" smtClean="0"/>
              <a:t> ,2012)</a:t>
            </a:r>
          </a:p>
          <a:p>
            <a:pPr algn="just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800" dirty="0" smtClean="0"/>
              <a:t>24 h TSB culture (4 ml taken)  </a:t>
            </a:r>
          </a:p>
          <a:p>
            <a:pPr algn="just">
              <a:buNone/>
            </a:pPr>
            <a:r>
              <a:rPr lang="en-US" sz="2800" dirty="0" smtClean="0"/>
              <a:t> * 96 ml phosphate buffered saline (PBS, 0.33 M </a:t>
            </a:r>
            <a:r>
              <a:rPr lang="en-US" sz="2800" dirty="0" err="1" smtClean="0"/>
              <a:t>NaCl</a:t>
            </a:r>
            <a:r>
              <a:rPr lang="en-US" sz="2800" dirty="0" smtClean="0"/>
              <a:t>, 3 </a:t>
            </a:r>
            <a:r>
              <a:rPr lang="en-US" sz="2800" dirty="0" err="1" smtClean="0"/>
              <a:t>mM</a:t>
            </a:r>
            <a:r>
              <a:rPr lang="en-US" sz="2800" dirty="0" smtClean="0"/>
              <a:t> </a:t>
            </a:r>
            <a:r>
              <a:rPr lang="en-US" sz="2800" dirty="0" err="1" smtClean="0"/>
              <a:t>KCl</a:t>
            </a:r>
            <a:r>
              <a:rPr lang="en-US" sz="2800" dirty="0" smtClean="0"/>
              <a:t>, 8.4 </a:t>
            </a:r>
            <a:r>
              <a:rPr lang="en-US" sz="2800" dirty="0" err="1" smtClean="0"/>
              <a:t>mM</a:t>
            </a:r>
            <a:r>
              <a:rPr lang="en-US" sz="2800" dirty="0" smtClean="0"/>
              <a:t> 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HPO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 1.6 </a:t>
            </a:r>
            <a:r>
              <a:rPr lang="en-US" sz="2800" dirty="0" err="1" smtClean="0"/>
              <a:t>mM</a:t>
            </a:r>
            <a:r>
              <a:rPr lang="en-US" sz="2800" dirty="0" smtClean="0"/>
              <a:t> KH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, pH 7.2)</a:t>
            </a:r>
          </a:p>
          <a:p>
            <a:pPr algn="just">
              <a:buFont typeface="Arial" charset="0"/>
              <a:buChar char="•"/>
            </a:pPr>
            <a:r>
              <a:rPr lang="en-US" sz="2800" dirty="0" smtClean="0"/>
              <a:t>Adjusted with PBS to 10</a:t>
            </a:r>
            <a:r>
              <a:rPr lang="en-US" sz="2800" baseline="30000" dirty="0" smtClean="0"/>
              <a:t>8</a:t>
            </a:r>
            <a:r>
              <a:rPr lang="en-US" sz="2800" dirty="0" smtClean="0"/>
              <a:t> cfu/ml (</a:t>
            </a:r>
            <a:r>
              <a:rPr lang="en-US" sz="2800" dirty="0" err="1" smtClean="0"/>
              <a:t>Spectro</a:t>
            </a:r>
            <a:r>
              <a:rPr lang="en-US" sz="2800" dirty="0" smtClean="0"/>
              <a:t>)</a:t>
            </a:r>
          </a:p>
          <a:p>
            <a:pPr algn="just">
              <a:buFont typeface="Arial" charset="0"/>
              <a:buChar char="•"/>
            </a:pPr>
            <a:r>
              <a:rPr lang="en-US" sz="2800" dirty="0" smtClean="0"/>
              <a:t> 2.5 ml taken + 2.5 ml  disinfectant solution = 5 ml </a:t>
            </a:r>
            <a:r>
              <a:rPr lang="en-US" sz="2800" dirty="0" err="1" smtClean="0"/>
              <a:t>bact</a:t>
            </a:r>
            <a:r>
              <a:rPr lang="en-US" sz="2800" dirty="0" smtClean="0"/>
              <a:t> + dist </a:t>
            </a:r>
          </a:p>
          <a:p>
            <a:pPr algn="just">
              <a:buFont typeface="Arial" charset="0"/>
              <a:buChar char="•"/>
            </a:pPr>
            <a:r>
              <a:rPr lang="en-US" sz="2800" dirty="0" smtClean="0"/>
              <a:t> At 10, 20, 30, and 60 </a:t>
            </a:r>
            <a:r>
              <a:rPr lang="en-US" sz="2800" dirty="0" err="1" smtClean="0"/>
              <a:t>mins</a:t>
            </a:r>
            <a:r>
              <a:rPr lang="en-US" sz="2800" dirty="0" smtClean="0"/>
              <a:t>, 1 ml taken + 9 ml of 3% </a:t>
            </a:r>
            <a:r>
              <a:rPr lang="en-US" sz="2800" dirty="0" err="1" smtClean="0"/>
              <a:t>Tween</a:t>
            </a:r>
            <a:r>
              <a:rPr lang="en-US" sz="2800" dirty="0" smtClean="0"/>
              <a:t> 80 solution</a:t>
            </a:r>
          </a:p>
          <a:p>
            <a:pPr algn="just">
              <a:buFont typeface="Arial" charset="0"/>
              <a:buChar char="•"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929618" cy="85725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MATERIALS AND METHODS (CONT’D)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1 ml </a:t>
            </a:r>
            <a:r>
              <a:rPr lang="en-US" dirty="0" smtClean="0"/>
              <a:t>plated on</a:t>
            </a:r>
            <a:r>
              <a:rPr lang="en-US" dirty="0" smtClean="0"/>
              <a:t> </a:t>
            </a:r>
            <a:r>
              <a:rPr lang="en-US" dirty="0" smtClean="0"/>
              <a:t>standard plate count agar (incubated at 37</a:t>
            </a:r>
            <a:r>
              <a:rPr lang="en-US" baseline="30000" dirty="0" smtClean="0"/>
              <a:t>o</a:t>
            </a:r>
            <a:r>
              <a:rPr lang="en-US" dirty="0" smtClean="0"/>
              <a:t>C for 24 h)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            N</a:t>
            </a:r>
            <a:r>
              <a:rPr lang="en-GB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N</a:t>
            </a:r>
            <a:r>
              <a:rPr lang="en-GB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values in cfu/ml)</a:t>
            </a: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To plot log reduction against time.</a:t>
            </a:r>
          </a:p>
          <a:p>
            <a:pPr algn="just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2700" b="1" dirty="0" smtClean="0"/>
              <a:t>Table 1</a:t>
            </a:r>
            <a:r>
              <a:rPr lang="en-US" sz="2700" dirty="0" smtClean="0"/>
              <a:t>: Occurrence of </a:t>
            </a:r>
            <a:r>
              <a:rPr lang="en-US" sz="2700" i="1" dirty="0" smtClean="0"/>
              <a:t>Pseudomonas</a:t>
            </a:r>
            <a:r>
              <a:rPr lang="en-US" sz="2700" dirty="0" smtClean="0"/>
              <a:t> and </a:t>
            </a:r>
            <a:r>
              <a:rPr lang="en-US" sz="2700" i="1" dirty="0" smtClean="0"/>
              <a:t>Staphylococcus</a:t>
            </a:r>
            <a:r>
              <a:rPr lang="en-US" sz="2700" dirty="0" smtClean="0"/>
              <a:t> species in different poultry and poultry environmental sources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000113"/>
          <a:ext cx="8715436" cy="5857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6643734"/>
              </a:tblGrid>
              <a:tr h="440188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Species occurrence</a:t>
                      </a:r>
                      <a:endParaRPr lang="en-US" sz="2000" b="1" dirty="0"/>
                    </a:p>
                  </a:txBody>
                  <a:tcPr/>
                </a:tc>
              </a:tr>
              <a:tr h="440188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Pseudomonas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sp.</a:t>
                      </a:r>
                      <a:endParaRPr lang="en-US" sz="2000" b="1" dirty="0"/>
                    </a:p>
                  </a:txBody>
                  <a:tcPr/>
                </a:tc>
              </a:tr>
              <a:tr h="440188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Drinking water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putida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(4),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mendocina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aeruginosa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(1)</a:t>
                      </a:r>
                      <a:endParaRPr lang="en-US" sz="2000" b="1" dirty="0"/>
                    </a:p>
                  </a:txBody>
                  <a:tcPr/>
                </a:tc>
              </a:tr>
              <a:tr h="440188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Feed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putida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(4),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mendocina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stutzeri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(3) </a:t>
                      </a:r>
                      <a:endParaRPr lang="en-US" sz="2000" b="1" dirty="0"/>
                    </a:p>
                  </a:txBody>
                  <a:tcPr/>
                </a:tc>
              </a:tr>
              <a:tr h="440188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Litter material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aeruginosa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(3) 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stutzeri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shigelliodes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(4) </a:t>
                      </a:r>
                      <a:endParaRPr lang="en-US" sz="2000" b="1" dirty="0"/>
                    </a:p>
                  </a:txBody>
                  <a:tcPr/>
                </a:tc>
              </a:tr>
              <a:tr h="778795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Cloacae swab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putida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aeruginosa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(2),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P. fluorescens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mendocina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  <a:endParaRPr lang="en-US" sz="2000" b="1" dirty="0"/>
                    </a:p>
                  </a:txBody>
                  <a:tcPr/>
                </a:tc>
              </a:tr>
              <a:tr h="778795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Staphylococcus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sp.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</a:tr>
              <a:tr h="440188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Drinking water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S. lentus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(4),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 sciuri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(1)</a:t>
                      </a:r>
                      <a:endParaRPr lang="en-US" sz="2000" b="1" dirty="0"/>
                    </a:p>
                  </a:txBody>
                  <a:tcPr/>
                </a:tc>
              </a:tr>
              <a:tr h="440188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Feed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 lentus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(10),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 aureus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 sciuri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(1)</a:t>
                      </a:r>
                      <a:endParaRPr lang="en-US" sz="2000" b="1" dirty="0"/>
                    </a:p>
                  </a:txBody>
                  <a:tcPr/>
                </a:tc>
              </a:tr>
              <a:tr h="440188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Litter material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 lentus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 aureus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(1),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 sciuri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(1)</a:t>
                      </a:r>
                      <a:endParaRPr lang="en-US" sz="2000" b="1" dirty="0"/>
                    </a:p>
                  </a:txBody>
                  <a:tcPr/>
                </a:tc>
              </a:tr>
              <a:tr h="778795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Cloacae swab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 lentus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RESULTS AND DISCUSSION (CONT’D)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/>
          </a:p>
        </p:txBody>
      </p:sp>
      <p:graphicFrame>
        <p:nvGraphicFramePr>
          <p:cNvPr id="25" name="Chart 24"/>
          <p:cNvGraphicFramePr/>
          <p:nvPr/>
        </p:nvGraphicFramePr>
        <p:xfrm>
          <a:off x="142844" y="928670"/>
          <a:ext cx="2522483" cy="214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14282" y="6000768"/>
            <a:ext cx="8715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 .1: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Effect of Diskol on (A)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Pseudomonas putida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FaF12, (B)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P. mendocina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FaW48, (C)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P. stutzeri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FaM35,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(D) 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P. aeruginosa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FbW30, (E) 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P. shigelliodes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FbM36, (F) </a:t>
            </a:r>
            <a:r>
              <a:rPr lang="en-US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P. fluorescens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FbC32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Chart 26"/>
          <p:cNvGraphicFramePr/>
          <p:nvPr/>
        </p:nvGraphicFramePr>
        <p:xfrm>
          <a:off x="2857488" y="928670"/>
          <a:ext cx="2732690" cy="214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/>
          <p:cNvGraphicFramePr/>
          <p:nvPr/>
        </p:nvGraphicFramePr>
        <p:xfrm>
          <a:off x="6143636" y="857232"/>
          <a:ext cx="2554014" cy="214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Chart 28"/>
          <p:cNvGraphicFramePr/>
          <p:nvPr/>
        </p:nvGraphicFramePr>
        <p:xfrm>
          <a:off x="214282" y="3500438"/>
          <a:ext cx="2522483" cy="2112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" name="Chart 29"/>
          <p:cNvGraphicFramePr/>
          <p:nvPr/>
        </p:nvGraphicFramePr>
        <p:xfrm>
          <a:off x="3000364" y="3571876"/>
          <a:ext cx="2732690" cy="2112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1" name="Chart 30"/>
          <p:cNvGraphicFramePr/>
          <p:nvPr/>
        </p:nvGraphicFramePr>
        <p:xfrm>
          <a:off x="6072198" y="3571876"/>
          <a:ext cx="2554014" cy="2112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020888" y="498475"/>
            <a:ext cx="136525" cy="136525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55625" y="514350"/>
            <a:ext cx="90488" cy="90488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85720" y="55721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KEY: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0.5x,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1x,       = 1.5x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1737</Words>
  <Application>Microsoft Office PowerPoint</Application>
  <PresentationFormat>On-screen Show (4:3)</PresentationFormat>
  <Paragraphs>263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INTRODUCTION</vt:lpstr>
      <vt:lpstr>PROBLEM /JUSTIFICATION</vt:lpstr>
      <vt:lpstr>STUDY OBJECTIVES</vt:lpstr>
      <vt:lpstr>MATERIALS AND METHODS</vt:lpstr>
      <vt:lpstr>MATERIALS AND METHODS (CONT’D)</vt:lpstr>
      <vt:lpstr>MATERIALS AND METHODS (CONT’D)</vt:lpstr>
      <vt:lpstr>Table 1: Occurrence of Pseudomonas and Staphylococcus species in different poultry and poultry environmental sources </vt:lpstr>
      <vt:lpstr>RESULTS AND DISCUSSION (CONT’D)</vt:lpstr>
      <vt:lpstr>RESULTS AND DISCUSSION (CONT’D)</vt:lpstr>
      <vt:lpstr>RESULTS AND DISCUSSION (CONT’D)</vt:lpstr>
      <vt:lpstr>RESULTS AND DISCUSSION(CONT’D)</vt:lpstr>
      <vt:lpstr>RESULTS AND DISCUSSION  (CONT’D)</vt:lpstr>
      <vt:lpstr>RESULTS AND DISCUSSION (CONT’D)</vt:lpstr>
      <vt:lpstr>RESULTS AND DISCUSSION (CONT’D)</vt:lpstr>
      <vt:lpstr>CONCLUSION</vt:lpstr>
      <vt:lpstr>REFERENCES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Omolara</dc:creator>
  <cp:lastModifiedBy>SIR GRILLO</cp:lastModifiedBy>
  <cp:revision>389</cp:revision>
  <dcterms:created xsi:type="dcterms:W3CDTF">2017-06-08T09:14:15Z</dcterms:created>
  <dcterms:modified xsi:type="dcterms:W3CDTF">2017-10-11T14:24:31Z</dcterms:modified>
</cp:coreProperties>
</file>