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262" r:id="rId9"/>
    <p:sldId id="263" r:id="rId10"/>
    <p:sldId id="264" r:id="rId11"/>
    <p:sldId id="266" r:id="rId12"/>
    <p:sldId id="267" r:id="rId13"/>
    <p:sldId id="268" r:id="rId14"/>
    <p:sldId id="270" r:id="rId15"/>
    <p:sldId id="269" r:id="rId16"/>
    <p:sldId id="272" r:id="rId17"/>
    <p:sldId id="273" r:id="rId18"/>
    <p:sldId id="274"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258" y="9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oleObject" Target="Chart%20in%20Microsoft%20Office%20Word"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7231681977252844"/>
          <c:y val="0.16697444069491446"/>
          <c:w val="0.67594779819190065"/>
          <c:h val="0.6502809023872016"/>
        </c:manualLayout>
      </c:layout>
      <c:barChart>
        <c:barDir val="col"/>
        <c:grouping val="clustered"/>
        <c:ser>
          <c:idx val="0"/>
          <c:order val="0"/>
          <c:tx>
            <c:strRef>
              <c:f>Sheet1!$B$1</c:f>
              <c:strCache>
                <c:ptCount val="1"/>
                <c:pt idx="0">
                  <c:v>Series 1</c:v>
                </c:pt>
              </c:strCache>
            </c:strRef>
          </c:tx>
          <c:cat>
            <c:strRef>
              <c:f>Sheet1!$A$2:$A$6</c:f>
              <c:strCache>
                <c:ptCount val="5"/>
                <c:pt idx="0">
                  <c:v>Mn</c:v>
                </c:pt>
                <c:pt idx="1">
                  <c:v>Pb</c:v>
                </c:pt>
                <c:pt idx="2">
                  <c:v>Cu</c:v>
                </c:pt>
                <c:pt idx="3">
                  <c:v>Zn</c:v>
                </c:pt>
                <c:pt idx="4">
                  <c:v>Cd</c:v>
                </c:pt>
              </c:strCache>
            </c:strRef>
          </c:cat>
          <c:val>
            <c:numRef>
              <c:f>Sheet1!$B$2:$B$6</c:f>
              <c:numCache>
                <c:formatCode>General</c:formatCode>
                <c:ptCount val="5"/>
                <c:pt idx="0">
                  <c:v>0</c:v>
                </c:pt>
                <c:pt idx="1">
                  <c:v>0.13</c:v>
                </c:pt>
                <c:pt idx="2">
                  <c:v>0.31000000000000238</c:v>
                </c:pt>
                <c:pt idx="3">
                  <c:v>1.41</c:v>
                </c:pt>
                <c:pt idx="4">
                  <c:v>0</c:v>
                </c:pt>
              </c:numCache>
            </c:numRef>
          </c:val>
        </c:ser>
        <c:axId val="45429120"/>
        <c:axId val="45430656"/>
      </c:barChart>
      <c:catAx>
        <c:axId val="45429120"/>
        <c:scaling>
          <c:orientation val="minMax"/>
        </c:scaling>
        <c:axPos val="b"/>
        <c:majorTickMark val="none"/>
        <c:tickLblPos val="nextTo"/>
        <c:txPr>
          <a:bodyPr/>
          <a:lstStyle/>
          <a:p>
            <a:pPr>
              <a:defRPr lang="en-US" sz="1200" b="1">
                <a:latin typeface="Times New Roman" pitchFamily="18" charset="0"/>
                <a:cs typeface="Times New Roman" pitchFamily="18" charset="0"/>
              </a:defRPr>
            </a:pPr>
            <a:endParaRPr lang="en-US"/>
          </a:p>
        </c:txPr>
        <c:crossAx val="45430656"/>
        <c:crosses val="autoZero"/>
        <c:auto val="1"/>
        <c:lblAlgn val="ctr"/>
        <c:lblOffset val="100"/>
      </c:catAx>
      <c:valAx>
        <c:axId val="45430656"/>
        <c:scaling>
          <c:orientation val="minMax"/>
        </c:scaling>
        <c:axPos val="l"/>
        <c:numFmt formatCode="General" sourceLinked="1"/>
        <c:majorTickMark val="none"/>
        <c:tickLblPos val="nextTo"/>
        <c:txPr>
          <a:bodyPr/>
          <a:lstStyle/>
          <a:p>
            <a:pPr>
              <a:defRPr lang="en-US" sz="1200" b="1">
                <a:latin typeface="Times New Roman" pitchFamily="18" charset="0"/>
                <a:cs typeface="Times New Roman" pitchFamily="18" charset="0"/>
              </a:defRPr>
            </a:pPr>
            <a:endParaRPr lang="en-US"/>
          </a:p>
        </c:txPr>
        <c:crossAx val="45429120"/>
        <c:crosses val="autoZero"/>
        <c:crossBetween val="between"/>
      </c:valAx>
    </c:plotArea>
    <c:plotVisOnly val="1"/>
    <c:dispBlanksAs val="gap"/>
  </c:chart>
  <c:spPr>
    <a:noFill/>
    <a:ln>
      <a:noFill/>
    </a:ln>
  </c:sp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4453904199475071"/>
          <c:y val="4.4057617797775513E-2"/>
          <c:w val="0.6517231700204239"/>
          <c:h val="0.74938820147482421"/>
        </c:manualLayout>
      </c:layout>
      <c:barChart>
        <c:barDir val="col"/>
        <c:grouping val="clustered"/>
        <c:ser>
          <c:idx val="0"/>
          <c:order val="0"/>
          <c:tx>
            <c:strRef>
              <c:f>Sheet1!$B$1</c:f>
              <c:strCache>
                <c:ptCount val="1"/>
                <c:pt idx="0">
                  <c:v>conc.(mg/Kg)</c:v>
                </c:pt>
              </c:strCache>
            </c:strRef>
          </c:tx>
          <c:cat>
            <c:strRef>
              <c:f>Sheet1!$A$2:$A$6</c:f>
              <c:strCache>
                <c:ptCount val="5"/>
                <c:pt idx="0">
                  <c:v>Mn</c:v>
                </c:pt>
                <c:pt idx="1">
                  <c:v>Pb</c:v>
                </c:pt>
                <c:pt idx="2">
                  <c:v>Cu</c:v>
                </c:pt>
                <c:pt idx="3">
                  <c:v>Zn</c:v>
                </c:pt>
                <c:pt idx="4">
                  <c:v>Cd</c:v>
                </c:pt>
              </c:strCache>
            </c:strRef>
          </c:cat>
          <c:val>
            <c:numRef>
              <c:f>Sheet1!$B$2:$B$6</c:f>
              <c:numCache>
                <c:formatCode>General</c:formatCode>
                <c:ptCount val="5"/>
                <c:pt idx="0">
                  <c:v>0.83000000000000063</c:v>
                </c:pt>
                <c:pt idx="1">
                  <c:v>0.53</c:v>
                </c:pt>
                <c:pt idx="2">
                  <c:v>0.58000000000000007</c:v>
                </c:pt>
                <c:pt idx="3">
                  <c:v>1.8</c:v>
                </c:pt>
                <c:pt idx="4">
                  <c:v>2.0000000000000011E-2</c:v>
                </c:pt>
              </c:numCache>
            </c:numRef>
          </c:val>
        </c:ser>
        <c:axId val="80446592"/>
        <c:axId val="80448128"/>
      </c:barChart>
      <c:catAx>
        <c:axId val="80446592"/>
        <c:scaling>
          <c:orientation val="minMax"/>
        </c:scaling>
        <c:axPos val="b"/>
        <c:tickLblPos val="nextTo"/>
        <c:txPr>
          <a:bodyPr/>
          <a:lstStyle/>
          <a:p>
            <a:pPr>
              <a:defRPr lang="en-US" sz="1200" b="1">
                <a:latin typeface="Times New Roman" pitchFamily="18" charset="0"/>
                <a:cs typeface="Times New Roman" pitchFamily="18" charset="0"/>
              </a:defRPr>
            </a:pPr>
            <a:endParaRPr lang="en-US"/>
          </a:p>
        </c:txPr>
        <c:crossAx val="80448128"/>
        <c:crosses val="autoZero"/>
        <c:auto val="1"/>
        <c:lblAlgn val="ctr"/>
        <c:lblOffset val="100"/>
      </c:catAx>
      <c:valAx>
        <c:axId val="80448128"/>
        <c:scaling>
          <c:orientation val="minMax"/>
        </c:scaling>
        <c:axPos val="l"/>
        <c:numFmt formatCode="General" sourceLinked="1"/>
        <c:tickLblPos val="nextTo"/>
        <c:txPr>
          <a:bodyPr/>
          <a:lstStyle/>
          <a:p>
            <a:pPr>
              <a:defRPr lang="en-US" sz="1200" b="1">
                <a:latin typeface="Times New Roman" pitchFamily="18" charset="0"/>
                <a:cs typeface="Times New Roman" pitchFamily="18" charset="0"/>
              </a:defRPr>
            </a:pPr>
            <a:endParaRPr lang="en-US"/>
          </a:p>
        </c:txPr>
        <c:crossAx val="80446592"/>
        <c:crosses val="autoZero"/>
        <c:crossBetween val="between"/>
      </c:valAx>
    </c:plotArea>
    <c:plotVisOnly val="1"/>
    <c:dispBlanksAs val="gap"/>
  </c:chart>
  <c:spPr>
    <a:noFill/>
    <a:ln>
      <a:noFill/>
    </a:ln>
  </c:sp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'[Chart in Microsoft Office Word]Sheet1'!$B$1</c:f>
              <c:strCache>
                <c:ptCount val="1"/>
                <c:pt idx="0">
                  <c:v>Large</c:v>
                </c:pt>
              </c:strCache>
            </c:strRef>
          </c:tx>
          <c:cat>
            <c:strRef>
              <c:f>'[Chart in Microsoft Office Word]Sheet1'!$A$2:$A$4</c:f>
              <c:strCache>
                <c:ptCount val="3"/>
                <c:pt idx="0">
                  <c:v>Pb</c:v>
                </c:pt>
                <c:pt idx="1">
                  <c:v>Cu</c:v>
                </c:pt>
                <c:pt idx="2">
                  <c:v>Zn</c:v>
                </c:pt>
              </c:strCache>
            </c:strRef>
          </c:cat>
          <c:val>
            <c:numRef>
              <c:f>'[Chart in Microsoft Office Word]Sheet1'!$B$2:$B$4</c:f>
              <c:numCache>
                <c:formatCode>General</c:formatCode>
                <c:ptCount val="3"/>
                <c:pt idx="0">
                  <c:v>63.15</c:v>
                </c:pt>
                <c:pt idx="1">
                  <c:v>316.68</c:v>
                </c:pt>
                <c:pt idx="2">
                  <c:v>74.69</c:v>
                </c:pt>
              </c:numCache>
            </c:numRef>
          </c:val>
        </c:ser>
        <c:ser>
          <c:idx val="1"/>
          <c:order val="1"/>
          <c:tx>
            <c:strRef>
              <c:f>'[Chart in Microsoft Office Word]Sheet1'!$C$1</c:f>
              <c:strCache>
                <c:ptCount val="1"/>
                <c:pt idx="0">
                  <c:v>Medium</c:v>
                </c:pt>
              </c:strCache>
            </c:strRef>
          </c:tx>
          <c:cat>
            <c:strRef>
              <c:f>'[Chart in Microsoft Office Word]Sheet1'!$A$2:$A$4</c:f>
              <c:strCache>
                <c:ptCount val="3"/>
                <c:pt idx="0">
                  <c:v>Pb</c:v>
                </c:pt>
                <c:pt idx="1">
                  <c:v>Cu</c:v>
                </c:pt>
                <c:pt idx="2">
                  <c:v>Zn</c:v>
                </c:pt>
              </c:strCache>
            </c:strRef>
          </c:cat>
          <c:val>
            <c:numRef>
              <c:f>'[Chart in Microsoft Office Word]Sheet1'!$C$2:$C$4</c:f>
              <c:numCache>
                <c:formatCode>General</c:formatCode>
                <c:ptCount val="3"/>
                <c:pt idx="0">
                  <c:v>49.92</c:v>
                </c:pt>
                <c:pt idx="1">
                  <c:v>311.87</c:v>
                </c:pt>
                <c:pt idx="2">
                  <c:v>71.63</c:v>
                </c:pt>
              </c:numCache>
            </c:numRef>
          </c:val>
        </c:ser>
        <c:ser>
          <c:idx val="2"/>
          <c:order val="2"/>
          <c:tx>
            <c:strRef>
              <c:f>'[Chart in Microsoft Office Word]Sheet1'!$D$1</c:f>
              <c:strCache>
                <c:ptCount val="1"/>
                <c:pt idx="0">
                  <c:v>Small</c:v>
                </c:pt>
              </c:strCache>
            </c:strRef>
          </c:tx>
          <c:cat>
            <c:strRef>
              <c:f>'[Chart in Microsoft Office Word]Sheet1'!$A$2:$A$4</c:f>
              <c:strCache>
                <c:ptCount val="3"/>
                <c:pt idx="0">
                  <c:v>Pb</c:v>
                </c:pt>
                <c:pt idx="1">
                  <c:v>Cu</c:v>
                </c:pt>
                <c:pt idx="2">
                  <c:v>Zn</c:v>
                </c:pt>
              </c:strCache>
            </c:strRef>
          </c:cat>
          <c:val>
            <c:numRef>
              <c:f>'[Chart in Microsoft Office Word]Sheet1'!$D$2:$D$4</c:f>
              <c:numCache>
                <c:formatCode>General</c:formatCode>
                <c:ptCount val="3"/>
                <c:pt idx="0">
                  <c:v>59.620000000000012</c:v>
                </c:pt>
                <c:pt idx="1">
                  <c:v>330.22999999999894</c:v>
                </c:pt>
                <c:pt idx="2">
                  <c:v>73.13</c:v>
                </c:pt>
              </c:numCache>
            </c:numRef>
          </c:val>
        </c:ser>
        <c:axId val="45509248"/>
        <c:axId val="45515520"/>
      </c:barChart>
      <c:catAx>
        <c:axId val="45509248"/>
        <c:scaling>
          <c:orientation val="minMax"/>
        </c:scaling>
        <c:axPos val="b"/>
        <c:title>
          <c:tx>
            <c:rich>
              <a:bodyPr/>
              <a:lstStyle/>
              <a:p>
                <a:pPr>
                  <a:defRPr sz="1400"/>
                </a:pPr>
                <a:r>
                  <a:rPr lang="en-US" sz="1400" dirty="0"/>
                  <a:t>Heavy Metals</a:t>
                </a:r>
              </a:p>
            </c:rich>
          </c:tx>
          <c:layout/>
          <c:spPr>
            <a:noFill/>
          </c:spPr>
        </c:title>
        <c:tickLblPos val="nextTo"/>
        <c:crossAx val="45515520"/>
        <c:crosses val="autoZero"/>
        <c:auto val="1"/>
        <c:lblAlgn val="ctr"/>
        <c:lblOffset val="100"/>
      </c:catAx>
      <c:valAx>
        <c:axId val="45515520"/>
        <c:scaling>
          <c:orientation val="minMax"/>
        </c:scaling>
        <c:axPos val="l"/>
        <c:title>
          <c:tx>
            <c:rich>
              <a:bodyPr rot="-5400000" vert="horz" anchor="ctr" anchorCtr="0"/>
              <a:lstStyle/>
              <a:p>
                <a:pPr>
                  <a:defRPr sz="1400"/>
                </a:pPr>
                <a:r>
                  <a:rPr lang="en-US" sz="1400" dirty="0"/>
                  <a:t>Bioaccumulation Factor (BAF)</a:t>
                </a:r>
              </a:p>
            </c:rich>
          </c:tx>
          <c:layout/>
          <c:spPr>
            <a:noFill/>
          </c:spPr>
        </c:title>
        <c:numFmt formatCode="General" sourceLinked="1"/>
        <c:tickLblPos val="nextTo"/>
        <c:crossAx val="45509248"/>
        <c:crosses val="autoZero"/>
        <c:crossBetween val="between"/>
      </c:valAx>
    </c:plotArea>
    <c:legend>
      <c:legendPos val="r"/>
      <c:layout/>
    </c:legend>
    <c:plotVisOnly val="1"/>
  </c:chart>
  <c:spPr>
    <a:ln>
      <a:noFill/>
    </a:ln>
  </c:spPr>
  <c:externalData r:id="rId1"/>
</c:chartSpace>
</file>

<file path=ppt/drawings/drawing1.xml><?xml version="1.0" encoding="utf-8"?>
<c:userShapes xmlns:c="http://schemas.openxmlformats.org/drawingml/2006/chart">
  <cdr:relSizeAnchor xmlns:cdr="http://schemas.openxmlformats.org/drawingml/2006/chartDrawing">
    <cdr:from>
      <cdr:x>0.38426</cdr:x>
      <cdr:y>0.90179</cdr:y>
    </cdr:from>
    <cdr:to>
      <cdr:x>0.59375</cdr:x>
      <cdr:y>0.98214</cdr:y>
    </cdr:to>
    <cdr:sp macro="" textlink="">
      <cdr:nvSpPr>
        <cdr:cNvPr id="2" name="Text Box 2"/>
        <cdr:cNvSpPr txBox="1">
          <a:spLocks xmlns:a="http://schemas.openxmlformats.org/drawingml/2006/main" noChangeArrowheads="1"/>
        </cdr:cNvSpPr>
      </cdr:nvSpPr>
      <cdr:spPr bwMode="auto">
        <a:xfrm xmlns:a="http://schemas.openxmlformats.org/drawingml/2006/main">
          <a:off x="2108204" y="2886075"/>
          <a:ext cx="1149346" cy="25716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rot="0" vert="horz" wrap="square" lIns="91440" tIns="45720" rIns="91440" bIns="45720" anchor="t" anchorCtr="0">
          <a:noAutofit/>
        </a:bodyPr>
        <a:lstStyle xmlns:a="http://schemas.openxmlformats.org/drawingml/2006/main"/>
        <a:p xmlns:a="http://schemas.openxmlformats.org/drawingml/2006/main">
          <a:pPr algn="ctr"/>
          <a:r>
            <a:rPr lang="en-US" sz="1400" b="1" dirty="0">
              <a:latin typeface="Times New Roman" pitchFamily="18" charset="0"/>
              <a:cs typeface="Times New Roman" pitchFamily="18" charset="0"/>
            </a:rPr>
            <a:t>Heavy Metals</a:t>
          </a:r>
        </a:p>
      </cdr:txBody>
    </cdr:sp>
  </cdr:relSizeAnchor>
  <cdr:relSizeAnchor xmlns:cdr="http://schemas.openxmlformats.org/drawingml/2006/chartDrawing">
    <cdr:from>
      <cdr:x>0.07407</cdr:x>
      <cdr:y>4.41895E-7</cdr:y>
    </cdr:from>
    <cdr:to>
      <cdr:x>0.12963</cdr:x>
      <cdr:y>0.69841</cdr:y>
    </cdr:to>
    <cdr:sp macro="" textlink="">
      <cdr:nvSpPr>
        <cdr:cNvPr id="3" name="Text Box 2"/>
        <cdr:cNvSpPr txBox="1">
          <a:spLocks xmlns:a="http://schemas.openxmlformats.org/drawingml/2006/main" noChangeArrowheads="1"/>
        </cdr:cNvSpPr>
      </cdr:nvSpPr>
      <cdr:spPr bwMode="auto">
        <a:xfrm xmlns:a="http://schemas.openxmlformats.org/drawingml/2006/main" rot="16200000">
          <a:off x="-742269" y="1351872"/>
          <a:ext cx="3160978" cy="45723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rot="0" vert="horz" wrap="square" lIns="91440" tIns="45720" rIns="91440" bIns="45720" anchor="t" anchorCtr="0">
          <a:noAutofit/>
        </a:bodyPr>
        <a:lstStyle xmlns:a="http://schemas.openxmlformats.org/drawingml/2006/main"/>
        <a:p xmlns:a="http://schemas.openxmlformats.org/drawingml/2006/main">
          <a:r>
            <a:rPr lang="en-US" sz="1400" b="1" dirty="0">
              <a:effectLst/>
              <a:latin typeface="Times New Roman" pitchFamily="18" charset="0"/>
              <a:ea typeface="+mn-ea"/>
              <a:cs typeface="Times New Roman" pitchFamily="18" charset="0"/>
            </a:rPr>
            <a:t>Mean </a:t>
          </a:r>
          <a:r>
            <a:rPr lang="en-US" sz="1400" b="1" dirty="0" smtClean="0">
              <a:effectLst/>
              <a:latin typeface="Times New Roman" pitchFamily="18" charset="0"/>
              <a:ea typeface="+mn-ea"/>
              <a:cs typeface="Times New Roman" pitchFamily="18" charset="0"/>
            </a:rPr>
            <a:t>Concentration (</a:t>
          </a:r>
          <a:r>
            <a:rPr lang="en-US" sz="1400" b="1" dirty="0">
              <a:effectLst/>
              <a:latin typeface="Times New Roman" pitchFamily="18" charset="0"/>
              <a:ea typeface="+mn-ea"/>
              <a:cs typeface="Times New Roman" pitchFamily="18" charset="0"/>
            </a:rPr>
            <a:t>mg/L) </a:t>
          </a:r>
          <a:endParaRPr lang="en-US" sz="1400" b="1" dirty="0">
            <a:latin typeface="Times New Roman" pitchFamily="18" charset="0"/>
            <a:cs typeface="Times New Roman"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0.34086</cdr:x>
      <cdr:y>0.88095</cdr:y>
    </cdr:from>
    <cdr:to>
      <cdr:x>0.59606</cdr:x>
      <cdr:y>0.97619</cdr:y>
    </cdr:to>
    <cdr:sp macro="" textlink="">
      <cdr:nvSpPr>
        <cdr:cNvPr id="3" name="Text Box 2"/>
        <cdr:cNvSpPr txBox="1">
          <a:spLocks xmlns:a="http://schemas.openxmlformats.org/drawingml/2006/main" noChangeArrowheads="1"/>
        </cdr:cNvSpPr>
      </cdr:nvSpPr>
      <cdr:spPr bwMode="auto">
        <a:xfrm xmlns:a="http://schemas.openxmlformats.org/drawingml/2006/main">
          <a:off x="1870075" y="2819400"/>
          <a:ext cx="1400175" cy="30480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rot="0" vert="horz" wrap="square" lIns="91440" tIns="45720" rIns="91440" bIns="45720" anchor="t" anchorCtr="0">
          <a:noAutofit/>
        </a:bodyPr>
        <a:lstStyle xmlns:a="http://schemas.openxmlformats.org/drawingml/2006/main"/>
        <a:p xmlns:a="http://schemas.openxmlformats.org/drawingml/2006/main">
          <a:pPr algn="ctr"/>
          <a:r>
            <a:rPr lang="en-US" sz="1400" b="1" dirty="0">
              <a:latin typeface="Times New Roman" pitchFamily="18" charset="0"/>
              <a:cs typeface="Times New Roman" pitchFamily="18" charset="0"/>
            </a:rPr>
            <a:t>Heavy metals</a:t>
          </a:r>
        </a:p>
      </cdr:txBody>
    </cdr:sp>
  </cdr:relSizeAnchor>
  <cdr:relSizeAnchor xmlns:cdr="http://schemas.openxmlformats.org/drawingml/2006/chartDrawing">
    <cdr:from>
      <cdr:x>0.0463</cdr:x>
      <cdr:y>0.15153</cdr:y>
    </cdr:from>
    <cdr:to>
      <cdr:x>0.10186</cdr:x>
      <cdr:y>0.71899</cdr:y>
    </cdr:to>
    <cdr:sp macro="" textlink="">
      <cdr:nvSpPr>
        <cdr:cNvPr id="4" name="Text Box 2"/>
        <cdr:cNvSpPr txBox="1">
          <a:spLocks xmlns:a="http://schemas.openxmlformats.org/drawingml/2006/main" noChangeArrowheads="1"/>
        </cdr:cNvSpPr>
      </cdr:nvSpPr>
      <cdr:spPr bwMode="auto">
        <a:xfrm xmlns:a="http://schemas.openxmlformats.org/drawingml/2006/main" rot="16200000">
          <a:off x="-674533" y="1741333"/>
          <a:ext cx="2568303" cy="45723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rot="0" vert="horz" wrap="square" lIns="91440" tIns="45720" rIns="91440" bIns="45720" anchor="t" anchorCtr="0">
          <a:noAutofit/>
        </a:bodyPr>
        <a:lstStyle xmlns:a="http://schemas.openxmlformats.org/drawingml/2006/main"/>
        <a:p xmlns:a="http://schemas.openxmlformats.org/drawingml/2006/main">
          <a:pPr algn="ctr"/>
          <a:r>
            <a:rPr lang="en-US" sz="1400" b="1" dirty="0">
              <a:effectLst/>
              <a:latin typeface="Times New Roman" pitchFamily="18" charset="0"/>
              <a:ea typeface="+mn-ea"/>
              <a:cs typeface="Times New Roman" pitchFamily="18" charset="0"/>
            </a:rPr>
            <a:t>Concentration (mg/Kg)</a:t>
          </a:r>
          <a:r>
            <a:rPr lang="en-US" sz="1200" b="1" dirty="0">
              <a:effectLst/>
              <a:latin typeface="Times New Roman" pitchFamily="18" charset="0"/>
              <a:ea typeface="+mn-ea"/>
              <a:cs typeface="Times New Roman" pitchFamily="18" charset="0"/>
            </a:rPr>
            <a:t> </a:t>
          </a:r>
          <a:endParaRPr lang="en-US" sz="1200" b="1" dirty="0">
            <a:latin typeface="Times New Roman" pitchFamily="18" charset="0"/>
            <a:cs typeface="Times New Roman" pitchFamily="18" charset="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65E4C2-4A5D-4D90-BA92-502A1BD022C0}"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6D908-CF4E-4AE9-A1A4-09AB218FD4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5E4C2-4A5D-4D90-BA92-502A1BD022C0}"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6D908-CF4E-4AE9-A1A4-09AB218FD4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5E4C2-4A5D-4D90-BA92-502A1BD022C0}"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6D908-CF4E-4AE9-A1A4-09AB218FD4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5E4C2-4A5D-4D90-BA92-502A1BD022C0}"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6D908-CF4E-4AE9-A1A4-09AB218FD4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65E4C2-4A5D-4D90-BA92-502A1BD022C0}"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6D908-CF4E-4AE9-A1A4-09AB218FD4B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65E4C2-4A5D-4D90-BA92-502A1BD022C0}" type="datetimeFigureOut">
              <a:rPr lang="en-US" smtClean="0"/>
              <a:pPr/>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6D908-CF4E-4AE9-A1A4-09AB218FD4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65E4C2-4A5D-4D90-BA92-502A1BD022C0}" type="datetimeFigureOut">
              <a:rPr lang="en-US" smtClean="0"/>
              <a:pPr/>
              <a:t>10/12/2017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26D908-CF4E-4AE9-A1A4-09AB218FD4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65E4C2-4A5D-4D90-BA92-502A1BD022C0}" type="datetimeFigureOut">
              <a:rPr lang="en-US" smtClean="0"/>
              <a:pPr/>
              <a:t>10/12/2017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26D908-CF4E-4AE9-A1A4-09AB218FD4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65E4C2-4A5D-4D90-BA92-502A1BD022C0}" type="datetimeFigureOut">
              <a:rPr lang="en-US" smtClean="0"/>
              <a:pPr/>
              <a:t>10/12/2017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26D908-CF4E-4AE9-A1A4-09AB218FD4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65E4C2-4A5D-4D90-BA92-502A1BD022C0}" type="datetimeFigureOut">
              <a:rPr lang="en-US" smtClean="0"/>
              <a:pPr/>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6D908-CF4E-4AE9-A1A4-09AB218FD4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65E4C2-4A5D-4D90-BA92-502A1BD022C0}" type="datetimeFigureOut">
              <a:rPr lang="en-US" smtClean="0"/>
              <a:pPr/>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6D908-CF4E-4AE9-A1A4-09AB218FD4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5E4C2-4A5D-4D90-BA92-502A1BD022C0}" type="datetimeFigureOut">
              <a:rPr lang="en-US" smtClean="0"/>
              <a:pPr/>
              <a:t>10/12/2017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6D908-CF4E-4AE9-A1A4-09AB218FD4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126162"/>
          </a:xfrm>
        </p:spPr>
        <p:txBody>
          <a:bodyPr>
            <a:normAutofit/>
          </a:bodyPr>
          <a:lstStyle/>
          <a:p>
            <a:r>
              <a:rPr lang="en-US" sz="3600" dirty="0" smtClean="0"/>
              <a:t>The Study of Heavy Metals Concentration in Relation to Size of </a:t>
            </a:r>
            <a:r>
              <a:rPr lang="en-US" sz="3600" i="1" dirty="0" err="1" smtClean="0"/>
              <a:t>Macrobrachium</a:t>
            </a:r>
            <a:r>
              <a:rPr lang="en-US" sz="3600" i="1" dirty="0" smtClean="0"/>
              <a:t> </a:t>
            </a:r>
            <a:r>
              <a:rPr lang="en-US" sz="3600" i="1" dirty="0" err="1" smtClean="0"/>
              <a:t>vollenhovenii</a:t>
            </a:r>
            <a:r>
              <a:rPr lang="en-US" sz="3600" i="1" dirty="0" smtClean="0"/>
              <a:t> </a:t>
            </a:r>
            <a:r>
              <a:rPr lang="en-US" sz="3600" dirty="0" smtClean="0"/>
              <a:t>(</a:t>
            </a:r>
            <a:r>
              <a:rPr lang="en-US" sz="3600" dirty="0" err="1" smtClean="0"/>
              <a:t>Herklots</a:t>
            </a:r>
            <a:r>
              <a:rPr lang="en-US" sz="3600" dirty="0" smtClean="0"/>
              <a:t>, 1857) in </a:t>
            </a:r>
            <a:r>
              <a:rPr lang="en-US" sz="3600" dirty="0" err="1" smtClean="0"/>
              <a:t>Asejire</a:t>
            </a:r>
            <a:r>
              <a:rPr lang="en-US" sz="3600" dirty="0" smtClean="0"/>
              <a:t> Lake, Oyo State, Southwest Nigeria</a:t>
            </a:r>
            <a:br>
              <a:rPr lang="en-US" sz="3600" dirty="0" smtClean="0"/>
            </a:br>
            <a:r>
              <a:rPr lang="en-US" sz="3600" dirty="0" smtClean="0"/>
              <a:t>By</a:t>
            </a:r>
            <a:r>
              <a:rPr lang="en-US" sz="3600" dirty="0"/>
              <a:t/>
            </a:r>
            <a:br>
              <a:rPr lang="en-US" sz="3600" dirty="0"/>
            </a:br>
            <a:r>
              <a:rPr lang="en-US" sz="3600" dirty="0" err="1" smtClean="0"/>
              <a:t>Abayomi</a:t>
            </a:r>
            <a:r>
              <a:rPr lang="en-US" sz="3600" dirty="0" smtClean="0"/>
              <a:t> A. </a:t>
            </a:r>
            <a:r>
              <a:rPr lang="en-US" sz="3600" dirty="0" err="1" smtClean="0"/>
              <a:t>Jimoh</a:t>
            </a:r>
            <a:r>
              <a:rPr lang="en-US" sz="3600" dirty="0" smtClean="0"/>
              <a:t>, </a:t>
            </a:r>
            <a:r>
              <a:rPr lang="en-US" sz="3600" dirty="0" err="1" smtClean="0"/>
              <a:t>Abiodun</a:t>
            </a:r>
            <a:r>
              <a:rPr lang="en-US" sz="3600" dirty="0" smtClean="0"/>
              <a:t> </a:t>
            </a:r>
            <a:r>
              <a:rPr lang="en-US" sz="3600" dirty="0" err="1" smtClean="0"/>
              <a:t>Ojesanmi</a:t>
            </a:r>
            <a:r>
              <a:rPr lang="en-US" sz="3600" dirty="0" smtClean="0"/>
              <a:t> and </a:t>
            </a:r>
            <a:r>
              <a:rPr lang="en-US" sz="3600" dirty="0" err="1" smtClean="0"/>
              <a:t>Rasaq</a:t>
            </a:r>
            <a:r>
              <a:rPr lang="en-US" sz="3600" dirty="0" smtClean="0"/>
              <a:t> A. </a:t>
            </a:r>
            <a:r>
              <a:rPr lang="en-US" sz="3600" dirty="0" err="1" smtClean="0"/>
              <a:t>Olowu</a:t>
            </a:r>
            <a:r>
              <a:rPr lang="en-US" sz="3600" dirty="0" smtClean="0"/>
              <a:t/>
            </a:r>
            <a:br>
              <a:rPr lang="en-US" sz="3600" dirty="0" smtClean="0"/>
            </a:br>
            <a:r>
              <a:rPr lang="en-US" sz="3600" dirty="0" smtClean="0"/>
              <a:t>Lagos State University, </a:t>
            </a:r>
            <a:r>
              <a:rPr lang="en-US" sz="3600" dirty="0" err="1" smtClean="0"/>
              <a:t>Ojo</a:t>
            </a:r>
            <a:endParaRPr lang="en-US" sz="3600"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 name="TextBox 4"/>
          <p:cNvSpPr txBox="1"/>
          <p:nvPr/>
        </p:nvSpPr>
        <p:spPr>
          <a:xfrm flipH="1">
            <a:off x="1066796" y="4876800"/>
            <a:ext cx="7010403" cy="584775"/>
          </a:xfrm>
          <a:prstGeom prst="rect">
            <a:avLst/>
          </a:prstGeom>
          <a:noFill/>
        </p:spPr>
        <p:txBody>
          <a:bodyPr wrap="square" rtlCol="0">
            <a:spAutoFit/>
          </a:bodyPr>
          <a:lstStyle/>
          <a:p>
            <a:pPr algn="just"/>
            <a:r>
              <a:rPr lang="en-US" sz="1600" b="1" dirty="0" smtClean="0">
                <a:latin typeface="Times New Roman" pitchFamily="18" charset="0"/>
                <a:cs typeface="Times New Roman" pitchFamily="18" charset="0"/>
              </a:rPr>
              <a:t>Figure 3: Bioaccumulation Factors (BAF) of Heavy Metals in Different Sizes of </a:t>
            </a:r>
            <a:r>
              <a:rPr lang="en-US" sz="1600" b="1" i="1" dirty="0" err="1" smtClean="0">
                <a:latin typeface="Times New Roman" pitchFamily="18" charset="0"/>
                <a:cs typeface="Times New Roman" pitchFamily="18" charset="0"/>
              </a:rPr>
              <a:t>Macrobrachium</a:t>
            </a:r>
            <a:r>
              <a:rPr lang="en-US" sz="1600" b="1" i="1" dirty="0" smtClean="0">
                <a:latin typeface="Times New Roman" pitchFamily="18" charset="0"/>
                <a:cs typeface="Times New Roman" pitchFamily="18" charset="0"/>
              </a:rPr>
              <a:t> </a:t>
            </a:r>
            <a:r>
              <a:rPr lang="en-US" sz="1600" b="1" i="1" dirty="0" err="1" smtClean="0">
                <a:latin typeface="Times New Roman" pitchFamily="18" charset="0"/>
                <a:cs typeface="Times New Roman" pitchFamily="18" charset="0"/>
              </a:rPr>
              <a:t>vollenhovenii</a:t>
            </a:r>
            <a:r>
              <a:rPr lang="en-US" sz="1600" b="1" dirty="0" smtClean="0">
                <a:latin typeface="Times New Roman" pitchFamily="18" charset="0"/>
                <a:cs typeface="Times New Roman" pitchFamily="18" charset="0"/>
              </a:rPr>
              <a:t> from </a:t>
            </a:r>
            <a:r>
              <a:rPr lang="en-US" sz="1600" b="1" dirty="0" err="1" smtClean="0">
                <a:latin typeface="Times New Roman" pitchFamily="18" charset="0"/>
                <a:cs typeface="Times New Roman" pitchFamily="18" charset="0"/>
              </a:rPr>
              <a:t>Asejire</a:t>
            </a:r>
            <a:r>
              <a:rPr lang="en-US" sz="1600" b="1" dirty="0" smtClean="0">
                <a:latin typeface="Times New Roman" pitchFamily="18" charset="0"/>
                <a:cs typeface="Times New Roman" pitchFamily="18" charset="0"/>
              </a:rPr>
              <a:t> Lake, Southwest. Nigeria</a:t>
            </a:r>
            <a:r>
              <a:rPr lang="en-US" sz="1400" dirty="0" smtClean="0">
                <a:latin typeface="Times New Roman" pitchFamily="18" charset="0"/>
                <a:cs typeface="Times New Roman" pitchFamily="18" charset="0"/>
              </a:rPr>
              <a:t>.</a:t>
            </a:r>
            <a:endParaRPr lang="en-US" sz="1400"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304800" y="3810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57200" y="1143000"/>
            <a:ext cx="8229600" cy="4525963"/>
          </a:xfrm>
        </p:spPr>
        <p:txBody>
          <a:bodyPr>
            <a:normAutofit fontScale="55000" lnSpcReduction="20000"/>
          </a:bodyPr>
          <a:lstStyle/>
          <a:p>
            <a:pPr algn="just"/>
            <a:r>
              <a:rPr lang="en-US" dirty="0" err="1" smtClean="0"/>
              <a:t>Mn</a:t>
            </a:r>
            <a:r>
              <a:rPr lang="en-US" dirty="0" smtClean="0"/>
              <a:t>, Zn, </a:t>
            </a:r>
            <a:r>
              <a:rPr lang="en-US" dirty="0" err="1" smtClean="0"/>
              <a:t>Pb</a:t>
            </a:r>
            <a:r>
              <a:rPr lang="en-US" dirty="0" smtClean="0"/>
              <a:t>, Cu and </a:t>
            </a:r>
            <a:r>
              <a:rPr lang="en-US" dirty="0" err="1" smtClean="0"/>
              <a:t>Cd</a:t>
            </a:r>
            <a:r>
              <a:rPr lang="en-US" dirty="0" smtClean="0"/>
              <a:t> were all present in the body tissue of </a:t>
            </a:r>
            <a:r>
              <a:rPr lang="en-US" i="1" dirty="0" smtClean="0"/>
              <a:t>M. </a:t>
            </a:r>
            <a:r>
              <a:rPr lang="en-US" i="1" dirty="0" err="1" smtClean="0"/>
              <a:t>vollenhovenii</a:t>
            </a:r>
            <a:r>
              <a:rPr lang="en-US" i="1" dirty="0" smtClean="0"/>
              <a:t> </a:t>
            </a:r>
            <a:r>
              <a:rPr lang="en-US" dirty="0" smtClean="0"/>
              <a:t>(</a:t>
            </a:r>
            <a:r>
              <a:rPr lang="en-US" dirty="0" err="1" smtClean="0"/>
              <a:t>Nsofor</a:t>
            </a:r>
            <a:r>
              <a:rPr lang="en-US" dirty="0" smtClean="0"/>
              <a:t> </a:t>
            </a:r>
            <a:r>
              <a:rPr lang="en-US" i="1" dirty="0" smtClean="0"/>
              <a:t>et al., </a:t>
            </a:r>
            <a:r>
              <a:rPr lang="en-US" dirty="0" smtClean="0"/>
              <a:t>2014</a:t>
            </a:r>
            <a:r>
              <a:rPr lang="en-US" i="1" dirty="0" smtClean="0"/>
              <a:t>; </a:t>
            </a:r>
            <a:r>
              <a:rPr lang="en-US" dirty="0" err="1" smtClean="0"/>
              <a:t>Kamal</a:t>
            </a:r>
            <a:r>
              <a:rPr lang="en-US" dirty="0" smtClean="0"/>
              <a:t> </a:t>
            </a:r>
            <a:r>
              <a:rPr lang="en-US" i="1" dirty="0" smtClean="0"/>
              <a:t>et al., </a:t>
            </a:r>
            <a:r>
              <a:rPr lang="en-US" dirty="0" smtClean="0"/>
              <a:t>2015; </a:t>
            </a:r>
            <a:r>
              <a:rPr lang="en-US" dirty="0" err="1" smtClean="0"/>
              <a:t>Okocha</a:t>
            </a:r>
            <a:r>
              <a:rPr lang="en-US" dirty="0" smtClean="0"/>
              <a:t> and </a:t>
            </a:r>
            <a:r>
              <a:rPr lang="en-US" dirty="0" err="1" smtClean="0"/>
              <a:t>Adedeji</a:t>
            </a:r>
            <a:r>
              <a:rPr lang="en-US" dirty="0" smtClean="0"/>
              <a:t>, 2011; </a:t>
            </a:r>
            <a:r>
              <a:rPr lang="en-US" dirty="0" err="1" smtClean="0"/>
              <a:t>Gendy</a:t>
            </a:r>
            <a:r>
              <a:rPr lang="en-US" dirty="0" smtClean="0"/>
              <a:t> </a:t>
            </a:r>
            <a:r>
              <a:rPr lang="en-US" i="1" dirty="0" smtClean="0"/>
              <a:t>et al.</a:t>
            </a:r>
            <a:r>
              <a:rPr lang="en-US" dirty="0" smtClean="0"/>
              <a:t>, 2015; Lee </a:t>
            </a:r>
            <a:r>
              <a:rPr lang="en-US" i="1" dirty="0" smtClean="0"/>
              <a:t>et al., </a:t>
            </a:r>
            <a:r>
              <a:rPr lang="en-US" dirty="0" smtClean="0"/>
              <a:t>2017).</a:t>
            </a:r>
          </a:p>
          <a:p>
            <a:pPr algn="just"/>
            <a:r>
              <a:rPr lang="en-US" dirty="0" smtClean="0"/>
              <a:t>Concentrations of the heavy metals were higher in the prawn samples than in either the water or sediment samples (El </a:t>
            </a:r>
            <a:r>
              <a:rPr lang="en-US" dirty="0" err="1" smtClean="0"/>
              <a:t>Gammal</a:t>
            </a:r>
            <a:r>
              <a:rPr lang="en-US" dirty="0" smtClean="0"/>
              <a:t> </a:t>
            </a:r>
            <a:r>
              <a:rPr lang="en-US" i="1" dirty="0" smtClean="0"/>
              <a:t>et al., </a:t>
            </a:r>
            <a:r>
              <a:rPr lang="en-US" dirty="0" smtClean="0"/>
              <a:t>2016) and could be attributed to dietary uptake, feeding habits and availability of pollutants. </a:t>
            </a:r>
            <a:endParaRPr lang="en-US" i="1" dirty="0" smtClean="0"/>
          </a:p>
          <a:p>
            <a:pPr algn="just"/>
            <a:r>
              <a:rPr lang="en-US" dirty="0" err="1" smtClean="0"/>
              <a:t>Mn</a:t>
            </a:r>
            <a:r>
              <a:rPr lang="en-US" dirty="0" smtClean="0"/>
              <a:t>, </a:t>
            </a:r>
            <a:r>
              <a:rPr lang="en-US" dirty="0" err="1" smtClean="0"/>
              <a:t>Pb</a:t>
            </a:r>
            <a:r>
              <a:rPr lang="en-US" dirty="0" smtClean="0"/>
              <a:t>, Cu and </a:t>
            </a:r>
            <a:r>
              <a:rPr lang="en-US" dirty="0" err="1" smtClean="0"/>
              <a:t>Cd</a:t>
            </a:r>
            <a:r>
              <a:rPr lang="en-US" dirty="0" smtClean="0"/>
              <a:t> are above the maximum limits </a:t>
            </a:r>
            <a:r>
              <a:rPr lang="en-US" smtClean="0"/>
              <a:t>for </a:t>
            </a:r>
            <a:r>
              <a:rPr lang="en-US" smtClean="0"/>
              <a:t>prawn </a:t>
            </a:r>
            <a:r>
              <a:rPr lang="en-US" dirty="0" smtClean="0"/>
              <a:t>(FAO, 1992), while the concentration of Zn was similar to the WHO limit (WHO, 1989), but less than the FAO limit. </a:t>
            </a:r>
          </a:p>
          <a:p>
            <a:pPr algn="just"/>
            <a:r>
              <a:rPr lang="en-US" dirty="0" smtClean="0"/>
              <a:t>Thus </a:t>
            </a:r>
            <a:r>
              <a:rPr lang="en-US" i="1" dirty="0" smtClean="0"/>
              <a:t>M. </a:t>
            </a:r>
            <a:r>
              <a:rPr lang="en-US" i="1" dirty="0" err="1" smtClean="0"/>
              <a:t>vollenhovenii</a:t>
            </a:r>
            <a:r>
              <a:rPr lang="en-US" i="1" dirty="0" smtClean="0"/>
              <a:t> </a:t>
            </a:r>
            <a:r>
              <a:rPr lang="en-US" dirty="0" smtClean="0"/>
              <a:t>from </a:t>
            </a:r>
            <a:r>
              <a:rPr lang="en-US" dirty="0" err="1" smtClean="0"/>
              <a:t>Asejire</a:t>
            </a:r>
            <a:r>
              <a:rPr lang="en-US" dirty="0" smtClean="0"/>
              <a:t> Lake are not safe for human consumption.</a:t>
            </a:r>
          </a:p>
          <a:p>
            <a:pPr algn="just"/>
            <a:r>
              <a:rPr lang="en-US" dirty="0" smtClean="0"/>
              <a:t>The ranked mean concentration of heavy metals was Large &gt; Small &gt; Medium. Generally small animals concentrate more heavy metals.</a:t>
            </a:r>
          </a:p>
          <a:p>
            <a:pPr algn="just"/>
            <a:r>
              <a:rPr lang="en-US" dirty="0" smtClean="0"/>
              <a:t>However, with the exception of Cadmium, the ANOVA revealed that there is no significant difference (p &gt; 0.05) in heavy metals concentration in relation to size in </a:t>
            </a:r>
            <a:r>
              <a:rPr lang="en-US" i="1" dirty="0" smtClean="0"/>
              <a:t>M. </a:t>
            </a:r>
            <a:r>
              <a:rPr lang="en-US" i="1" dirty="0" err="1" smtClean="0"/>
              <a:t>vollenhovenii</a:t>
            </a:r>
            <a:r>
              <a:rPr lang="en-US" i="1" dirty="0" smtClean="0"/>
              <a:t>. </a:t>
            </a:r>
          </a:p>
          <a:p>
            <a:pPr algn="just"/>
            <a:r>
              <a:rPr lang="en-US" dirty="0" smtClean="0"/>
              <a:t>Suggests that there is no clear relationship between the body size and ability of the prawn to absorb heavy metals from the surrounding water.</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(Contd.)</a:t>
            </a:r>
            <a:endParaRPr lang="en-US" dirty="0"/>
          </a:p>
        </p:txBody>
      </p:sp>
      <p:sp>
        <p:nvSpPr>
          <p:cNvPr id="3" name="Content Placeholder 2"/>
          <p:cNvSpPr>
            <a:spLocks noGrp="1"/>
          </p:cNvSpPr>
          <p:nvPr>
            <p:ph idx="1"/>
          </p:nvPr>
        </p:nvSpPr>
        <p:spPr>
          <a:xfrm>
            <a:off x="457200" y="1143000"/>
            <a:ext cx="8229600" cy="4525963"/>
          </a:xfrm>
        </p:spPr>
        <p:txBody>
          <a:bodyPr>
            <a:normAutofit fontScale="70000" lnSpcReduction="20000"/>
          </a:bodyPr>
          <a:lstStyle/>
          <a:p>
            <a:pPr algn="just"/>
            <a:r>
              <a:rPr lang="en-US" dirty="0" smtClean="0"/>
              <a:t>The concentration of heavy metals detected in water samples was  Zn &gt; Cu &gt; </a:t>
            </a:r>
            <a:r>
              <a:rPr lang="en-US" dirty="0" err="1" smtClean="0"/>
              <a:t>Pb</a:t>
            </a:r>
            <a:r>
              <a:rPr lang="en-US" dirty="0" smtClean="0"/>
              <a:t> (</a:t>
            </a:r>
            <a:r>
              <a:rPr lang="en-US" dirty="0" err="1" smtClean="0"/>
              <a:t>Okocha</a:t>
            </a:r>
            <a:r>
              <a:rPr lang="en-US" dirty="0" smtClean="0"/>
              <a:t> and </a:t>
            </a:r>
            <a:r>
              <a:rPr lang="en-US" dirty="0" err="1" smtClean="0"/>
              <a:t>Adedeji</a:t>
            </a:r>
            <a:r>
              <a:rPr lang="en-US" dirty="0" smtClean="0"/>
              <a:t>, 2011).</a:t>
            </a:r>
          </a:p>
          <a:p>
            <a:pPr algn="just"/>
            <a:r>
              <a:rPr lang="en-US" dirty="0" err="1" smtClean="0"/>
              <a:t>Mn</a:t>
            </a:r>
            <a:r>
              <a:rPr lang="en-US" dirty="0" smtClean="0"/>
              <a:t> and </a:t>
            </a:r>
            <a:r>
              <a:rPr lang="en-US" dirty="0" err="1" smtClean="0"/>
              <a:t>Cd</a:t>
            </a:r>
            <a:r>
              <a:rPr lang="en-US" dirty="0" smtClean="0"/>
              <a:t> were not detected in water samples.</a:t>
            </a:r>
          </a:p>
          <a:p>
            <a:pPr algn="just"/>
            <a:r>
              <a:rPr lang="en-US" dirty="0" smtClean="0"/>
              <a:t>Possibly </a:t>
            </a:r>
            <a:r>
              <a:rPr lang="en-US" dirty="0" err="1" smtClean="0"/>
              <a:t>Mn</a:t>
            </a:r>
            <a:r>
              <a:rPr lang="en-US" dirty="0" smtClean="0"/>
              <a:t> and </a:t>
            </a:r>
            <a:r>
              <a:rPr lang="en-US" dirty="0" err="1" smtClean="0"/>
              <a:t>Cd</a:t>
            </a:r>
            <a:r>
              <a:rPr lang="en-US" dirty="0" smtClean="0"/>
              <a:t> entered the prawn tissue through the food consumed from the sediment and not through water.</a:t>
            </a:r>
          </a:p>
          <a:p>
            <a:pPr algn="just"/>
            <a:r>
              <a:rPr lang="en-US" dirty="0" smtClean="0"/>
              <a:t>Both metals could also be present at a very small concentration in the wastes discharged into the water body.</a:t>
            </a:r>
          </a:p>
          <a:p>
            <a:pPr algn="just"/>
            <a:r>
              <a:rPr lang="en-US" dirty="0" smtClean="0"/>
              <a:t>Heavy metals concentration in water were lower than the values in the prawn specimens (</a:t>
            </a:r>
            <a:r>
              <a:rPr lang="en-US" dirty="0" err="1" smtClean="0"/>
              <a:t>Nsofor</a:t>
            </a:r>
            <a:r>
              <a:rPr lang="en-US" dirty="0" smtClean="0"/>
              <a:t> </a:t>
            </a:r>
            <a:r>
              <a:rPr lang="en-US" i="1" dirty="0" smtClean="0"/>
              <a:t>et al., </a:t>
            </a:r>
            <a:r>
              <a:rPr lang="en-US" dirty="0" smtClean="0"/>
              <a:t>2014; Davies </a:t>
            </a:r>
            <a:r>
              <a:rPr lang="en-US" i="1" dirty="0" smtClean="0"/>
              <a:t>et al., </a:t>
            </a:r>
            <a:r>
              <a:rPr lang="en-US" dirty="0" smtClean="0"/>
              <a:t>2006; </a:t>
            </a:r>
            <a:r>
              <a:rPr lang="en-US" dirty="0" err="1" smtClean="0"/>
              <a:t>Fabris</a:t>
            </a:r>
            <a:r>
              <a:rPr lang="en-US" dirty="0" smtClean="0"/>
              <a:t> </a:t>
            </a:r>
            <a:r>
              <a:rPr lang="en-US" i="1" dirty="0" smtClean="0"/>
              <a:t>et al., </a:t>
            </a:r>
            <a:r>
              <a:rPr lang="en-US" dirty="0" smtClean="0"/>
              <a:t>1994).</a:t>
            </a:r>
          </a:p>
          <a:p>
            <a:pPr algn="just"/>
            <a:r>
              <a:rPr lang="en-US" dirty="0" smtClean="0"/>
              <a:t>Concentration values of Cu and Zn in water were below the WHO recommended maximum limits (WHO, 1997), while value of </a:t>
            </a:r>
            <a:r>
              <a:rPr lang="en-US" dirty="0" err="1" smtClean="0"/>
              <a:t>Pb</a:t>
            </a:r>
            <a:r>
              <a:rPr lang="en-US" dirty="0" smtClean="0"/>
              <a:t> was above the maximum limit.</a:t>
            </a:r>
          </a:p>
          <a:p>
            <a:pPr algn="just"/>
            <a:r>
              <a:rPr lang="en-US" dirty="0" smtClean="0"/>
              <a:t>Water from </a:t>
            </a:r>
            <a:r>
              <a:rPr lang="en-US" dirty="0" err="1" smtClean="0"/>
              <a:t>Asejire</a:t>
            </a:r>
            <a:r>
              <a:rPr lang="en-US" dirty="0" smtClean="0"/>
              <a:t> Lake not safe for human consumption.</a:t>
            </a:r>
          </a:p>
          <a:p>
            <a:pPr algn="just">
              <a:buNone/>
            </a:pPr>
            <a:endParaRPr lang="en-US" dirty="0" smtClean="0"/>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(Contd.)</a:t>
            </a:r>
            <a:endParaRPr lang="en-US" dirty="0"/>
          </a:p>
        </p:txBody>
      </p:sp>
      <p:sp>
        <p:nvSpPr>
          <p:cNvPr id="3" name="Content Placeholder 2"/>
          <p:cNvSpPr>
            <a:spLocks noGrp="1"/>
          </p:cNvSpPr>
          <p:nvPr>
            <p:ph idx="1"/>
          </p:nvPr>
        </p:nvSpPr>
        <p:spPr>
          <a:xfrm>
            <a:off x="457200" y="1143000"/>
            <a:ext cx="8229600" cy="4525963"/>
          </a:xfrm>
        </p:spPr>
        <p:txBody>
          <a:bodyPr>
            <a:normAutofit fontScale="70000" lnSpcReduction="20000"/>
          </a:bodyPr>
          <a:lstStyle/>
          <a:p>
            <a:pPr algn="just"/>
            <a:r>
              <a:rPr lang="en-US" dirty="0" smtClean="0"/>
              <a:t>Concentration of heavy metals in sediment samples was Zn &gt; </a:t>
            </a:r>
            <a:r>
              <a:rPr lang="en-US" dirty="0" err="1" smtClean="0"/>
              <a:t>Mn</a:t>
            </a:r>
            <a:r>
              <a:rPr lang="en-US" dirty="0" smtClean="0"/>
              <a:t> &gt; Cu &gt; </a:t>
            </a:r>
            <a:r>
              <a:rPr lang="en-US" dirty="0" err="1" smtClean="0"/>
              <a:t>Pb</a:t>
            </a:r>
            <a:r>
              <a:rPr lang="en-US" dirty="0" smtClean="0"/>
              <a:t> &gt; </a:t>
            </a:r>
            <a:r>
              <a:rPr lang="en-US" dirty="0" err="1" smtClean="0"/>
              <a:t>Cd</a:t>
            </a:r>
            <a:r>
              <a:rPr lang="en-US" dirty="0" smtClean="0"/>
              <a:t>. </a:t>
            </a:r>
          </a:p>
          <a:p>
            <a:pPr algn="just"/>
            <a:r>
              <a:rPr lang="en-US" dirty="0" smtClean="0"/>
              <a:t>Mean concentrations of these metals in the sediment samples are lower than the values in the prawn tissues.</a:t>
            </a:r>
          </a:p>
          <a:p>
            <a:pPr algn="just"/>
            <a:r>
              <a:rPr lang="en-US" dirty="0" smtClean="0"/>
              <a:t>This could imply a high rate of accumulation of these metals in the tissues of the prawns.</a:t>
            </a:r>
          </a:p>
          <a:p>
            <a:pPr algn="just"/>
            <a:r>
              <a:rPr lang="en-US" dirty="0" smtClean="0"/>
              <a:t>Mean concentrations of cadmium and copper in the bottom sediments are lower than the FAO maximum limits in sediment samples (FAO, 1985).</a:t>
            </a:r>
          </a:p>
          <a:p>
            <a:pPr algn="just"/>
            <a:r>
              <a:rPr lang="en-US" dirty="0" smtClean="0"/>
              <a:t>Concentrations of Cu, Zn and </a:t>
            </a:r>
            <a:r>
              <a:rPr lang="en-US" dirty="0" err="1" smtClean="0"/>
              <a:t>Pb</a:t>
            </a:r>
            <a:r>
              <a:rPr lang="en-US" dirty="0" smtClean="0"/>
              <a:t> in the bottom sediment were higher than the concentrations in the water samples.</a:t>
            </a:r>
          </a:p>
          <a:p>
            <a:pPr algn="just"/>
            <a:r>
              <a:rPr lang="en-US" dirty="0" smtClean="0"/>
              <a:t>Sediments have been variously reported to concentrate more heavy metals than the aquatic system (El </a:t>
            </a:r>
            <a:r>
              <a:rPr lang="en-US" dirty="0" err="1" smtClean="0"/>
              <a:t>Gammal</a:t>
            </a:r>
            <a:r>
              <a:rPr lang="en-US" dirty="0" smtClean="0"/>
              <a:t> </a:t>
            </a:r>
            <a:r>
              <a:rPr lang="en-US" i="1" dirty="0" smtClean="0"/>
              <a:t>et al., </a:t>
            </a:r>
            <a:r>
              <a:rPr lang="en-US" dirty="0" smtClean="0"/>
              <a:t>2016; </a:t>
            </a:r>
            <a:r>
              <a:rPr lang="en-US" dirty="0" err="1" smtClean="0"/>
              <a:t>Zyadah</a:t>
            </a:r>
            <a:r>
              <a:rPr lang="en-US" dirty="0" smtClean="0"/>
              <a:t> and </a:t>
            </a:r>
            <a:r>
              <a:rPr lang="en-US" dirty="0" err="1" smtClean="0"/>
              <a:t>Almotairy</a:t>
            </a:r>
            <a:r>
              <a:rPr lang="en-US" dirty="0" smtClean="0"/>
              <a:t>, 2012; </a:t>
            </a:r>
            <a:r>
              <a:rPr lang="en-US" dirty="0" err="1" smtClean="0"/>
              <a:t>Adeniyi</a:t>
            </a:r>
            <a:r>
              <a:rPr lang="en-US" dirty="0" smtClean="0"/>
              <a:t> </a:t>
            </a:r>
            <a:r>
              <a:rPr lang="en-US" i="1" dirty="0" smtClean="0"/>
              <a:t>et al., </a:t>
            </a:r>
            <a:r>
              <a:rPr lang="en-US" dirty="0" smtClean="0"/>
              <a:t>2008). </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(Contd.)</a:t>
            </a:r>
            <a:endParaRPr lang="en-US" dirty="0"/>
          </a:p>
        </p:txBody>
      </p:sp>
      <p:sp>
        <p:nvSpPr>
          <p:cNvPr id="3" name="Content Placeholder 2"/>
          <p:cNvSpPr>
            <a:spLocks noGrp="1"/>
          </p:cNvSpPr>
          <p:nvPr>
            <p:ph idx="1"/>
          </p:nvPr>
        </p:nvSpPr>
        <p:spPr>
          <a:xfrm>
            <a:off x="457200" y="1143000"/>
            <a:ext cx="8229600" cy="4525963"/>
          </a:xfrm>
        </p:spPr>
        <p:txBody>
          <a:bodyPr>
            <a:normAutofit/>
          </a:bodyPr>
          <a:lstStyle/>
          <a:p>
            <a:pPr algn="just"/>
            <a:r>
              <a:rPr lang="en-US" sz="2400" dirty="0" smtClean="0"/>
              <a:t>Cu was the most bioaccumulated in the different sizes of </a:t>
            </a:r>
            <a:r>
              <a:rPr lang="en-US" sz="2400" i="1" dirty="0" smtClean="0"/>
              <a:t>M. </a:t>
            </a:r>
            <a:r>
              <a:rPr lang="en-US" sz="2400" i="1" dirty="0" err="1" smtClean="0"/>
              <a:t>vollenhovenii</a:t>
            </a:r>
            <a:r>
              <a:rPr lang="en-US" sz="2400" i="1" dirty="0" smtClean="0"/>
              <a:t> </a:t>
            </a:r>
            <a:r>
              <a:rPr lang="en-US" sz="2400" dirty="0" smtClean="0"/>
              <a:t>studied, followed by Zn and </a:t>
            </a:r>
            <a:r>
              <a:rPr lang="en-US" sz="2400" dirty="0" err="1" smtClean="0"/>
              <a:t>Pb</a:t>
            </a:r>
            <a:r>
              <a:rPr lang="en-US" sz="2400" dirty="0" smtClean="0"/>
              <a:t>.</a:t>
            </a:r>
          </a:p>
          <a:p>
            <a:pPr algn="just"/>
            <a:r>
              <a:rPr lang="en-US" sz="2400" dirty="0" smtClean="0"/>
              <a:t>An overall ranking of the BAFs, in relation to size, showed that the large prawns bioaccumulated the most heavy metals while least bioaccumulation was in the medium prawns.</a:t>
            </a:r>
          </a:p>
          <a:p>
            <a:pPr algn="just"/>
            <a:r>
              <a:rPr lang="en-US" sz="2400" dirty="0" smtClean="0"/>
              <a:t>This implies that </a:t>
            </a:r>
            <a:r>
              <a:rPr lang="en-US" sz="2400" i="1" dirty="0" smtClean="0"/>
              <a:t>M. </a:t>
            </a:r>
            <a:r>
              <a:rPr lang="en-US" sz="2400" i="1" dirty="0" err="1" smtClean="0"/>
              <a:t>vollenhovenii</a:t>
            </a:r>
            <a:r>
              <a:rPr lang="en-US" sz="2400" i="1" dirty="0" smtClean="0"/>
              <a:t> </a:t>
            </a:r>
            <a:r>
              <a:rPr lang="en-US" sz="2400" dirty="0" smtClean="0"/>
              <a:t>can be used to monitor the levels of these heavy metals in the water body.</a:t>
            </a:r>
          </a:p>
          <a:p>
            <a:endParaRPr lang="en-US" dirty="0"/>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and Recommendations</a:t>
            </a:r>
            <a:endParaRPr lang="en-US" dirty="0"/>
          </a:p>
        </p:txBody>
      </p:sp>
      <p:sp>
        <p:nvSpPr>
          <p:cNvPr id="3" name="Content Placeholder 2"/>
          <p:cNvSpPr>
            <a:spLocks noGrp="1"/>
          </p:cNvSpPr>
          <p:nvPr>
            <p:ph idx="1"/>
          </p:nvPr>
        </p:nvSpPr>
        <p:spPr>
          <a:xfrm>
            <a:off x="457200" y="1143000"/>
            <a:ext cx="8229600" cy="4525963"/>
          </a:xfrm>
        </p:spPr>
        <p:txBody>
          <a:bodyPr>
            <a:normAutofit fontScale="70000" lnSpcReduction="20000"/>
          </a:bodyPr>
          <a:lstStyle/>
          <a:p>
            <a:pPr algn="just"/>
            <a:r>
              <a:rPr lang="en-US" i="1" dirty="0" err="1" smtClean="0"/>
              <a:t>Macrobrachium</a:t>
            </a:r>
            <a:r>
              <a:rPr lang="en-US" i="1" dirty="0" smtClean="0"/>
              <a:t> </a:t>
            </a:r>
            <a:r>
              <a:rPr lang="en-US" i="1" dirty="0" err="1" smtClean="0"/>
              <a:t>vollenhovenii</a:t>
            </a:r>
            <a:r>
              <a:rPr lang="en-US" dirty="0" smtClean="0"/>
              <a:t> and water samples from </a:t>
            </a:r>
            <a:r>
              <a:rPr lang="en-US" dirty="0" err="1" smtClean="0"/>
              <a:t>Asejire</a:t>
            </a:r>
            <a:r>
              <a:rPr lang="en-US" dirty="0" smtClean="0"/>
              <a:t> Lake, from this study, recorded mean heavy metals concentration values above the maximum limits recommended by WHO/FAO. </a:t>
            </a:r>
          </a:p>
          <a:p>
            <a:pPr algn="just"/>
            <a:r>
              <a:rPr lang="en-US" dirty="0" smtClean="0"/>
              <a:t>The prawns bioaccumulated these metals from the surrounding environment</a:t>
            </a:r>
          </a:p>
          <a:p>
            <a:pPr algn="just"/>
            <a:r>
              <a:rPr lang="en-US" dirty="0" smtClean="0"/>
              <a:t>Therefore, the results suggest that prawn and water from this water body are not safe for human consumption/use until proper managerial policy is put in place to check the influx of these heavy metals into the Lake</a:t>
            </a:r>
          </a:p>
          <a:p>
            <a:pPr algn="just"/>
            <a:r>
              <a:rPr lang="en-US" dirty="0" smtClean="0"/>
              <a:t>There is the need for close monitoring of the environment of this Lake in order to possibly control the discharge of agricultural/domestic wastes into the Lake. </a:t>
            </a:r>
          </a:p>
          <a:p>
            <a:pPr algn="just"/>
            <a:r>
              <a:rPr lang="en-US" dirty="0" smtClean="0"/>
              <a:t>This becomes necessary in view of the hydrological importance of this Lake to the people and the likely consequences of the transfer of potentially toxic metals from this water body to man.</a:t>
            </a:r>
          </a:p>
          <a:p>
            <a:endParaRPr lang="en-US" dirty="0"/>
          </a:p>
        </p:txBody>
      </p:sp>
    </p:spTree>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219200"/>
            <a:ext cx="8229600" cy="4525963"/>
          </a:xfrm>
        </p:spPr>
        <p:txBody>
          <a:bodyPr>
            <a:normAutofit fontScale="32500" lnSpcReduction="20000"/>
          </a:bodyPr>
          <a:lstStyle/>
          <a:p>
            <a:pPr algn="just"/>
            <a:r>
              <a:rPr lang="en-US" sz="4600" dirty="0" err="1" smtClean="0"/>
              <a:t>Adeniyi</a:t>
            </a:r>
            <a:r>
              <a:rPr lang="en-US" sz="4600" dirty="0" smtClean="0"/>
              <a:t>, A </a:t>
            </a:r>
            <a:r>
              <a:rPr lang="en-US" sz="4600" dirty="0" err="1" smtClean="0"/>
              <a:t>A</a:t>
            </a:r>
            <a:r>
              <a:rPr lang="en-US" sz="4600" dirty="0" smtClean="0"/>
              <a:t>., Yusuf, K.A. and </a:t>
            </a:r>
            <a:r>
              <a:rPr lang="en-US" sz="4600" dirty="0" err="1" smtClean="0"/>
              <a:t>Okedeyi</a:t>
            </a:r>
            <a:r>
              <a:rPr lang="en-US" sz="4600" dirty="0" smtClean="0"/>
              <a:t>, O.O. (2008). Assessment of the exposure of two fish species to metals pollution in the </a:t>
            </a:r>
            <a:r>
              <a:rPr lang="en-US" sz="4600" dirty="0" err="1" smtClean="0"/>
              <a:t>Ogun</a:t>
            </a:r>
            <a:r>
              <a:rPr lang="en-US" sz="4600" dirty="0" smtClean="0"/>
              <a:t> River, </a:t>
            </a:r>
            <a:r>
              <a:rPr lang="en-US" sz="4600" dirty="0" err="1" smtClean="0"/>
              <a:t>Ketu</a:t>
            </a:r>
            <a:r>
              <a:rPr lang="en-US" sz="4600" dirty="0" smtClean="0"/>
              <a:t>, Lagos, Nigeria. </a:t>
            </a:r>
            <a:r>
              <a:rPr lang="en-US" sz="4600" i="1" dirty="0" smtClean="0"/>
              <a:t>Environ </a:t>
            </a:r>
            <a:r>
              <a:rPr lang="en-US" sz="4600" i="1" dirty="0" err="1" smtClean="0"/>
              <a:t>Monit</a:t>
            </a:r>
            <a:r>
              <a:rPr lang="en-US" sz="4600" i="1" dirty="0" smtClean="0"/>
              <a:t>  Assess. 137: 451-458.</a:t>
            </a:r>
            <a:endParaRPr lang="en-US" sz="4600" dirty="0" smtClean="0"/>
          </a:p>
          <a:p>
            <a:pPr algn="just"/>
            <a:r>
              <a:rPr lang="en-US" sz="4600" dirty="0" smtClean="0"/>
              <a:t>Al-</a:t>
            </a:r>
            <a:r>
              <a:rPr lang="en-US" sz="4600" dirty="0" err="1" smtClean="0"/>
              <a:t>Shawi</a:t>
            </a:r>
            <a:r>
              <a:rPr lang="en-US" sz="4600" dirty="0" smtClean="0"/>
              <a:t>, A.W. and Dahl, R. (1999). The determination of cadmium and six other heavy metals in nitrate/phosphate fertilizer solution by ion chromatography. </a:t>
            </a:r>
            <a:r>
              <a:rPr lang="en-US" sz="4600" i="1" dirty="0" smtClean="0"/>
              <a:t>Anal </a:t>
            </a:r>
            <a:r>
              <a:rPr lang="en-US" sz="4600" i="1" dirty="0" err="1" smtClean="0"/>
              <a:t>Chem</a:t>
            </a:r>
            <a:r>
              <a:rPr lang="en-US" sz="4600" i="1" dirty="0" smtClean="0"/>
              <a:t> </a:t>
            </a:r>
            <a:r>
              <a:rPr lang="en-US" sz="4600" i="1" dirty="0" err="1" smtClean="0"/>
              <a:t>Acta</a:t>
            </a:r>
            <a:r>
              <a:rPr lang="en-US" sz="4600" i="1" dirty="0" smtClean="0"/>
              <a:t>. 391(1): 35 – 37.</a:t>
            </a:r>
            <a:endParaRPr lang="en-US" sz="4600" dirty="0" smtClean="0"/>
          </a:p>
          <a:p>
            <a:pPr algn="just"/>
            <a:r>
              <a:rPr lang="en-US" sz="4600" dirty="0" err="1" smtClean="0"/>
              <a:t>Charis</a:t>
            </a:r>
            <a:r>
              <a:rPr lang="en-US" sz="4600" dirty="0" smtClean="0"/>
              <a:t>, K.B. and </a:t>
            </a:r>
            <a:r>
              <a:rPr lang="en-US" sz="4600" dirty="0" err="1" smtClean="0"/>
              <a:t>Abassi</a:t>
            </a:r>
            <a:r>
              <a:rPr lang="en-US" sz="4600" dirty="0" smtClean="0"/>
              <a:t>, S.A. (2005). A Study of the Fish Fauna of </a:t>
            </a:r>
            <a:r>
              <a:rPr lang="en-US" sz="4600" dirty="0" err="1" smtClean="0"/>
              <a:t>Oussudu</a:t>
            </a:r>
            <a:r>
              <a:rPr lang="en-US" sz="4600" dirty="0" smtClean="0"/>
              <a:t> – A rare freshwater lake of South India. </a:t>
            </a:r>
            <a:r>
              <a:rPr lang="en-US" sz="4600" i="1" dirty="0" smtClean="0"/>
              <a:t>International Journal of Environmental Studies 62(2): 137 – 145.</a:t>
            </a:r>
          </a:p>
          <a:p>
            <a:pPr algn="just"/>
            <a:r>
              <a:rPr lang="en-US" sz="4600" dirty="0" smtClean="0"/>
              <a:t>Davies, O. A., Allison, M.E and </a:t>
            </a:r>
            <a:r>
              <a:rPr lang="en-US" sz="4600" dirty="0" err="1" smtClean="0"/>
              <a:t>Uyi</a:t>
            </a:r>
            <a:r>
              <a:rPr lang="en-US" sz="4600" dirty="0" smtClean="0"/>
              <a:t>, H. S.(2006). Bioaccumulation of heavy metals in water, sediment and periwinkle (</a:t>
            </a:r>
            <a:r>
              <a:rPr lang="en-US" sz="4600" i="1" dirty="0" err="1" smtClean="0"/>
              <a:t>Tympanotonus</a:t>
            </a:r>
            <a:r>
              <a:rPr lang="en-US" sz="4600" i="1" dirty="0" smtClean="0"/>
              <a:t> </a:t>
            </a:r>
            <a:r>
              <a:rPr lang="en-US" sz="4600" i="1" dirty="0" err="1" smtClean="0"/>
              <a:t>fuscatus</a:t>
            </a:r>
            <a:r>
              <a:rPr lang="en-US" sz="4600" i="1" dirty="0" smtClean="0"/>
              <a:t> </a:t>
            </a:r>
            <a:r>
              <a:rPr lang="en-US" sz="4600" i="1" dirty="0" err="1" smtClean="0"/>
              <a:t>var</a:t>
            </a:r>
            <a:r>
              <a:rPr lang="en-US" sz="4600" i="1" dirty="0" smtClean="0"/>
              <a:t> </a:t>
            </a:r>
            <a:r>
              <a:rPr lang="en-US" sz="4600" i="1" dirty="0" err="1" smtClean="0"/>
              <a:t>radula</a:t>
            </a:r>
            <a:r>
              <a:rPr lang="en-US" sz="4600" dirty="0" smtClean="0"/>
              <a:t>) from the </a:t>
            </a:r>
            <a:r>
              <a:rPr lang="en-US" sz="4600" dirty="0" err="1" smtClean="0"/>
              <a:t>Elechi</a:t>
            </a:r>
            <a:r>
              <a:rPr lang="en-US" sz="4600" dirty="0" smtClean="0"/>
              <a:t> Creek, Niger Delta. </a:t>
            </a:r>
            <a:r>
              <a:rPr lang="en-US" sz="4600" i="1" dirty="0" smtClean="0"/>
              <a:t>African Journal of Biotechnology 5(10): 968 – 973.</a:t>
            </a:r>
            <a:endParaRPr lang="en-US" sz="4600" dirty="0" smtClean="0"/>
          </a:p>
          <a:p>
            <a:pPr algn="just"/>
            <a:r>
              <a:rPr lang="en-US" sz="4600" dirty="0" err="1" smtClean="0"/>
              <a:t>Dirican</a:t>
            </a:r>
            <a:r>
              <a:rPr lang="en-US" sz="4600" dirty="0" smtClean="0"/>
              <a:t>, S., </a:t>
            </a:r>
            <a:r>
              <a:rPr lang="en-US" sz="4600" dirty="0" err="1" smtClean="0"/>
              <a:t>Çilek</a:t>
            </a:r>
            <a:r>
              <a:rPr lang="en-US" sz="4600" dirty="0" smtClean="0"/>
              <a:t>, S., </a:t>
            </a:r>
            <a:r>
              <a:rPr lang="en-US" sz="4600" dirty="0" err="1" smtClean="0"/>
              <a:t>Çiftçi</a:t>
            </a:r>
            <a:r>
              <a:rPr lang="en-US" sz="4600" dirty="0" smtClean="0"/>
              <a:t>, H., </a:t>
            </a:r>
            <a:r>
              <a:rPr lang="en-US" sz="4600" dirty="0" err="1" smtClean="0"/>
              <a:t>Bıyıkoğlu</a:t>
            </a:r>
            <a:r>
              <a:rPr lang="en-US" sz="4600" dirty="0" smtClean="0"/>
              <a:t>, M., </a:t>
            </a:r>
            <a:r>
              <a:rPr lang="en-US" sz="4600" dirty="0" err="1" smtClean="0"/>
              <a:t>Karaçınar</a:t>
            </a:r>
            <a:r>
              <a:rPr lang="en-US" sz="4600" dirty="0" smtClean="0"/>
              <a:t>, S. and </a:t>
            </a:r>
            <a:r>
              <a:rPr lang="en-US" sz="4600" dirty="0" err="1" smtClean="0"/>
              <a:t>Yokuş</a:t>
            </a:r>
            <a:r>
              <a:rPr lang="en-US" sz="4600" dirty="0" smtClean="0"/>
              <a:t>, A. (2013).  Preliminary study on heavy metal concentrations of Anatolian </a:t>
            </a:r>
            <a:r>
              <a:rPr lang="en-US" sz="4600" dirty="0" err="1" smtClean="0"/>
              <a:t>Khramulya</a:t>
            </a:r>
            <a:r>
              <a:rPr lang="en-US" sz="4600" dirty="0" smtClean="0"/>
              <a:t>, </a:t>
            </a:r>
            <a:r>
              <a:rPr lang="en-US" sz="4600" i="1" dirty="0" err="1" smtClean="0"/>
              <a:t>Capoeta</a:t>
            </a:r>
            <a:r>
              <a:rPr lang="en-US" sz="4600" i="1" dirty="0" smtClean="0"/>
              <a:t> </a:t>
            </a:r>
            <a:r>
              <a:rPr lang="en-US" sz="4600" i="1" dirty="0" err="1" smtClean="0"/>
              <a:t>tinca</a:t>
            </a:r>
            <a:r>
              <a:rPr lang="en-US" sz="4600" i="1" dirty="0" smtClean="0"/>
              <a:t>  </a:t>
            </a:r>
            <a:r>
              <a:rPr lang="en-US" sz="4600" dirty="0" smtClean="0"/>
              <a:t>(</a:t>
            </a:r>
            <a:r>
              <a:rPr lang="en-US" sz="4600" dirty="0" err="1" smtClean="0"/>
              <a:t>Heckel</a:t>
            </a:r>
            <a:r>
              <a:rPr lang="en-US" sz="4600" dirty="0" smtClean="0"/>
              <a:t>, 1843) from </a:t>
            </a:r>
            <a:r>
              <a:rPr lang="en-US" sz="4600" dirty="0" err="1" smtClean="0"/>
              <a:t>Çamlıgöze</a:t>
            </a:r>
            <a:r>
              <a:rPr lang="en-US" sz="4600" dirty="0" smtClean="0"/>
              <a:t> Dam Lake, Sivas, Turkey. </a:t>
            </a:r>
            <a:r>
              <a:rPr lang="en-US" sz="4600" i="1" dirty="0" smtClean="0"/>
              <a:t>Journal of Environmental Health Science and Engineering</a:t>
            </a:r>
            <a:r>
              <a:rPr lang="en-US" sz="4600" dirty="0" smtClean="0"/>
              <a:t>. </a:t>
            </a:r>
            <a:r>
              <a:rPr lang="en-US" sz="4600" i="1" dirty="0" smtClean="0"/>
              <a:t>11 (7): 1-6.</a:t>
            </a:r>
          </a:p>
          <a:p>
            <a:pPr algn="just"/>
            <a:r>
              <a:rPr lang="en-US" sz="4600" dirty="0" smtClean="0"/>
              <a:t>El </a:t>
            </a:r>
            <a:r>
              <a:rPr lang="en-US" sz="4600" dirty="0" err="1" smtClean="0"/>
              <a:t>Gammal</a:t>
            </a:r>
            <a:r>
              <a:rPr lang="en-US" sz="4600" dirty="0" smtClean="0"/>
              <a:t>, </a:t>
            </a:r>
            <a:r>
              <a:rPr lang="en-US" sz="4600" dirty="0" err="1" smtClean="0"/>
              <a:t>M.A.bdel</a:t>
            </a:r>
            <a:r>
              <a:rPr lang="en-US" sz="4600" dirty="0" smtClean="0"/>
              <a:t>, Al-</a:t>
            </a:r>
            <a:r>
              <a:rPr lang="en-US" sz="4600" dirty="0" err="1" smtClean="0"/>
              <a:t>madan</a:t>
            </a:r>
            <a:r>
              <a:rPr lang="en-US" sz="4600" dirty="0" smtClean="0"/>
              <a:t>, A. and </a:t>
            </a:r>
            <a:r>
              <a:rPr lang="en-US" sz="4600" dirty="0" err="1" smtClean="0"/>
              <a:t>Fita</a:t>
            </a:r>
            <a:r>
              <a:rPr lang="en-US" sz="4600" dirty="0" smtClean="0"/>
              <a:t>, N. (2016). Shrimp, Crabs and Squids as bio- indicators for heavy metals in Arabian Gulf, Saudi Arabia. </a:t>
            </a:r>
            <a:r>
              <a:rPr lang="en-US" sz="4600" i="1" dirty="0" smtClean="0"/>
              <a:t>International Journal of Fisheries and Aquatic Studies 4(6): 200 – 207.</a:t>
            </a:r>
            <a:r>
              <a:rPr lang="en-US" sz="4600" dirty="0" smtClean="0"/>
              <a:t> </a:t>
            </a:r>
            <a:endParaRPr lang="en-US" sz="4600" i="1" dirty="0" smtClean="0"/>
          </a:p>
          <a:p>
            <a:pPr algn="just"/>
            <a:r>
              <a:rPr lang="en-US" sz="4600" dirty="0" smtClean="0"/>
              <a:t>El </a:t>
            </a:r>
            <a:r>
              <a:rPr lang="en-US" sz="4600" dirty="0" err="1" smtClean="0"/>
              <a:t>Gendy</a:t>
            </a:r>
            <a:r>
              <a:rPr lang="en-US" sz="4600" dirty="0" smtClean="0"/>
              <a:t>, A., Al </a:t>
            </a:r>
            <a:r>
              <a:rPr lang="en-US" sz="4600" dirty="0" err="1" smtClean="0"/>
              <a:t>Farraj</a:t>
            </a:r>
            <a:r>
              <a:rPr lang="en-US" sz="4600" dirty="0" smtClean="0"/>
              <a:t>, S.  and El </a:t>
            </a:r>
            <a:r>
              <a:rPr lang="en-US" sz="4600" dirty="0" err="1" smtClean="0"/>
              <a:t>Hedeny</a:t>
            </a:r>
            <a:r>
              <a:rPr lang="en-US" sz="4600" dirty="0" smtClean="0"/>
              <a:t> M. (2015). Heavy Metal Concentrations in Tissues of the Shrimp </a:t>
            </a:r>
            <a:r>
              <a:rPr lang="en-US" sz="4600" i="1" dirty="0" smtClean="0"/>
              <a:t>Penaeus </a:t>
            </a:r>
            <a:r>
              <a:rPr lang="en-US" sz="4600" i="1" dirty="0" err="1" smtClean="0"/>
              <a:t>semisulcatus</a:t>
            </a:r>
            <a:r>
              <a:rPr lang="en-US" sz="4600" i="1" dirty="0" smtClean="0"/>
              <a:t> </a:t>
            </a:r>
            <a:r>
              <a:rPr lang="en-US" sz="4600" dirty="0" smtClean="0"/>
              <a:t>(De </a:t>
            </a:r>
            <a:r>
              <a:rPr lang="en-US" sz="4600" dirty="0" err="1" smtClean="0"/>
              <a:t>Haan</a:t>
            </a:r>
            <a:r>
              <a:rPr lang="en-US" sz="4600" dirty="0" smtClean="0"/>
              <a:t>, 1844) From </a:t>
            </a:r>
            <a:r>
              <a:rPr lang="en-US" sz="4600" dirty="0" err="1" smtClean="0"/>
              <a:t>Jazan</a:t>
            </a:r>
            <a:r>
              <a:rPr lang="en-US" sz="4600" dirty="0" smtClean="0"/>
              <a:t>, Southern Red Sea Coast of</a:t>
            </a:r>
            <a:r>
              <a:rPr lang="en-US" sz="4600" i="1" dirty="0" smtClean="0"/>
              <a:t> </a:t>
            </a:r>
            <a:r>
              <a:rPr lang="en-US" sz="4600" dirty="0" smtClean="0"/>
              <a:t>Saudi Arabia. </a:t>
            </a:r>
            <a:r>
              <a:rPr lang="en-US" sz="4600" i="1" dirty="0" smtClean="0"/>
              <a:t>Pakistan J. Zool. 47(3): 671 – 677.</a:t>
            </a:r>
          </a:p>
          <a:p>
            <a:endParaRPr lang="en-US" dirty="0" smtClean="0"/>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(Contd.)</a:t>
            </a:r>
            <a:endParaRPr lang="en-US" dirty="0"/>
          </a:p>
        </p:txBody>
      </p:sp>
      <p:sp>
        <p:nvSpPr>
          <p:cNvPr id="3" name="Content Placeholder 2"/>
          <p:cNvSpPr>
            <a:spLocks noGrp="1"/>
          </p:cNvSpPr>
          <p:nvPr>
            <p:ph idx="1"/>
          </p:nvPr>
        </p:nvSpPr>
        <p:spPr>
          <a:xfrm>
            <a:off x="457200" y="1295400"/>
            <a:ext cx="8229600" cy="4525963"/>
          </a:xfrm>
        </p:spPr>
        <p:txBody>
          <a:bodyPr>
            <a:normAutofit fontScale="32500" lnSpcReduction="20000"/>
          </a:bodyPr>
          <a:lstStyle/>
          <a:p>
            <a:pPr algn="just"/>
            <a:r>
              <a:rPr lang="en-US" sz="4600" dirty="0" err="1" smtClean="0"/>
              <a:t>Fabris</a:t>
            </a:r>
            <a:r>
              <a:rPr lang="en-US" sz="4600" dirty="0" smtClean="0"/>
              <a:t> J.A., Richardson, B.J., Sullivan, J.F. and Brown, F.C. (1994). Estimation of Cadmium, Lead and Mercury concentrations of Estuarine Waters using the Mussel </a:t>
            </a:r>
            <a:r>
              <a:rPr lang="en-US" sz="4600" i="1" dirty="0" err="1" smtClean="0"/>
              <a:t>Mytilus</a:t>
            </a:r>
            <a:r>
              <a:rPr lang="en-US" sz="4600" i="1" dirty="0" smtClean="0"/>
              <a:t> </a:t>
            </a:r>
            <a:r>
              <a:rPr lang="en-US" sz="4600" i="1" dirty="0" err="1" smtClean="0"/>
              <a:t>edulis</a:t>
            </a:r>
            <a:r>
              <a:rPr lang="en-US" sz="4600" i="1" dirty="0" smtClean="0"/>
              <a:t> </a:t>
            </a:r>
            <a:r>
              <a:rPr lang="en-US" sz="4600" i="1" dirty="0" err="1" smtClean="0"/>
              <a:t>planulasus</a:t>
            </a:r>
            <a:r>
              <a:rPr lang="en-US" sz="4600" dirty="0" smtClean="0"/>
              <a:t>. Inter J </a:t>
            </a:r>
            <a:r>
              <a:rPr lang="en-US" sz="4600" dirty="0" err="1" smtClean="0"/>
              <a:t>Envir</a:t>
            </a:r>
            <a:r>
              <a:rPr lang="en-US" sz="4600" dirty="0" smtClean="0"/>
              <a:t> </a:t>
            </a:r>
            <a:r>
              <a:rPr lang="en-US" sz="4600" dirty="0" err="1" smtClean="0"/>
              <a:t>Toxicol</a:t>
            </a:r>
            <a:r>
              <a:rPr lang="en-US" sz="4600" dirty="0" smtClean="0"/>
              <a:t>, 9: 183-192. </a:t>
            </a:r>
          </a:p>
          <a:p>
            <a:pPr algn="just"/>
            <a:r>
              <a:rPr lang="en-US" sz="4600" dirty="0" smtClean="0"/>
              <a:t>Food and Agriculture Organization (1992). FAO/WHO Food Standard Programme. 2nd ed. Codex </a:t>
            </a:r>
            <a:r>
              <a:rPr lang="en-US" sz="4600" dirty="0" err="1" smtClean="0"/>
              <a:t>Alimentarius</a:t>
            </a:r>
            <a:r>
              <a:rPr lang="en-US" sz="4600" dirty="0" smtClean="0"/>
              <a:t> Commission. 1: 114–190.</a:t>
            </a:r>
          </a:p>
          <a:p>
            <a:pPr algn="just"/>
            <a:r>
              <a:rPr lang="en-US" sz="4600" dirty="0" smtClean="0"/>
              <a:t>Food and Agricultural </a:t>
            </a:r>
            <a:r>
              <a:rPr lang="en-US" sz="4600" dirty="0" err="1" smtClean="0"/>
              <a:t>Organisation</a:t>
            </a:r>
            <a:r>
              <a:rPr lang="en-US" sz="4600" dirty="0" smtClean="0"/>
              <a:t> (1985).Compilation of legal limits for hazardous substances in fish and fishery products. FAO Fishery Circular, </a:t>
            </a:r>
            <a:r>
              <a:rPr lang="en-US" sz="4600" i="1" dirty="0" smtClean="0"/>
              <a:t>464</a:t>
            </a:r>
            <a:r>
              <a:rPr lang="en-US" sz="4600" dirty="0" smtClean="0"/>
              <a:t>: 5-100. </a:t>
            </a:r>
            <a:endParaRPr lang="en-US" sz="4600" i="1" dirty="0" smtClean="0"/>
          </a:p>
          <a:p>
            <a:pPr algn="just"/>
            <a:r>
              <a:rPr lang="en-US" sz="4600" dirty="0" err="1" smtClean="0"/>
              <a:t>Funtua</a:t>
            </a:r>
            <a:r>
              <a:rPr lang="en-US" sz="4600" dirty="0" smtClean="0"/>
              <a:t>, M.A., </a:t>
            </a:r>
            <a:r>
              <a:rPr lang="en-US" sz="4600" dirty="0" err="1" smtClean="0"/>
              <a:t>Hamzat</a:t>
            </a:r>
            <a:r>
              <a:rPr lang="en-US" sz="4600" dirty="0" smtClean="0"/>
              <a:t>, L.A., </a:t>
            </a:r>
            <a:r>
              <a:rPr lang="en-US" sz="4600" dirty="0" err="1" smtClean="0"/>
              <a:t>Dailami</a:t>
            </a:r>
            <a:r>
              <a:rPr lang="en-US" sz="4600" dirty="0" smtClean="0"/>
              <a:t>, S.A. and </a:t>
            </a:r>
            <a:r>
              <a:rPr lang="en-US" sz="4600" dirty="0" err="1" smtClean="0"/>
              <a:t>Onakpa</a:t>
            </a:r>
            <a:r>
              <a:rPr lang="en-US" sz="4600" dirty="0" smtClean="0"/>
              <a:t>, S.A. (2016). Heavy metal contents of Water, Sediment and Fish from </a:t>
            </a:r>
            <a:r>
              <a:rPr lang="en-US" sz="4600" dirty="0" err="1" smtClean="0"/>
              <a:t>Kpatariver</a:t>
            </a:r>
            <a:r>
              <a:rPr lang="en-US" sz="4600" dirty="0" smtClean="0"/>
              <a:t> </a:t>
            </a:r>
            <a:r>
              <a:rPr lang="en-US" sz="4600" dirty="0" err="1" smtClean="0"/>
              <a:t>Lokoja</a:t>
            </a:r>
            <a:r>
              <a:rPr lang="en-US" sz="4600" dirty="0" smtClean="0"/>
              <a:t>, </a:t>
            </a:r>
            <a:r>
              <a:rPr lang="en-US" sz="4600" dirty="0" err="1" smtClean="0"/>
              <a:t>Kogi</a:t>
            </a:r>
            <a:r>
              <a:rPr lang="en-US" sz="4600" dirty="0" smtClean="0"/>
              <a:t> State-Nigeria. </a:t>
            </a:r>
            <a:r>
              <a:rPr lang="en-US" sz="4600" i="1" dirty="0" smtClean="0"/>
              <a:t>International  Journal of Environmental Science and Toxicology Research 4(9): 162 – 168.</a:t>
            </a:r>
          </a:p>
          <a:p>
            <a:pPr algn="just"/>
            <a:r>
              <a:rPr lang="en-US" sz="4600" dirty="0" err="1" smtClean="0"/>
              <a:t>Kamal</a:t>
            </a:r>
            <a:r>
              <a:rPr lang="en-US" sz="4600" dirty="0" smtClean="0"/>
              <a:t>, T., </a:t>
            </a:r>
            <a:r>
              <a:rPr lang="en-US" sz="4600" dirty="0" err="1" smtClean="0"/>
              <a:t>Tanoli</a:t>
            </a:r>
            <a:r>
              <a:rPr lang="en-US" sz="4600" dirty="0" smtClean="0"/>
              <a:t>, M.K., </a:t>
            </a:r>
            <a:r>
              <a:rPr lang="en-US" sz="4600" dirty="0" err="1" smtClean="0"/>
              <a:t>Mumtaz</a:t>
            </a:r>
            <a:r>
              <a:rPr lang="en-US" sz="4600" dirty="0" smtClean="0"/>
              <a:t>, M., Ali, </a:t>
            </a:r>
            <a:r>
              <a:rPr lang="en-US" sz="4600" dirty="0" err="1" smtClean="0"/>
              <a:t>N.and</a:t>
            </a:r>
            <a:r>
              <a:rPr lang="en-US" sz="4600" dirty="0" smtClean="0"/>
              <a:t> </a:t>
            </a:r>
            <a:r>
              <a:rPr lang="en-US" sz="4600" dirty="0" err="1" smtClean="0"/>
              <a:t>Ayub</a:t>
            </a:r>
            <a:r>
              <a:rPr lang="en-US" sz="4600" dirty="0" smtClean="0"/>
              <a:t>, S.</a:t>
            </a:r>
            <a:r>
              <a:rPr lang="en-US" sz="4600" b="1" dirty="0" smtClean="0"/>
              <a:t> </a:t>
            </a:r>
            <a:r>
              <a:rPr lang="en-US" sz="4600" dirty="0" smtClean="0"/>
              <a:t>(2015).</a:t>
            </a:r>
            <a:r>
              <a:rPr lang="en-US" sz="4600" b="1" dirty="0" smtClean="0"/>
              <a:t> </a:t>
            </a:r>
            <a:r>
              <a:rPr lang="en-US" sz="4600" dirty="0" err="1" smtClean="0"/>
              <a:t>Bioconcentration</a:t>
            </a:r>
            <a:r>
              <a:rPr lang="en-US" sz="4600" dirty="0" smtClean="0"/>
              <a:t> Potential Studies of Heavy Metals in </a:t>
            </a:r>
            <a:r>
              <a:rPr lang="en-US" sz="4600" i="1" dirty="0" err="1" smtClean="0"/>
              <a:t>Fenneropenaeus</a:t>
            </a:r>
            <a:r>
              <a:rPr lang="en-US" sz="4600" i="1" dirty="0" smtClean="0"/>
              <a:t> </a:t>
            </a:r>
            <a:r>
              <a:rPr lang="en-US" sz="4600" i="1" dirty="0" err="1" smtClean="0"/>
              <a:t>penicillatus</a:t>
            </a:r>
            <a:r>
              <a:rPr lang="en-US" sz="4600" i="1" dirty="0" smtClean="0"/>
              <a:t> </a:t>
            </a:r>
            <a:r>
              <a:rPr lang="en-US" sz="4600" dirty="0" smtClean="0"/>
              <a:t>(</a:t>
            </a:r>
            <a:r>
              <a:rPr lang="en-US" sz="4600" dirty="0" err="1" smtClean="0"/>
              <a:t>Jaira</a:t>
            </a:r>
            <a:r>
              <a:rPr lang="en-US" sz="4600" dirty="0" smtClean="0"/>
              <a:t> or Red Tail Shrimp) along the Littoral States of Karachi City. </a:t>
            </a:r>
            <a:r>
              <a:rPr lang="en-US" sz="4600" i="1" dirty="0" smtClean="0"/>
              <a:t>Journal of Basic and Applied Sciences 11: 611 – 618.</a:t>
            </a:r>
          </a:p>
          <a:p>
            <a:pPr algn="just"/>
            <a:r>
              <a:rPr lang="en-US" sz="4600" dirty="0" smtClean="0"/>
              <a:t>Lee, W.P., </a:t>
            </a:r>
            <a:r>
              <a:rPr lang="en-US" sz="4600" dirty="0" err="1" smtClean="0"/>
              <a:t>Payus</a:t>
            </a:r>
            <a:r>
              <a:rPr lang="en-US" sz="4600" dirty="0" smtClean="0"/>
              <a:t>, C., </a:t>
            </a:r>
            <a:r>
              <a:rPr lang="en-US" sz="4600" dirty="0" err="1" smtClean="0"/>
              <a:t>Mohd</a:t>
            </a:r>
            <a:r>
              <a:rPr lang="en-US" sz="4600" dirty="0" smtClean="0"/>
              <a:t> Ali, S. A. and </a:t>
            </a:r>
            <a:r>
              <a:rPr lang="en-US" sz="4600" dirty="0" err="1" smtClean="0"/>
              <a:t>Vun</a:t>
            </a:r>
            <a:r>
              <a:rPr lang="en-US" sz="4600" dirty="0" smtClean="0"/>
              <a:t>, L.W. (2017). Selected Heavy Metals in </a:t>
            </a:r>
            <a:r>
              <a:rPr lang="en-US" sz="4600" i="1" dirty="0" smtClean="0"/>
              <a:t>Penaeus </a:t>
            </a:r>
            <a:r>
              <a:rPr lang="en-US" sz="4600" i="1" dirty="0" err="1" smtClean="0"/>
              <a:t>vannamei</a:t>
            </a:r>
            <a:r>
              <a:rPr lang="en-US" sz="4600" i="1" dirty="0" smtClean="0"/>
              <a:t> </a:t>
            </a:r>
            <a:r>
              <a:rPr lang="en-US" sz="4600" dirty="0" smtClean="0"/>
              <a:t>(White Prawn) in Aquaculture Pond near </a:t>
            </a:r>
            <a:r>
              <a:rPr lang="en-US" sz="4600" dirty="0" err="1" smtClean="0"/>
              <a:t>Likas</a:t>
            </a:r>
            <a:r>
              <a:rPr lang="en-US" sz="4600" dirty="0" smtClean="0"/>
              <a:t> Lagoon, Sabah, Malaysia. </a:t>
            </a:r>
            <a:r>
              <a:rPr lang="en-US" sz="4600" i="1" dirty="0" smtClean="0"/>
              <a:t>International Journal of Environmental Science and Development 8(7): 530 – 533.</a:t>
            </a:r>
          </a:p>
          <a:p>
            <a:pPr algn="just"/>
            <a:r>
              <a:rPr lang="en-US" sz="4600" dirty="0" smtClean="0"/>
              <a:t>Mackay, D. and Fraser, A. (2000). Bioaccumulation of Persistent Organic Chemicals: Mechanisms and Models. </a:t>
            </a:r>
            <a:r>
              <a:rPr lang="en-US" sz="4600" i="1" dirty="0" smtClean="0"/>
              <a:t>Environmental Pollution</a:t>
            </a:r>
            <a:r>
              <a:rPr lang="en-US" sz="4600" dirty="0" smtClean="0"/>
              <a:t> 110: 375-391.</a:t>
            </a:r>
          </a:p>
          <a:p>
            <a:endParaRPr lang="en-US" dirty="0" smtClean="0"/>
          </a:p>
          <a:p>
            <a:endParaRPr lang="en-US" dirty="0" smtClean="0"/>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(Contd.)</a:t>
            </a:r>
            <a:endParaRPr lang="en-US" dirty="0"/>
          </a:p>
        </p:txBody>
      </p:sp>
      <p:sp>
        <p:nvSpPr>
          <p:cNvPr id="3" name="Content Placeholder 2"/>
          <p:cNvSpPr>
            <a:spLocks noGrp="1"/>
          </p:cNvSpPr>
          <p:nvPr>
            <p:ph idx="1"/>
          </p:nvPr>
        </p:nvSpPr>
        <p:spPr>
          <a:xfrm>
            <a:off x="457200" y="1143000"/>
            <a:ext cx="8229600" cy="4525963"/>
          </a:xfrm>
        </p:spPr>
        <p:txBody>
          <a:bodyPr>
            <a:normAutofit fontScale="25000" lnSpcReduction="20000"/>
          </a:bodyPr>
          <a:lstStyle/>
          <a:p>
            <a:pPr algn="just"/>
            <a:r>
              <a:rPr lang="en-US" sz="6800" dirty="0" err="1" smtClean="0"/>
              <a:t>Nsofor</a:t>
            </a:r>
            <a:r>
              <a:rPr lang="en-US" sz="6800" dirty="0" smtClean="0"/>
              <a:t>, C.I., </a:t>
            </a:r>
            <a:r>
              <a:rPr lang="en-US" sz="6800" dirty="0" err="1" smtClean="0"/>
              <a:t>Igwilo</a:t>
            </a:r>
            <a:r>
              <a:rPr lang="en-US" sz="6800" dirty="0" smtClean="0"/>
              <a:t>, I.O., </a:t>
            </a:r>
            <a:r>
              <a:rPr lang="en-US" sz="6800" dirty="0" err="1" smtClean="0"/>
              <a:t>Ikpeze</a:t>
            </a:r>
            <a:r>
              <a:rPr lang="en-US" sz="6800" dirty="0" smtClean="0"/>
              <a:t>, O.O., </a:t>
            </a:r>
            <a:r>
              <a:rPr lang="en-US" sz="6800" dirty="0" err="1" smtClean="0"/>
              <a:t>Ikeogu</a:t>
            </a:r>
            <a:r>
              <a:rPr lang="en-US" sz="6800" dirty="0" smtClean="0"/>
              <a:t>, C.F., </a:t>
            </a:r>
            <a:r>
              <a:rPr lang="en-US" sz="6800" dirty="0" err="1" smtClean="0"/>
              <a:t>Umeoguagu</a:t>
            </a:r>
            <a:r>
              <a:rPr lang="en-US" sz="6800" dirty="0" smtClean="0"/>
              <a:t>, F.O. and </a:t>
            </a:r>
            <a:r>
              <a:rPr lang="en-US" sz="6800" dirty="0" err="1" smtClean="0"/>
              <a:t>Okonkwo</a:t>
            </a:r>
            <a:r>
              <a:rPr lang="en-US" sz="6800" dirty="0" smtClean="0"/>
              <a:t>, C.J. (2014). Bioaccumulation of heavy metals in shellfish, </a:t>
            </a:r>
            <a:r>
              <a:rPr lang="en-US" sz="6800" i="1" dirty="0" err="1" smtClean="0"/>
              <a:t>Macrobrachium</a:t>
            </a:r>
            <a:r>
              <a:rPr lang="en-US" sz="6800" i="1" dirty="0" smtClean="0"/>
              <a:t> </a:t>
            </a:r>
            <a:r>
              <a:rPr lang="en-US" sz="6800" i="1" dirty="0" err="1" smtClean="0"/>
              <a:t>rosenbergii</a:t>
            </a:r>
            <a:r>
              <a:rPr lang="en-US" sz="6800" i="1" dirty="0" smtClean="0"/>
              <a:t>, </a:t>
            </a:r>
            <a:r>
              <a:rPr lang="en-US" sz="6800" dirty="0" smtClean="0"/>
              <a:t>in Niger River at Onitsha, </a:t>
            </a:r>
            <a:r>
              <a:rPr lang="en-US" sz="6800" dirty="0" err="1" smtClean="0"/>
              <a:t>Anambra</a:t>
            </a:r>
            <a:r>
              <a:rPr lang="en-US" sz="6800" dirty="0" smtClean="0"/>
              <a:t> State, Nigeria. </a:t>
            </a:r>
            <a:r>
              <a:rPr lang="en-US" sz="6800" i="1" dirty="0" smtClean="0"/>
              <a:t>Inter J </a:t>
            </a:r>
            <a:r>
              <a:rPr lang="en-US" sz="6800" i="1" dirty="0" err="1" smtClean="0"/>
              <a:t>Agri</a:t>
            </a:r>
            <a:r>
              <a:rPr lang="en-US" sz="6800" i="1" dirty="0" smtClean="0"/>
              <a:t> </a:t>
            </a:r>
            <a:r>
              <a:rPr lang="en-US" sz="6800" i="1" dirty="0" err="1" smtClean="0"/>
              <a:t>Biosci</a:t>
            </a:r>
            <a:r>
              <a:rPr lang="en-US" sz="6800" i="1" dirty="0" smtClean="0"/>
              <a:t> 3(1): 38 – 40.</a:t>
            </a:r>
            <a:endParaRPr lang="en-US" sz="6800" dirty="0" smtClean="0"/>
          </a:p>
          <a:p>
            <a:pPr algn="just"/>
            <a:r>
              <a:rPr lang="en-US" sz="6800" dirty="0" err="1" smtClean="0"/>
              <a:t>Obodo</a:t>
            </a:r>
            <a:r>
              <a:rPr lang="en-US" sz="6800" dirty="0" smtClean="0"/>
              <a:t>, G.A. (2004). The bioaccumulation of heavy metals in fish from </a:t>
            </a:r>
            <a:r>
              <a:rPr lang="en-US" sz="6800" dirty="0" err="1" smtClean="0"/>
              <a:t>Anambra</a:t>
            </a:r>
            <a:r>
              <a:rPr lang="en-US" sz="6800" dirty="0" smtClean="0"/>
              <a:t> River. </a:t>
            </a:r>
            <a:r>
              <a:rPr lang="en-US" sz="6800" i="1" dirty="0" smtClean="0"/>
              <a:t>J. Chem. Soc. Nigeria, 2: 116.</a:t>
            </a:r>
          </a:p>
          <a:p>
            <a:pPr algn="just"/>
            <a:r>
              <a:rPr lang="en-US" sz="6800" dirty="0" err="1" smtClean="0"/>
              <a:t>Okocha</a:t>
            </a:r>
            <a:r>
              <a:rPr lang="en-US" sz="6800" dirty="0" smtClean="0"/>
              <a:t>, R.C. and </a:t>
            </a:r>
            <a:r>
              <a:rPr lang="en-US" sz="6800" dirty="0" err="1" smtClean="0"/>
              <a:t>Adedeji</a:t>
            </a:r>
            <a:r>
              <a:rPr lang="en-US" sz="6800" dirty="0" smtClean="0"/>
              <a:t> O.B. (2011). Heavy Metal Concentrations in Prawns (</a:t>
            </a:r>
            <a:r>
              <a:rPr lang="en-US" sz="6800" i="1" dirty="0" err="1" smtClean="0"/>
              <a:t>Macrobrachium</a:t>
            </a:r>
            <a:r>
              <a:rPr lang="en-US" sz="6800" i="1" dirty="0" smtClean="0"/>
              <a:t> </a:t>
            </a:r>
            <a:r>
              <a:rPr lang="en-US" sz="6800" i="1" dirty="0" err="1" smtClean="0"/>
              <a:t>vollenhovenii</a:t>
            </a:r>
            <a:r>
              <a:rPr lang="en-US" sz="6800" dirty="0" smtClean="0"/>
              <a:t>) and Water from </a:t>
            </a:r>
            <a:r>
              <a:rPr lang="en-US" sz="6800" dirty="0" err="1" smtClean="0"/>
              <a:t>Asejire</a:t>
            </a:r>
            <a:r>
              <a:rPr lang="en-US" sz="6800" dirty="0" smtClean="0"/>
              <a:t> River Southwestern Nigeria. </a:t>
            </a:r>
            <a:r>
              <a:rPr lang="en-US" sz="6800" i="1" dirty="0" smtClean="0"/>
              <a:t>Advances in Environmental Biology 5(6): 1359 – 1363.</a:t>
            </a:r>
            <a:r>
              <a:rPr lang="en-US" sz="6800" b="1" dirty="0" smtClean="0"/>
              <a:t>     </a:t>
            </a:r>
            <a:endParaRPr lang="en-US" sz="6800" dirty="0" smtClean="0"/>
          </a:p>
          <a:p>
            <a:pPr algn="just"/>
            <a:r>
              <a:rPr lang="en-US" sz="6800" dirty="0" err="1" smtClean="0"/>
              <a:t>Olowu</a:t>
            </a:r>
            <a:r>
              <a:rPr lang="en-US" sz="6800" dirty="0" smtClean="0"/>
              <a:t>, R.A., </a:t>
            </a:r>
            <a:r>
              <a:rPr lang="en-US" sz="6800" dirty="0" err="1" smtClean="0"/>
              <a:t>Ayejuyo</a:t>
            </a:r>
            <a:r>
              <a:rPr lang="en-US" sz="6800" dirty="0" smtClean="0"/>
              <a:t>, O.O., </a:t>
            </a:r>
            <a:r>
              <a:rPr lang="en-US" sz="6800" dirty="0" err="1" smtClean="0"/>
              <a:t>Adejoroi</a:t>
            </a:r>
            <a:r>
              <a:rPr lang="en-US" sz="6800" dirty="0" smtClean="0"/>
              <a:t>, A., </a:t>
            </a:r>
            <a:r>
              <a:rPr lang="en-US" sz="6800" dirty="0" err="1" smtClean="0"/>
              <a:t>Adewuyi</a:t>
            </a:r>
            <a:r>
              <a:rPr lang="en-US" sz="6800" dirty="0" smtClean="0"/>
              <a:t>, G.O., </a:t>
            </a:r>
            <a:r>
              <a:rPr lang="en-US" sz="6800" dirty="0" err="1" smtClean="0"/>
              <a:t>Osundiya</a:t>
            </a:r>
            <a:r>
              <a:rPr lang="en-US" sz="6800" dirty="0" smtClean="0"/>
              <a:t>, M.O., </a:t>
            </a:r>
            <a:r>
              <a:rPr lang="en-US" sz="6800" dirty="0" err="1" smtClean="0"/>
              <a:t>Onwordi</a:t>
            </a:r>
            <a:r>
              <a:rPr lang="en-US" sz="6800" dirty="0" smtClean="0"/>
              <a:t>, C.T., Yusuf, K.A. and </a:t>
            </a:r>
            <a:r>
              <a:rPr lang="en-US" sz="6800" dirty="0" err="1" smtClean="0"/>
              <a:t>Owolabi</a:t>
            </a:r>
            <a:r>
              <a:rPr lang="en-US" sz="6800" dirty="0" smtClean="0"/>
              <a:t>, M.S. (2010). Determination of heavy metals in crabs and prawns in </a:t>
            </a:r>
            <a:r>
              <a:rPr lang="en-US" sz="6800" dirty="0" err="1" smtClean="0"/>
              <a:t>Ojo</a:t>
            </a:r>
            <a:r>
              <a:rPr lang="en-US" sz="6800" dirty="0" smtClean="0"/>
              <a:t> River, Lagos, Nigeria. </a:t>
            </a:r>
            <a:r>
              <a:rPr lang="en-US" sz="6800" i="1" dirty="0" smtClean="0"/>
              <a:t>E-J. Chem. 7(2): 526 – 530.</a:t>
            </a:r>
            <a:endParaRPr lang="en-US" sz="6800" dirty="0" smtClean="0"/>
          </a:p>
          <a:p>
            <a:pPr algn="just"/>
            <a:r>
              <a:rPr lang="en-US" sz="6800" dirty="0" smtClean="0"/>
              <a:t>World Health </a:t>
            </a:r>
            <a:r>
              <a:rPr lang="en-US" sz="6800" dirty="0" err="1" smtClean="0"/>
              <a:t>Organisation</a:t>
            </a:r>
            <a:r>
              <a:rPr lang="en-US" sz="6800" dirty="0" smtClean="0"/>
              <a:t> (1997). Guidelines for Drinking Water Quality (2</a:t>
            </a:r>
            <a:r>
              <a:rPr lang="en-US" sz="6800" baseline="30000" dirty="0" smtClean="0"/>
              <a:t>nd</a:t>
            </a:r>
            <a:r>
              <a:rPr lang="en-US" sz="6800" dirty="0" smtClean="0"/>
              <a:t> Edition). Volume 3. Surveillance and Control of Community Supplies. Geneva, Switzerland.</a:t>
            </a:r>
          </a:p>
          <a:p>
            <a:pPr algn="just"/>
            <a:r>
              <a:rPr lang="en-US" sz="6800" dirty="0" smtClean="0"/>
              <a:t>World Health Organization (1989). Heavy metals environmental aspects. </a:t>
            </a:r>
            <a:r>
              <a:rPr lang="en-US" sz="6800" i="1" dirty="0" smtClean="0"/>
              <a:t>Environmental Health Criteria. No. 85</a:t>
            </a:r>
            <a:r>
              <a:rPr lang="en-US" sz="6800" dirty="0" smtClean="0"/>
              <a:t>. Geneva, Switzerland.</a:t>
            </a:r>
          </a:p>
          <a:p>
            <a:pPr algn="just"/>
            <a:r>
              <a:rPr lang="en-US" sz="6800" dirty="0" err="1" smtClean="0"/>
              <a:t>Zyadah</a:t>
            </a:r>
            <a:r>
              <a:rPr lang="en-US" sz="6800" dirty="0" smtClean="0"/>
              <a:t>, M.A. and </a:t>
            </a:r>
            <a:r>
              <a:rPr lang="en-US" sz="6800" dirty="0" err="1" smtClean="0"/>
              <a:t>Almotairy</a:t>
            </a:r>
            <a:r>
              <a:rPr lang="en-US" sz="6800" dirty="0" smtClean="0"/>
              <a:t>, M. (2012). Evaluation of environmental pollution in the  Arabian Gulf Coast at the Eastern Province, SA. </a:t>
            </a:r>
            <a:r>
              <a:rPr lang="en-US" sz="6800" i="1" dirty="0" smtClean="0"/>
              <a:t>ATBAS 2(3): 14 - 21</a:t>
            </a:r>
            <a:r>
              <a:rPr lang="en-US" sz="6800" dirty="0" smtClean="0"/>
              <a:t>.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4724400"/>
          </a:xfrm>
        </p:spPr>
        <p:txBody>
          <a:bodyPr>
            <a:normAutofit/>
          </a:bodyPr>
          <a:lstStyle/>
          <a:p>
            <a:r>
              <a:rPr lang="en-US" sz="9600" dirty="0" smtClean="0"/>
              <a:t>Thanks</a:t>
            </a:r>
            <a:br>
              <a:rPr lang="en-US" sz="9600" dirty="0" smtClean="0"/>
            </a:br>
            <a:r>
              <a:rPr lang="en-US" sz="9600" dirty="0" smtClean="0"/>
              <a:t>For</a:t>
            </a:r>
            <a:br>
              <a:rPr lang="en-US" sz="9600" dirty="0" smtClean="0"/>
            </a:br>
            <a:r>
              <a:rPr lang="en-US" sz="9600" dirty="0" smtClean="0"/>
              <a:t>Listening</a:t>
            </a:r>
            <a:endParaRPr lang="en-US" sz="9600" dirty="0"/>
          </a:p>
        </p:txBody>
      </p:sp>
    </p:spTree>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Outline</a:t>
            </a:r>
            <a:endParaRPr lang="en-US" dirty="0"/>
          </a:p>
        </p:txBody>
      </p:sp>
      <p:sp>
        <p:nvSpPr>
          <p:cNvPr id="5" name="Content Placeholder 4"/>
          <p:cNvSpPr>
            <a:spLocks noGrp="1"/>
          </p:cNvSpPr>
          <p:nvPr>
            <p:ph idx="1"/>
          </p:nvPr>
        </p:nvSpPr>
        <p:spPr/>
        <p:txBody>
          <a:bodyPr/>
          <a:lstStyle/>
          <a:p>
            <a:r>
              <a:rPr lang="en-US" dirty="0" smtClean="0"/>
              <a:t>Introduction</a:t>
            </a:r>
          </a:p>
          <a:p>
            <a:r>
              <a:rPr lang="en-US" dirty="0" smtClean="0"/>
              <a:t>Materials and Methods</a:t>
            </a:r>
          </a:p>
          <a:p>
            <a:r>
              <a:rPr lang="en-US" dirty="0" smtClean="0"/>
              <a:t>Results</a:t>
            </a:r>
          </a:p>
          <a:p>
            <a:r>
              <a:rPr lang="en-US" dirty="0" smtClean="0"/>
              <a:t>Discussion</a:t>
            </a:r>
          </a:p>
          <a:p>
            <a:r>
              <a:rPr lang="en-US" dirty="0" smtClean="0"/>
              <a:t>Conclusion and Recommendations</a:t>
            </a:r>
            <a:endParaRPr lang="en-US" dirty="0"/>
          </a:p>
        </p:txBody>
      </p:sp>
    </p:spTree>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lstStyle/>
          <a:p>
            <a:r>
              <a:rPr lang="en-US" dirty="0" smtClean="0"/>
              <a:t>Introduction</a:t>
            </a:r>
            <a:endParaRPr lang="en-US" dirty="0"/>
          </a:p>
        </p:txBody>
      </p:sp>
      <p:sp>
        <p:nvSpPr>
          <p:cNvPr id="4" name="Content Placeholder 3"/>
          <p:cNvSpPr>
            <a:spLocks noGrp="1"/>
          </p:cNvSpPr>
          <p:nvPr>
            <p:ph idx="1"/>
          </p:nvPr>
        </p:nvSpPr>
        <p:spPr>
          <a:xfrm>
            <a:off x="381000" y="1066800"/>
            <a:ext cx="8229600" cy="4525963"/>
          </a:xfrm>
        </p:spPr>
        <p:txBody>
          <a:bodyPr>
            <a:noAutofit/>
          </a:bodyPr>
          <a:lstStyle/>
          <a:p>
            <a:pPr algn="just"/>
            <a:r>
              <a:rPr lang="en-US" sz="2200" dirty="0" smtClean="0"/>
              <a:t>Metals with relatively high atomic numbers and toxic to the environment.</a:t>
            </a:r>
          </a:p>
          <a:p>
            <a:pPr algn="just"/>
            <a:r>
              <a:rPr lang="en-US" sz="2200" dirty="0" smtClean="0"/>
              <a:t>Useful for essential animal tissue metabolism.</a:t>
            </a:r>
          </a:p>
          <a:p>
            <a:pPr algn="just"/>
            <a:r>
              <a:rPr lang="en-US" sz="2200" dirty="0" smtClean="0"/>
              <a:t>Cause</a:t>
            </a:r>
            <a:r>
              <a:rPr lang="en-US" sz="2200" dirty="0" smtClean="0">
                <a:solidFill>
                  <a:srgbClr val="FF0000"/>
                </a:solidFill>
              </a:rPr>
              <a:t> </a:t>
            </a:r>
            <a:r>
              <a:rPr lang="en-US" sz="2200" dirty="0" smtClean="0"/>
              <a:t>ecological damage and constitute threat to human health.</a:t>
            </a:r>
          </a:p>
          <a:p>
            <a:pPr algn="just"/>
            <a:r>
              <a:rPr lang="en-US" sz="2200" dirty="0" smtClean="0"/>
              <a:t>Occurrence</a:t>
            </a:r>
            <a:r>
              <a:rPr lang="en-US" sz="2200" dirty="0" smtClean="0">
                <a:solidFill>
                  <a:srgbClr val="FF0000"/>
                </a:solidFill>
              </a:rPr>
              <a:t> </a:t>
            </a:r>
            <a:r>
              <a:rPr lang="en-US" sz="2200" dirty="0" smtClean="0"/>
              <a:t>traced to</a:t>
            </a:r>
            <a:r>
              <a:rPr lang="en-US" sz="2200" dirty="0" smtClean="0">
                <a:solidFill>
                  <a:srgbClr val="FF0000"/>
                </a:solidFill>
              </a:rPr>
              <a:t> </a:t>
            </a:r>
            <a:r>
              <a:rPr lang="en-US" sz="2200" dirty="0" smtClean="0"/>
              <a:t>geochemical resources and anthropogenic activities (</a:t>
            </a:r>
            <a:r>
              <a:rPr lang="en-US" sz="2200" dirty="0" err="1" smtClean="0"/>
              <a:t>Obodo</a:t>
            </a:r>
            <a:r>
              <a:rPr lang="en-US" sz="2200" dirty="0" smtClean="0"/>
              <a:t>, 2004; </a:t>
            </a:r>
            <a:r>
              <a:rPr lang="en-US" sz="2200" dirty="0" err="1" smtClean="0"/>
              <a:t>Olowu</a:t>
            </a:r>
            <a:r>
              <a:rPr lang="en-US" sz="2200" dirty="0" smtClean="0"/>
              <a:t> </a:t>
            </a:r>
            <a:r>
              <a:rPr lang="en-US" sz="2200" i="1" dirty="0" smtClean="0"/>
              <a:t>et al., </a:t>
            </a:r>
            <a:r>
              <a:rPr lang="en-US" sz="2200" dirty="0" smtClean="0"/>
              <a:t>2010; </a:t>
            </a:r>
            <a:r>
              <a:rPr lang="en-US" sz="2200" dirty="0" err="1" smtClean="0"/>
              <a:t>Funtua</a:t>
            </a:r>
            <a:r>
              <a:rPr lang="en-US" sz="2200" dirty="0" smtClean="0"/>
              <a:t> </a:t>
            </a:r>
            <a:r>
              <a:rPr lang="en-US" sz="2200" i="1" dirty="0" smtClean="0"/>
              <a:t>et al., </a:t>
            </a:r>
            <a:r>
              <a:rPr lang="en-US" sz="2200" dirty="0" smtClean="0"/>
              <a:t>2016).</a:t>
            </a:r>
          </a:p>
          <a:p>
            <a:pPr algn="just"/>
            <a:r>
              <a:rPr lang="en-US" sz="2200" dirty="0" smtClean="0"/>
              <a:t>Accumulate in aquatic organisms; and eventually in the food chain (Al-</a:t>
            </a:r>
            <a:r>
              <a:rPr lang="en-US" sz="2200" dirty="0" err="1" smtClean="0"/>
              <a:t>Shawi</a:t>
            </a:r>
            <a:r>
              <a:rPr lang="en-US" sz="2200" dirty="0" smtClean="0"/>
              <a:t> and Dahl, 1999; </a:t>
            </a:r>
            <a:r>
              <a:rPr lang="en-US" sz="2200" dirty="0" err="1" smtClean="0"/>
              <a:t>Charis</a:t>
            </a:r>
            <a:r>
              <a:rPr lang="en-US" sz="2200" dirty="0" smtClean="0"/>
              <a:t> and </a:t>
            </a:r>
            <a:r>
              <a:rPr lang="en-US" sz="2200" dirty="0" err="1" smtClean="0"/>
              <a:t>Abassi</a:t>
            </a:r>
            <a:r>
              <a:rPr lang="en-US" sz="2200" dirty="0" smtClean="0"/>
              <a:t>, 2005; </a:t>
            </a:r>
            <a:r>
              <a:rPr lang="en-US" sz="2200" dirty="0" err="1" smtClean="0"/>
              <a:t>Nsofor</a:t>
            </a:r>
            <a:r>
              <a:rPr lang="en-US" sz="2200" dirty="0" smtClean="0"/>
              <a:t> </a:t>
            </a:r>
            <a:r>
              <a:rPr lang="en-US" sz="2200" dirty="0" err="1" smtClean="0"/>
              <a:t>Iet</a:t>
            </a:r>
            <a:r>
              <a:rPr lang="en-US" sz="2200" dirty="0" smtClean="0"/>
              <a:t> al., 2014</a:t>
            </a:r>
            <a:r>
              <a:rPr lang="en-US" sz="2200" i="1" dirty="0" smtClean="0"/>
              <a:t>; </a:t>
            </a:r>
            <a:r>
              <a:rPr lang="en-US" sz="2200" i="1" dirty="0" err="1" smtClean="0"/>
              <a:t>Dirican</a:t>
            </a:r>
            <a:r>
              <a:rPr lang="en-US" sz="2200" i="1" dirty="0" smtClean="0"/>
              <a:t> et al</a:t>
            </a:r>
            <a:r>
              <a:rPr lang="en-US" sz="2200" dirty="0" smtClean="0"/>
              <a:t>., 2013).</a:t>
            </a:r>
          </a:p>
          <a:p>
            <a:pPr algn="just"/>
            <a:r>
              <a:rPr lang="en-US" sz="2200" dirty="0" smtClean="0"/>
              <a:t>Fin and  shellfishes have been used as bioindicators of metal pollution and suitability of these aquatic environments for human use.</a:t>
            </a:r>
          </a:p>
        </p:txBody>
      </p:sp>
    </p:spTree>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(Contd.)</a:t>
            </a:r>
            <a:endParaRPr lang="en-US" dirty="0"/>
          </a:p>
        </p:txBody>
      </p:sp>
      <p:sp>
        <p:nvSpPr>
          <p:cNvPr id="3" name="Content Placeholder 2"/>
          <p:cNvSpPr>
            <a:spLocks noGrp="1"/>
          </p:cNvSpPr>
          <p:nvPr>
            <p:ph idx="1"/>
          </p:nvPr>
        </p:nvSpPr>
        <p:spPr>
          <a:xfrm>
            <a:off x="457200" y="1295400"/>
            <a:ext cx="8229600" cy="5257800"/>
          </a:xfrm>
        </p:spPr>
        <p:txBody>
          <a:bodyPr>
            <a:normAutofit fontScale="92500" lnSpcReduction="20000"/>
          </a:bodyPr>
          <a:lstStyle/>
          <a:p>
            <a:pPr algn="just"/>
            <a:r>
              <a:rPr lang="en-US" dirty="0" smtClean="0"/>
              <a:t>Freshwater prawns are widely distributed across tropics and sub-tropics of all </a:t>
            </a:r>
            <a:r>
              <a:rPr lang="en-US" dirty="0" smtClean="0"/>
              <a:t>continents.</a:t>
            </a:r>
            <a:endParaRPr lang="en-US" dirty="0" smtClean="0">
              <a:solidFill>
                <a:srgbClr val="FF0000"/>
              </a:solidFill>
            </a:endParaRPr>
          </a:p>
          <a:p>
            <a:pPr algn="just"/>
            <a:r>
              <a:rPr lang="en-US" i="1" dirty="0" err="1" smtClean="0"/>
              <a:t>Macrobrachium</a:t>
            </a:r>
            <a:r>
              <a:rPr lang="en-US" i="1" dirty="0" smtClean="0"/>
              <a:t> </a:t>
            </a:r>
            <a:r>
              <a:rPr lang="en-US" i="1" dirty="0" err="1" smtClean="0"/>
              <a:t>vollenhovenii</a:t>
            </a:r>
            <a:r>
              <a:rPr lang="en-US" i="1" dirty="0" smtClean="0"/>
              <a:t> </a:t>
            </a:r>
            <a:r>
              <a:rPr lang="en-US" dirty="0" smtClean="0"/>
              <a:t>is one of the important artisanal shellfishes.</a:t>
            </a:r>
          </a:p>
          <a:p>
            <a:pPr algn="just"/>
            <a:r>
              <a:rPr lang="en-US" dirty="0" smtClean="0"/>
              <a:t>Serves as an important protein source and of great aquaculture potential.</a:t>
            </a:r>
          </a:p>
          <a:p>
            <a:pPr algn="just"/>
            <a:r>
              <a:rPr lang="en-US" dirty="0" err="1" smtClean="0"/>
              <a:t>Asejire</a:t>
            </a:r>
            <a:r>
              <a:rPr lang="en-US" dirty="0" smtClean="0"/>
              <a:t> Lake serves as a source of drinking water with an abundance of </a:t>
            </a:r>
            <a:r>
              <a:rPr lang="en-US" i="1" dirty="0" err="1" smtClean="0"/>
              <a:t>Macrobrachium</a:t>
            </a:r>
            <a:r>
              <a:rPr lang="en-US" i="1" dirty="0" smtClean="0"/>
              <a:t> </a:t>
            </a:r>
            <a:r>
              <a:rPr lang="en-US" dirty="0" smtClean="0"/>
              <a:t>fishery.</a:t>
            </a:r>
          </a:p>
          <a:p>
            <a:pPr algn="just"/>
            <a:r>
              <a:rPr lang="en-US" dirty="0" smtClean="0"/>
              <a:t>Determine concentration of Zn, Cu, </a:t>
            </a:r>
            <a:r>
              <a:rPr lang="en-US" dirty="0" err="1" smtClean="0"/>
              <a:t>Mn</a:t>
            </a:r>
            <a:r>
              <a:rPr lang="en-US" dirty="0" smtClean="0"/>
              <a:t>, </a:t>
            </a:r>
            <a:r>
              <a:rPr lang="en-US" dirty="0" err="1" smtClean="0"/>
              <a:t>Pb</a:t>
            </a:r>
            <a:r>
              <a:rPr lang="en-US" dirty="0" smtClean="0"/>
              <a:t> and </a:t>
            </a:r>
            <a:r>
              <a:rPr lang="en-US" dirty="0" err="1" smtClean="0"/>
              <a:t>Cd</a:t>
            </a:r>
            <a:r>
              <a:rPr lang="en-US" dirty="0" smtClean="0"/>
              <a:t> in relation to size of </a:t>
            </a:r>
            <a:r>
              <a:rPr lang="en-US" i="1" dirty="0" smtClean="0"/>
              <a:t>M. </a:t>
            </a:r>
            <a:r>
              <a:rPr lang="en-US" i="1" dirty="0" err="1" smtClean="0"/>
              <a:t>vollenhovenii</a:t>
            </a:r>
            <a:r>
              <a:rPr lang="en-US" i="1" dirty="0" smtClean="0"/>
              <a:t>; </a:t>
            </a:r>
            <a:r>
              <a:rPr lang="en-US" dirty="0" smtClean="0"/>
              <a:t>and</a:t>
            </a:r>
          </a:p>
          <a:p>
            <a:pPr algn="just"/>
            <a:r>
              <a:rPr lang="en-US" dirty="0" smtClean="0"/>
              <a:t>Establish whether  concentration of these metals are within the WHO permissible levels.</a:t>
            </a:r>
          </a:p>
          <a:p>
            <a:endParaRPr lang="en-US" dirty="0"/>
          </a:p>
        </p:txBody>
      </p:sp>
    </p:spTree>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and Methods</a:t>
            </a:r>
            <a:endParaRPr lang="en-US" dirty="0"/>
          </a:p>
        </p:txBody>
      </p:sp>
      <p:sp>
        <p:nvSpPr>
          <p:cNvPr id="3" name="Content Placeholder 2"/>
          <p:cNvSpPr>
            <a:spLocks noGrp="1"/>
          </p:cNvSpPr>
          <p:nvPr>
            <p:ph idx="1"/>
          </p:nvPr>
        </p:nvSpPr>
        <p:spPr>
          <a:xfrm>
            <a:off x="457200" y="1295400"/>
            <a:ext cx="8229600" cy="5105400"/>
          </a:xfrm>
        </p:spPr>
        <p:txBody>
          <a:bodyPr>
            <a:normAutofit fontScale="85000" lnSpcReduction="10000"/>
          </a:bodyPr>
          <a:lstStyle/>
          <a:p>
            <a:pPr algn="just"/>
            <a:r>
              <a:rPr lang="en-US" dirty="0" smtClean="0"/>
              <a:t>Quarterly sampling of </a:t>
            </a:r>
            <a:r>
              <a:rPr lang="en-US" i="1" dirty="0" err="1" smtClean="0"/>
              <a:t>Macrobrachium</a:t>
            </a:r>
            <a:r>
              <a:rPr lang="en-US" i="1" dirty="0" smtClean="0"/>
              <a:t> </a:t>
            </a:r>
            <a:r>
              <a:rPr lang="en-US" i="1" dirty="0" err="1" smtClean="0"/>
              <a:t>vollenhovenii</a:t>
            </a:r>
            <a:r>
              <a:rPr lang="en-US" i="1" dirty="0" smtClean="0"/>
              <a:t>, </a:t>
            </a:r>
            <a:r>
              <a:rPr lang="en-US" dirty="0" smtClean="0"/>
              <a:t>water and sediment</a:t>
            </a:r>
            <a:r>
              <a:rPr lang="en-US" dirty="0" smtClean="0">
                <a:solidFill>
                  <a:srgbClr val="FF0000"/>
                </a:solidFill>
              </a:rPr>
              <a:t> </a:t>
            </a:r>
            <a:r>
              <a:rPr lang="en-US" dirty="0" smtClean="0"/>
              <a:t>was conducted.</a:t>
            </a:r>
          </a:p>
          <a:p>
            <a:pPr algn="just"/>
            <a:r>
              <a:rPr lang="en-US" dirty="0" smtClean="0"/>
              <a:t>Water samples were collected in pre-washed and acidified plastic bottles.</a:t>
            </a:r>
          </a:p>
          <a:p>
            <a:pPr algn="just"/>
            <a:r>
              <a:rPr lang="en-US" dirty="0" smtClean="0"/>
              <a:t>Sediment samples were collected with plastic shovel.</a:t>
            </a:r>
          </a:p>
          <a:p>
            <a:pPr algn="just"/>
            <a:r>
              <a:rPr lang="en-US" i="1" dirty="0" smtClean="0"/>
              <a:t>M. </a:t>
            </a:r>
            <a:r>
              <a:rPr lang="en-US" i="1" dirty="0" err="1" smtClean="0"/>
              <a:t>vollenhovenii</a:t>
            </a:r>
            <a:r>
              <a:rPr lang="en-US" i="1" dirty="0" smtClean="0"/>
              <a:t> </a:t>
            </a:r>
            <a:r>
              <a:rPr lang="en-US" dirty="0" smtClean="0"/>
              <a:t>were collected from fishmongers.</a:t>
            </a:r>
          </a:p>
          <a:p>
            <a:pPr algn="just"/>
            <a:r>
              <a:rPr lang="en-US" dirty="0" smtClean="0"/>
              <a:t>Prawn total length and body weight were measured.</a:t>
            </a:r>
          </a:p>
          <a:p>
            <a:pPr algn="just"/>
            <a:r>
              <a:rPr lang="en-US" dirty="0" smtClean="0"/>
              <a:t>Prawn samples were divided into three size groups </a:t>
            </a:r>
            <a:r>
              <a:rPr lang="en-US" dirty="0" err="1" smtClean="0"/>
              <a:t>viz</a:t>
            </a:r>
            <a:r>
              <a:rPr lang="en-US" dirty="0" smtClean="0"/>
              <a:t> small (2.0 – 6.9cm, 8.02 – 17.05g),</a:t>
            </a:r>
            <a:r>
              <a:rPr lang="en-US" dirty="0" smtClean="0">
                <a:solidFill>
                  <a:srgbClr val="FF0000"/>
                </a:solidFill>
              </a:rPr>
              <a:t> </a:t>
            </a:r>
            <a:r>
              <a:rPr lang="en-US" dirty="0" smtClean="0"/>
              <a:t>medium</a:t>
            </a:r>
            <a:r>
              <a:rPr lang="en-US" dirty="0" smtClean="0">
                <a:solidFill>
                  <a:srgbClr val="FF0000"/>
                </a:solidFill>
              </a:rPr>
              <a:t> </a:t>
            </a:r>
            <a:r>
              <a:rPr lang="en-US" dirty="0" smtClean="0"/>
              <a:t>(7.0 – 11.9cm, 26.12 – 38.09g) and large (12.0 – 16.9cm, 41.06 – 64.03g). </a:t>
            </a:r>
          </a:p>
        </p:txBody>
      </p:sp>
    </p:spTree>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and Methods (Contd.)</a:t>
            </a:r>
            <a:endParaRPr lang="en-US" dirty="0"/>
          </a:p>
        </p:txBody>
      </p:sp>
      <p:sp>
        <p:nvSpPr>
          <p:cNvPr id="3" name="Content Placeholder 2"/>
          <p:cNvSpPr>
            <a:spLocks noGrp="1"/>
          </p:cNvSpPr>
          <p:nvPr>
            <p:ph idx="1"/>
          </p:nvPr>
        </p:nvSpPr>
        <p:spPr>
          <a:xfrm>
            <a:off x="457200" y="1219200"/>
            <a:ext cx="8229600" cy="4525963"/>
          </a:xfrm>
        </p:spPr>
        <p:txBody>
          <a:bodyPr>
            <a:normAutofit fontScale="92500" lnSpcReduction="10000"/>
          </a:bodyPr>
          <a:lstStyle/>
          <a:p>
            <a:pPr algn="just"/>
            <a:r>
              <a:rPr lang="en-US" sz="2900" dirty="0" smtClean="0"/>
              <a:t>Prawn, water and sediment samples were digested  using standard methods.</a:t>
            </a:r>
          </a:p>
          <a:p>
            <a:pPr algn="just"/>
            <a:r>
              <a:rPr lang="en-US" sz="2900" dirty="0" smtClean="0"/>
              <a:t>Concentration of Zn, Cu, </a:t>
            </a:r>
            <a:r>
              <a:rPr lang="en-US" sz="2900" dirty="0" err="1" smtClean="0"/>
              <a:t>Mn</a:t>
            </a:r>
            <a:r>
              <a:rPr lang="en-US" sz="2900" dirty="0" smtClean="0"/>
              <a:t>, </a:t>
            </a:r>
            <a:r>
              <a:rPr lang="en-US" sz="2900" dirty="0" err="1" smtClean="0"/>
              <a:t>Pb</a:t>
            </a:r>
            <a:r>
              <a:rPr lang="en-US" sz="2900" dirty="0" smtClean="0"/>
              <a:t> and </a:t>
            </a:r>
            <a:r>
              <a:rPr lang="en-US" sz="2900" dirty="0" err="1" smtClean="0"/>
              <a:t>Cd</a:t>
            </a:r>
            <a:r>
              <a:rPr lang="en-US" sz="2900" dirty="0" smtClean="0"/>
              <a:t> was determined using the Atomic Absorption Spectrophotometer (AAS).</a:t>
            </a:r>
          </a:p>
          <a:p>
            <a:pPr algn="just"/>
            <a:r>
              <a:rPr lang="en-US" sz="2900" dirty="0" smtClean="0"/>
              <a:t>Bioaccumulation Factor (BAF) was calculated according to Mackay and Fraser (2000).</a:t>
            </a:r>
          </a:p>
          <a:p>
            <a:pPr algn="just"/>
            <a:r>
              <a:rPr lang="en-US" sz="2900" dirty="0" smtClean="0"/>
              <a:t>Descriptive statistics was used to analyze data.</a:t>
            </a:r>
          </a:p>
          <a:p>
            <a:pPr algn="just"/>
            <a:r>
              <a:rPr lang="en-US" sz="2900" dirty="0" smtClean="0"/>
              <a:t>Differences in concentration of metals in samples was </a:t>
            </a:r>
            <a:r>
              <a:rPr lang="en-US" sz="2900" dirty="0" err="1" smtClean="0"/>
              <a:t>analysed</a:t>
            </a:r>
            <a:r>
              <a:rPr lang="en-US" sz="2900" dirty="0" smtClean="0"/>
              <a:t> using the one-way Analysis of Variance (ANOVA).</a:t>
            </a:r>
          </a:p>
          <a:p>
            <a:pPr>
              <a:buNone/>
            </a:pPr>
            <a:endParaRPr lang="en-US" dirty="0"/>
          </a:p>
        </p:txBody>
      </p:sp>
    </p:spTree>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4" name="Content Placeholder 3"/>
          <p:cNvGraphicFramePr>
            <a:graphicFrameLocks noGrp="1"/>
          </p:cNvGraphicFramePr>
          <p:nvPr>
            <p:ph idx="1"/>
          </p:nvPr>
        </p:nvGraphicFramePr>
        <p:xfrm>
          <a:off x="1676400" y="1981200"/>
          <a:ext cx="5486400" cy="2590800"/>
        </p:xfrm>
        <a:graphic>
          <a:graphicData uri="http://schemas.openxmlformats.org/drawingml/2006/table">
            <a:tbl>
              <a:tblPr firstRow="1" bandRow="1">
                <a:tableStyleId>{5940675A-B579-460E-94D1-54222C63F5DA}</a:tableStyleId>
              </a:tblPr>
              <a:tblGrid>
                <a:gridCol w="1371600"/>
                <a:gridCol w="1371600"/>
                <a:gridCol w="1371600"/>
                <a:gridCol w="1371600"/>
              </a:tblGrid>
              <a:tr h="14224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Metals</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b="1" dirty="0" smtClean="0"/>
                    </a:p>
                  </a:txBody>
                  <a:tcPr anchor="b"/>
                </a:tc>
                <a:tc gridSpan="3">
                  <a:txBody>
                    <a:bodyPr/>
                    <a:lstStyle/>
                    <a:p>
                      <a:pPr algn="ctr"/>
                      <a:r>
                        <a:rPr lang="en-US" b="1" dirty="0" smtClean="0"/>
                        <a:t>Prawn Sizes</a:t>
                      </a:r>
                      <a:endParaRPr lang="en-US" b="1" dirty="0"/>
                    </a:p>
                  </a:txBody>
                  <a:tcPr/>
                </a:tc>
                <a:tc hMerge="1">
                  <a:txBody>
                    <a:bodyPr/>
                    <a:lstStyle/>
                    <a:p>
                      <a:endParaRPr lang="en-US" dirty="0"/>
                    </a:p>
                  </a:txBody>
                  <a:tcPr/>
                </a:tc>
                <a:tc hMerge="1">
                  <a:txBody>
                    <a:bodyPr/>
                    <a:lstStyle/>
                    <a:p>
                      <a:endParaRPr lang="en-US" dirty="0"/>
                    </a:p>
                  </a:txBody>
                  <a:tcPr/>
                </a:tc>
              </a:tr>
              <a:tr h="370840">
                <a:tc vMerge="1">
                  <a:txBody>
                    <a:bodyPr/>
                    <a:lstStyle/>
                    <a:p>
                      <a:pPr algn="ctr"/>
                      <a:endParaRPr lang="en-US" b="1" dirty="0"/>
                    </a:p>
                  </a:txBody>
                  <a:tcPr/>
                </a:tc>
                <a:tc>
                  <a:txBody>
                    <a:bodyPr/>
                    <a:lstStyle/>
                    <a:p>
                      <a:pPr algn="ctr"/>
                      <a:r>
                        <a:rPr lang="en-US" dirty="0" smtClean="0"/>
                        <a:t>Large</a:t>
                      </a:r>
                      <a:endParaRPr lang="en-US" dirty="0"/>
                    </a:p>
                  </a:txBody>
                  <a:tcPr/>
                </a:tc>
                <a:tc>
                  <a:txBody>
                    <a:bodyPr/>
                    <a:lstStyle/>
                    <a:p>
                      <a:pPr algn="ctr"/>
                      <a:r>
                        <a:rPr lang="en-US" dirty="0" smtClean="0"/>
                        <a:t>Medium</a:t>
                      </a:r>
                      <a:endParaRPr lang="en-US" dirty="0"/>
                    </a:p>
                  </a:txBody>
                  <a:tcPr/>
                </a:tc>
                <a:tc>
                  <a:txBody>
                    <a:bodyPr/>
                    <a:lstStyle/>
                    <a:p>
                      <a:pPr algn="ctr"/>
                      <a:r>
                        <a:rPr lang="en-US" dirty="0" smtClean="0"/>
                        <a:t>Small</a:t>
                      </a:r>
                      <a:endParaRPr lang="en-US" dirty="0"/>
                    </a:p>
                  </a:txBody>
                  <a:tcPr/>
                </a:tc>
              </a:tr>
              <a:tr h="370840">
                <a:tc>
                  <a:txBody>
                    <a:bodyPr/>
                    <a:lstStyle/>
                    <a:p>
                      <a:pPr algn="ctr"/>
                      <a:r>
                        <a:rPr lang="en-US" dirty="0" err="1" smtClean="0"/>
                        <a:t>Mn</a:t>
                      </a:r>
                      <a:endParaRPr lang="en-US" dirty="0"/>
                    </a:p>
                  </a:txBody>
                  <a:tcPr/>
                </a:tc>
                <a:tc>
                  <a:txBody>
                    <a:bodyPr/>
                    <a:lstStyle/>
                    <a:p>
                      <a:pPr algn="ctr"/>
                      <a:r>
                        <a:rPr lang="en-US" dirty="0" smtClean="0"/>
                        <a:t>88.31±5.23</a:t>
                      </a:r>
                      <a:endParaRPr lang="en-US" dirty="0"/>
                    </a:p>
                  </a:txBody>
                  <a:tcPr/>
                </a:tc>
                <a:tc>
                  <a:txBody>
                    <a:bodyPr/>
                    <a:lstStyle/>
                    <a:p>
                      <a:pPr algn="ctr"/>
                      <a:r>
                        <a:rPr lang="en-US" dirty="0" smtClean="0"/>
                        <a:t>90.79±10.12</a:t>
                      </a:r>
                      <a:endParaRPr lang="en-US" dirty="0"/>
                    </a:p>
                  </a:txBody>
                  <a:tcPr/>
                </a:tc>
                <a:tc>
                  <a:txBody>
                    <a:bodyPr/>
                    <a:lstStyle/>
                    <a:p>
                      <a:pPr algn="ctr"/>
                      <a:r>
                        <a:rPr lang="en-US" dirty="0" smtClean="0"/>
                        <a:t>85.22±3.40</a:t>
                      </a:r>
                      <a:endParaRPr lang="en-US" dirty="0"/>
                    </a:p>
                  </a:txBody>
                  <a:tcPr/>
                </a:tc>
              </a:tr>
              <a:tr h="370840">
                <a:tc>
                  <a:txBody>
                    <a:bodyPr/>
                    <a:lstStyle/>
                    <a:p>
                      <a:pPr algn="ctr"/>
                      <a:r>
                        <a:rPr lang="en-US" dirty="0" err="1" smtClean="0"/>
                        <a:t>Pb</a:t>
                      </a:r>
                      <a:endParaRPr lang="en-US" dirty="0"/>
                    </a:p>
                  </a:txBody>
                  <a:tcPr/>
                </a:tc>
                <a:tc>
                  <a:txBody>
                    <a:bodyPr/>
                    <a:lstStyle/>
                    <a:p>
                      <a:pPr algn="ctr"/>
                      <a:r>
                        <a:rPr lang="en-US" dirty="0" smtClean="0"/>
                        <a:t>8.21±1.24</a:t>
                      </a:r>
                      <a:endParaRPr lang="en-US" dirty="0"/>
                    </a:p>
                  </a:txBody>
                  <a:tcPr/>
                </a:tc>
                <a:tc>
                  <a:txBody>
                    <a:bodyPr/>
                    <a:lstStyle/>
                    <a:p>
                      <a:pPr algn="ctr"/>
                      <a:r>
                        <a:rPr lang="en-US" dirty="0" smtClean="0"/>
                        <a:t>6.49±1.23</a:t>
                      </a:r>
                      <a:endParaRPr lang="en-US" dirty="0"/>
                    </a:p>
                  </a:txBody>
                  <a:tcPr/>
                </a:tc>
                <a:tc>
                  <a:txBody>
                    <a:bodyPr/>
                    <a:lstStyle/>
                    <a:p>
                      <a:pPr algn="ctr"/>
                      <a:r>
                        <a:rPr lang="en-US" dirty="0" smtClean="0"/>
                        <a:t>7.75±1.04</a:t>
                      </a:r>
                      <a:endParaRPr lang="en-US" dirty="0"/>
                    </a:p>
                  </a:txBody>
                  <a:tcPr/>
                </a:tc>
              </a:tr>
              <a:tr h="370840">
                <a:tc>
                  <a:txBody>
                    <a:bodyPr/>
                    <a:lstStyle/>
                    <a:p>
                      <a:pPr algn="ctr"/>
                      <a:r>
                        <a:rPr lang="en-US" dirty="0" smtClean="0"/>
                        <a:t>Cu</a:t>
                      </a:r>
                      <a:endParaRPr lang="en-US" dirty="0"/>
                    </a:p>
                  </a:txBody>
                  <a:tcPr/>
                </a:tc>
                <a:tc>
                  <a:txBody>
                    <a:bodyPr/>
                    <a:lstStyle/>
                    <a:p>
                      <a:pPr algn="ctr"/>
                      <a:r>
                        <a:rPr lang="en-US" dirty="0" smtClean="0"/>
                        <a:t>98.17±5.67</a:t>
                      </a:r>
                      <a:endParaRPr lang="en-US" dirty="0"/>
                    </a:p>
                  </a:txBody>
                  <a:tcPr/>
                </a:tc>
                <a:tc>
                  <a:txBody>
                    <a:bodyPr/>
                    <a:lstStyle/>
                    <a:p>
                      <a:pPr algn="ctr"/>
                      <a:r>
                        <a:rPr lang="en-US" dirty="0" smtClean="0"/>
                        <a:t>96.68±4.14</a:t>
                      </a:r>
                      <a:endParaRPr lang="en-US" dirty="0"/>
                    </a:p>
                  </a:txBody>
                  <a:tcPr/>
                </a:tc>
                <a:tc>
                  <a:txBody>
                    <a:bodyPr/>
                    <a:lstStyle/>
                    <a:p>
                      <a:pPr algn="ctr"/>
                      <a:r>
                        <a:rPr lang="en-US" dirty="0" smtClean="0"/>
                        <a:t>102.37±6.80</a:t>
                      </a:r>
                      <a:endParaRPr lang="en-US" dirty="0"/>
                    </a:p>
                  </a:txBody>
                  <a:tcPr/>
                </a:tc>
              </a:tr>
              <a:tr h="370840">
                <a:tc>
                  <a:txBody>
                    <a:bodyPr/>
                    <a:lstStyle/>
                    <a:p>
                      <a:pPr algn="ctr"/>
                      <a:r>
                        <a:rPr lang="en-US" dirty="0" smtClean="0"/>
                        <a:t>Zn</a:t>
                      </a:r>
                      <a:endParaRPr lang="en-US" dirty="0"/>
                    </a:p>
                  </a:txBody>
                  <a:tcPr/>
                </a:tc>
                <a:tc>
                  <a:txBody>
                    <a:bodyPr/>
                    <a:lstStyle/>
                    <a:p>
                      <a:pPr algn="ctr"/>
                      <a:r>
                        <a:rPr lang="en-US" dirty="0" smtClean="0"/>
                        <a:t>105.31±2.40</a:t>
                      </a:r>
                      <a:endParaRPr lang="en-US" dirty="0"/>
                    </a:p>
                  </a:txBody>
                  <a:tcPr/>
                </a:tc>
                <a:tc>
                  <a:txBody>
                    <a:bodyPr/>
                    <a:lstStyle/>
                    <a:p>
                      <a:pPr algn="ctr"/>
                      <a:r>
                        <a:rPr lang="en-US" dirty="0" smtClean="0"/>
                        <a:t>101.00±2.26</a:t>
                      </a:r>
                      <a:endParaRPr lang="en-US" dirty="0"/>
                    </a:p>
                  </a:txBody>
                  <a:tcPr/>
                </a:tc>
                <a:tc>
                  <a:txBody>
                    <a:bodyPr/>
                    <a:lstStyle/>
                    <a:p>
                      <a:pPr algn="ctr"/>
                      <a:r>
                        <a:rPr lang="en-US" dirty="0" smtClean="0"/>
                        <a:t>103.12±4.01</a:t>
                      </a:r>
                      <a:endParaRPr lang="en-US" dirty="0"/>
                    </a:p>
                  </a:txBody>
                  <a:tcPr/>
                </a:tc>
              </a:tr>
              <a:tr h="370840">
                <a:tc>
                  <a:txBody>
                    <a:bodyPr/>
                    <a:lstStyle/>
                    <a:p>
                      <a:pPr algn="ctr"/>
                      <a:r>
                        <a:rPr lang="en-US" dirty="0" err="1" smtClean="0"/>
                        <a:t>Cd</a:t>
                      </a:r>
                      <a:endParaRPr lang="en-US" dirty="0"/>
                    </a:p>
                  </a:txBody>
                  <a:tcPr/>
                </a:tc>
                <a:tc>
                  <a:txBody>
                    <a:bodyPr/>
                    <a:lstStyle/>
                    <a:p>
                      <a:pPr algn="ctr"/>
                      <a:r>
                        <a:rPr lang="en-US" dirty="0" smtClean="0"/>
                        <a:t>0.82±0.07</a:t>
                      </a:r>
                      <a:r>
                        <a:rPr lang="en-US" baseline="30000" dirty="0" smtClean="0"/>
                        <a:t>a</a:t>
                      </a:r>
                      <a:endParaRPr lang="en-US" baseline="30000" dirty="0"/>
                    </a:p>
                  </a:txBody>
                  <a:tcPr/>
                </a:tc>
                <a:tc>
                  <a:txBody>
                    <a:bodyPr/>
                    <a:lstStyle/>
                    <a:p>
                      <a:pPr algn="ctr"/>
                      <a:r>
                        <a:rPr lang="en-US" dirty="0" smtClean="0"/>
                        <a:t>1.88±0.36</a:t>
                      </a:r>
                      <a:r>
                        <a:rPr lang="en-US" baseline="30000" dirty="0" smtClean="0"/>
                        <a:t>b</a:t>
                      </a:r>
                      <a:endParaRPr lang="en-US" baseline="30000" dirty="0"/>
                    </a:p>
                  </a:txBody>
                  <a:tcPr/>
                </a:tc>
                <a:tc>
                  <a:txBody>
                    <a:bodyPr/>
                    <a:lstStyle/>
                    <a:p>
                      <a:pPr algn="ctr"/>
                      <a:r>
                        <a:rPr lang="en-US" dirty="0" smtClean="0"/>
                        <a:t>1.00±0.10</a:t>
                      </a:r>
                      <a:r>
                        <a:rPr lang="en-US" baseline="30000" dirty="0" smtClean="0"/>
                        <a:t>c</a:t>
                      </a:r>
                      <a:endParaRPr lang="en-US" baseline="30000" dirty="0"/>
                    </a:p>
                  </a:txBody>
                  <a:tcPr/>
                </a:tc>
              </a:tr>
            </a:tbl>
          </a:graphicData>
        </a:graphic>
      </p:graphicFrame>
      <p:sp>
        <p:nvSpPr>
          <p:cNvPr id="5" name="TextBox 4"/>
          <p:cNvSpPr txBox="1"/>
          <p:nvPr/>
        </p:nvSpPr>
        <p:spPr>
          <a:xfrm>
            <a:off x="609600" y="1219200"/>
            <a:ext cx="8153400" cy="646331"/>
          </a:xfrm>
          <a:prstGeom prst="rect">
            <a:avLst/>
          </a:prstGeom>
          <a:noFill/>
        </p:spPr>
        <p:txBody>
          <a:bodyPr wrap="square" rtlCol="0">
            <a:spAutoFit/>
          </a:bodyPr>
          <a:lstStyle/>
          <a:p>
            <a:pPr algn="just"/>
            <a:r>
              <a:rPr lang="en-US" b="1" dirty="0" smtClean="0"/>
              <a:t>Table 1: Mean Concentration (mg/Kg) of Heavy Metals in Different Sizes of </a:t>
            </a:r>
            <a:r>
              <a:rPr lang="en-US" b="1" i="1" dirty="0" err="1" smtClean="0"/>
              <a:t>Macrobrachium</a:t>
            </a:r>
            <a:r>
              <a:rPr lang="en-US" b="1" i="1" dirty="0" smtClean="0"/>
              <a:t> </a:t>
            </a:r>
            <a:r>
              <a:rPr lang="en-US" b="1" i="1" dirty="0" err="1" smtClean="0"/>
              <a:t>vollenhovenii</a:t>
            </a:r>
            <a:r>
              <a:rPr lang="en-US" b="1" i="1" dirty="0" smtClean="0"/>
              <a:t> </a:t>
            </a:r>
            <a:r>
              <a:rPr lang="en-US" b="1" dirty="0" smtClean="0"/>
              <a:t>from </a:t>
            </a:r>
            <a:r>
              <a:rPr lang="en-US" b="1" dirty="0" err="1" smtClean="0"/>
              <a:t>Asejire</a:t>
            </a:r>
            <a:r>
              <a:rPr lang="en-US" b="1" dirty="0" smtClean="0"/>
              <a:t> Lake, Southwest Nigeria.</a:t>
            </a:r>
            <a:endParaRPr lang="en-US" b="1" dirty="0"/>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096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flipH="1">
            <a:off x="1708731" y="4953000"/>
            <a:ext cx="5835069" cy="584775"/>
          </a:xfrm>
          <a:prstGeom prst="rect">
            <a:avLst/>
          </a:prstGeom>
          <a:noFill/>
        </p:spPr>
        <p:txBody>
          <a:bodyPr wrap="square" rtlCol="0">
            <a:spAutoFit/>
          </a:bodyPr>
          <a:lstStyle/>
          <a:p>
            <a:pPr algn="just"/>
            <a:r>
              <a:rPr lang="en-US" sz="1600" b="1" dirty="0" smtClean="0">
                <a:latin typeface="Times New Roman" pitchFamily="18" charset="0"/>
                <a:cs typeface="Times New Roman" pitchFamily="18" charset="0"/>
              </a:rPr>
              <a:t>Figure 1: Mean Concentration of Heavy Metals (mg/L) in Water Samples from </a:t>
            </a:r>
            <a:r>
              <a:rPr lang="en-US" sz="1600" b="1" dirty="0" err="1" smtClean="0">
                <a:latin typeface="Times New Roman" pitchFamily="18" charset="0"/>
                <a:cs typeface="Times New Roman" pitchFamily="18" charset="0"/>
              </a:rPr>
              <a:t>Asejire</a:t>
            </a:r>
            <a:r>
              <a:rPr lang="en-US" sz="1600" b="1" dirty="0" smtClean="0">
                <a:latin typeface="Times New Roman" pitchFamily="18" charset="0"/>
                <a:cs typeface="Times New Roman" pitchFamily="18" charset="0"/>
              </a:rPr>
              <a:t> Lake, Southwest Nigeria.</a:t>
            </a:r>
            <a:endParaRPr lang="en-US" sz="1600" b="1" dirty="0">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 name="TextBox 4"/>
          <p:cNvSpPr txBox="1"/>
          <p:nvPr/>
        </p:nvSpPr>
        <p:spPr>
          <a:xfrm flipH="1">
            <a:off x="1600200" y="4648200"/>
            <a:ext cx="5835069" cy="584775"/>
          </a:xfrm>
          <a:prstGeom prst="rect">
            <a:avLst/>
          </a:prstGeom>
          <a:noFill/>
        </p:spPr>
        <p:txBody>
          <a:bodyPr wrap="square" rtlCol="0">
            <a:spAutoFit/>
          </a:bodyPr>
          <a:lstStyle/>
          <a:p>
            <a:pPr algn="just"/>
            <a:r>
              <a:rPr lang="en-US" sz="1600" b="1" dirty="0" smtClean="0">
                <a:latin typeface="Times New Roman" pitchFamily="18" charset="0"/>
                <a:cs typeface="Times New Roman" pitchFamily="18" charset="0"/>
              </a:rPr>
              <a:t>Figure 2: Concentrations of Heavy Metals (mg/Kg) in Sediment Samples from </a:t>
            </a:r>
            <a:r>
              <a:rPr lang="en-US" sz="1600" b="1" dirty="0" err="1" smtClean="0">
                <a:latin typeface="Times New Roman" pitchFamily="18" charset="0"/>
                <a:cs typeface="Times New Roman" pitchFamily="18" charset="0"/>
              </a:rPr>
              <a:t>Asejire</a:t>
            </a:r>
            <a:r>
              <a:rPr lang="en-US" sz="1600" b="1" dirty="0" smtClean="0">
                <a:latin typeface="Times New Roman" pitchFamily="18" charset="0"/>
                <a:cs typeface="Times New Roman" pitchFamily="18" charset="0"/>
              </a:rPr>
              <a:t> Lake, Southwest.</a:t>
            </a:r>
            <a:endParaRPr lang="en-US" sz="1600" b="1" dirty="0">
              <a:latin typeface="Times New Roman" pitchFamily="18" charset="0"/>
              <a:cs typeface="Times New Roman" pitchFamily="18" charset="0"/>
            </a:endParaRPr>
          </a:p>
        </p:txBody>
      </p:sp>
      <p:graphicFrame>
        <p:nvGraphicFramePr>
          <p:cNvPr id="7" name="Content Placeholder 6"/>
          <p:cNvGraphicFramePr>
            <a:graphicFrameLocks noGrp="1"/>
          </p:cNvGraphicFramePr>
          <p:nvPr>
            <p:ph idx="1"/>
          </p:nvPr>
        </p:nvGraphicFramePr>
        <p:xfrm>
          <a:off x="533400" y="3048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704</TotalTime>
  <Words>2207</Words>
  <Application>Microsoft Office PowerPoint</Application>
  <PresentationFormat>On-screen Show (4:3)</PresentationFormat>
  <Paragraphs>131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The Study of Heavy Metals Concentration in Relation to Size of Macrobrachium vollenhovenii (Herklots, 1857) in Asejire Lake, Oyo State, Southwest Nigeria By Abayomi A. Jimoh, Abiodun Ojesanmi and Rasaq A. Olowu Lagos State University, Ojo</vt:lpstr>
      <vt:lpstr>Outline</vt:lpstr>
      <vt:lpstr>Introduction</vt:lpstr>
      <vt:lpstr>Introduction (Contd.)</vt:lpstr>
      <vt:lpstr>Materials and Methods</vt:lpstr>
      <vt:lpstr>Materials and Methods (Contd.)</vt:lpstr>
      <vt:lpstr>Results</vt:lpstr>
      <vt:lpstr>Slide 8</vt:lpstr>
      <vt:lpstr>Slide 9</vt:lpstr>
      <vt:lpstr>Slide 10</vt:lpstr>
      <vt:lpstr>Discussion</vt:lpstr>
      <vt:lpstr>Discussion (Contd.)</vt:lpstr>
      <vt:lpstr>Discussion (Contd.)</vt:lpstr>
      <vt:lpstr>Discussion (Contd.)</vt:lpstr>
      <vt:lpstr>Conclusion and Recommendations</vt:lpstr>
      <vt:lpstr>References</vt:lpstr>
      <vt:lpstr>References (Contd.)</vt:lpstr>
      <vt:lpstr>References (Contd.)</vt:lpstr>
      <vt:lpstr>Thanks For Listening</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Study of Heavy Metals Concentration in Relation to Size of Macrobrachium vollenhovenii (Herklots, 1857) in Asejire Lake, Oyo State, Southwest Nigeria By Abayomi Abdul-Azeez Jimoh, Abiodun Ojesanmi and Rasaq Adewale Olowu</dc:title>
  <dc:creator>ABAYOMI</dc:creator>
  <cp:lastModifiedBy>Adele</cp:lastModifiedBy>
  <cp:revision>82</cp:revision>
  <dcterms:created xsi:type="dcterms:W3CDTF">2017-10-01T08:03:15Z</dcterms:created>
  <dcterms:modified xsi:type="dcterms:W3CDTF">2017-10-12T12:10:01Z</dcterms:modified>
</cp:coreProperties>
</file>