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9" d="100"/>
          <a:sy n="39" d="100"/>
        </p:scale>
        <p:origin x="19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BF264E-A165-4265-B2CD-5A6A371A6484}"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322867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F264E-A165-4265-B2CD-5A6A371A6484}"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186511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F264E-A165-4265-B2CD-5A6A371A6484}"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214088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F264E-A165-4265-B2CD-5A6A371A6484}"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259968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BF264E-A165-4265-B2CD-5A6A371A6484}"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6628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BF264E-A165-4265-B2CD-5A6A371A6484}"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1040352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BF264E-A165-4265-B2CD-5A6A371A6484}"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363131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BF264E-A165-4265-B2CD-5A6A371A6484}"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176400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F264E-A165-4265-B2CD-5A6A371A6484}"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303596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F264E-A165-4265-B2CD-5A6A371A6484}"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422552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F264E-A165-4265-B2CD-5A6A371A6484}"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C7B-C3E3-495C-B624-40D4474F89A0}" type="slidenum">
              <a:rPr lang="en-US" smtClean="0"/>
              <a:t>‹#›</a:t>
            </a:fld>
            <a:endParaRPr lang="en-US"/>
          </a:p>
        </p:txBody>
      </p:sp>
    </p:spTree>
    <p:extLst>
      <p:ext uri="{BB962C8B-B14F-4D97-AF65-F5344CB8AC3E}">
        <p14:creationId xmlns:p14="http://schemas.microsoft.com/office/powerpoint/2010/main" val="423394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F264E-A165-4265-B2CD-5A6A371A6484}" type="datetimeFigureOut">
              <a:rPr lang="en-US" smtClean="0"/>
              <a:t>10/11/2017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8EC7B-C3E3-495C-B624-40D4474F89A0}" type="slidenum">
              <a:rPr lang="en-US" smtClean="0"/>
              <a:t>‹#›</a:t>
            </a:fld>
            <a:endParaRPr lang="en-US"/>
          </a:p>
        </p:txBody>
      </p:sp>
    </p:spTree>
    <p:extLst>
      <p:ext uri="{BB962C8B-B14F-4D97-AF65-F5344CB8AC3E}">
        <p14:creationId xmlns:p14="http://schemas.microsoft.com/office/powerpoint/2010/main" val="173836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olayom@yaho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1667"/>
            <a:ext cx="9144000" cy="5383370"/>
          </a:xfrm>
        </p:spPr>
        <p:txBody>
          <a:bodyPr>
            <a:noAutofit/>
          </a:bodyPr>
          <a:lstStyle/>
          <a:p>
            <a:r>
              <a:rPr lang="en-US" sz="2400" b="1" dirty="0"/>
              <a:t>Petroleum hydrocarbon degraders from wastewater canal supplemented with dry maize cob as organic carbon </a:t>
            </a:r>
            <a:r>
              <a:rPr lang="en-US" sz="2400" b="1" dirty="0" smtClean="0"/>
              <a:t>source</a:t>
            </a:r>
            <a:r>
              <a:rPr lang="en-US" sz="2400" dirty="0"/>
              <a:t/>
            </a:r>
            <a:br>
              <a:rPr lang="en-US" sz="2400" dirty="0"/>
            </a:br>
            <a:r>
              <a:rPr lang="en-US" sz="2000" b="1" dirty="0" smtClean="0"/>
              <a:t>BY</a:t>
            </a:r>
            <a:r>
              <a:rPr lang="en-US" sz="2400" dirty="0"/>
              <a:t/>
            </a:r>
            <a:br>
              <a:rPr lang="en-US" sz="2400" dirty="0"/>
            </a:br>
            <a:r>
              <a:rPr lang="en-US" sz="2000" baseline="30000" dirty="0">
                <a:sym typeface="Symbol" panose="05050102010706020507" pitchFamily="18" charset="2"/>
              </a:rPr>
              <a:t></a:t>
            </a:r>
            <a:r>
              <a:rPr lang="en-US" sz="2000" baseline="30000" dirty="0"/>
              <a:t> </a:t>
            </a:r>
            <a:r>
              <a:rPr lang="en-US" sz="2000" b="1" dirty="0" err="1"/>
              <a:t>Olusola</a:t>
            </a:r>
            <a:r>
              <a:rPr lang="en-US" sz="2000" b="1" dirty="0"/>
              <a:t> </a:t>
            </a:r>
            <a:r>
              <a:rPr lang="en-US" sz="2000" b="1" dirty="0" err="1"/>
              <a:t>Abayomi</a:t>
            </a:r>
            <a:r>
              <a:rPr lang="en-US" sz="2000" b="1" dirty="0"/>
              <a:t> </a:t>
            </a:r>
            <a:r>
              <a:rPr lang="en-US" sz="2000" b="1" dirty="0" err="1"/>
              <a:t>Ojo-Omoniyi</a:t>
            </a:r>
            <a:r>
              <a:rPr lang="en-US" sz="2000" b="1" dirty="0"/>
              <a:t>, Ruth </a:t>
            </a:r>
            <a:r>
              <a:rPr lang="en-US" sz="2000" b="1" dirty="0" err="1"/>
              <a:t>Onyekachukwu</a:t>
            </a:r>
            <a:r>
              <a:rPr lang="en-US" sz="2000" b="1" dirty="0"/>
              <a:t> </a:t>
            </a:r>
            <a:r>
              <a:rPr lang="en-US" sz="2000" b="1" dirty="0" err="1"/>
              <a:t>Atewe</a:t>
            </a:r>
            <a:r>
              <a:rPr lang="en-US" sz="2000" b="1" dirty="0"/>
              <a:t> and </a:t>
            </a:r>
            <a:r>
              <a:rPr lang="en-US" sz="2000" b="1" dirty="0" err="1"/>
              <a:t>Abdulgafar</a:t>
            </a:r>
            <a:r>
              <a:rPr lang="en-US" sz="2000" b="1" dirty="0"/>
              <a:t> </a:t>
            </a:r>
            <a:r>
              <a:rPr lang="en-US" sz="2000" b="1" dirty="0" err="1"/>
              <a:t>Oladipupo</a:t>
            </a:r>
            <a:r>
              <a:rPr lang="en-US" sz="2000" b="1" dirty="0"/>
              <a:t> </a:t>
            </a:r>
            <a:r>
              <a:rPr lang="en-US" sz="2000" b="1" dirty="0" err="1"/>
              <a:t>Onitolo</a:t>
            </a:r>
            <a:r>
              <a:rPr lang="en-US" sz="2000" dirty="0"/>
              <a:t/>
            </a:r>
            <a:br>
              <a:rPr lang="en-US" sz="2000" dirty="0"/>
            </a:br>
            <a:r>
              <a:rPr lang="en-US" sz="2000" b="1" dirty="0"/>
              <a:t>Department of Microbiology, Faculty of Science</a:t>
            </a:r>
            <a:r>
              <a:rPr lang="en-US" sz="2000" dirty="0"/>
              <a:t/>
            </a:r>
            <a:br>
              <a:rPr lang="en-US" sz="2000" dirty="0"/>
            </a:br>
            <a:r>
              <a:rPr lang="en-US" sz="2000" b="1" dirty="0"/>
              <a:t>Lagos State University, Lagos – </a:t>
            </a:r>
            <a:r>
              <a:rPr lang="en-US" sz="2000" b="1" dirty="0" err="1"/>
              <a:t>Badagry</a:t>
            </a:r>
            <a:r>
              <a:rPr lang="en-US" sz="2000" b="1" dirty="0"/>
              <a:t> expressway, Lagos</a:t>
            </a:r>
            <a:r>
              <a:rPr lang="en-US" sz="2000" dirty="0"/>
              <a:t>.</a:t>
            </a:r>
            <a:br>
              <a:rPr lang="en-US" sz="2000" dirty="0"/>
            </a:br>
            <a:r>
              <a:rPr lang="en-US" sz="2000" b="1" dirty="0"/>
              <a:t>Department of Biological sciences, Covenant University, Ota,</a:t>
            </a:r>
            <a:r>
              <a:rPr lang="en-US" sz="2000" dirty="0"/>
              <a:t/>
            </a:r>
            <a:br>
              <a:rPr lang="en-US" sz="2000" dirty="0"/>
            </a:br>
            <a:r>
              <a:rPr lang="en-US" sz="2000" b="1" dirty="0"/>
              <a:t>Ogun State.</a:t>
            </a:r>
            <a:r>
              <a:rPr lang="en-US" sz="2000" dirty="0"/>
              <a:t/>
            </a:r>
            <a:br>
              <a:rPr lang="en-US" sz="2000" dirty="0"/>
            </a:br>
            <a:r>
              <a:rPr lang="en-US" sz="2000" dirty="0"/>
              <a:t>A presentation at the 5th Faculty of Science Conference, Lagos State University, </a:t>
            </a:r>
            <a:r>
              <a:rPr lang="en-US" sz="2000" dirty="0" err="1"/>
              <a:t>Ojo</a:t>
            </a:r>
            <a:r>
              <a:rPr lang="en-US" sz="2000" dirty="0"/>
              <a:t>.</a:t>
            </a:r>
            <a:br>
              <a:rPr lang="en-US" sz="2000" dirty="0"/>
            </a:br>
            <a:r>
              <a:rPr lang="en-US" sz="2000" dirty="0"/>
              <a:t>Cutting edge scientific researches: </a:t>
            </a:r>
            <a:r>
              <a:rPr lang="en-US" sz="2000" i="1" dirty="0"/>
              <a:t>A gateway to National Development</a:t>
            </a:r>
            <a:r>
              <a:rPr lang="en-US" sz="2000" dirty="0"/>
              <a:t/>
            </a:r>
            <a:br>
              <a:rPr lang="en-US" sz="2000" dirty="0"/>
            </a:br>
            <a:r>
              <a:rPr lang="en-US" sz="2000" b="1" dirty="0"/>
              <a:t>10th</a:t>
            </a:r>
            <a:r>
              <a:rPr lang="en-US" sz="2000" b="1" baseline="30000" dirty="0"/>
              <a:t> - </a:t>
            </a:r>
            <a:r>
              <a:rPr lang="en-US" sz="2000" b="1" dirty="0"/>
              <a:t>14th October, 2017.</a:t>
            </a:r>
            <a:r>
              <a:rPr lang="en-US" sz="2000" dirty="0"/>
              <a:t> 	</a:t>
            </a:r>
            <a:br>
              <a:rPr lang="en-US" sz="2000" dirty="0"/>
            </a:br>
            <a:r>
              <a:rPr lang="en-US" sz="2000" dirty="0"/>
              <a:t>E-mail</a:t>
            </a:r>
            <a:r>
              <a:rPr lang="en-US" sz="2000" i="1" dirty="0"/>
              <a:t>: </a:t>
            </a:r>
            <a:r>
              <a:rPr lang="en-US" sz="2000" i="1" u="sng" dirty="0" smtClean="0">
                <a:hlinkClick r:id="rId2"/>
              </a:rPr>
              <a:t>solayom@yahoo.com</a:t>
            </a:r>
            <a:r>
              <a:rPr lang="en-US" sz="2000" i="1" u="sng" dirty="0" smtClean="0"/>
              <a:t/>
            </a:r>
            <a:br>
              <a:rPr lang="en-US" sz="2000" i="1" u="sng" dirty="0" smtClean="0"/>
            </a:br>
            <a:r>
              <a:rPr lang="en-US" sz="2000" i="1" u="sng" dirty="0"/>
              <a:t>Olusola.ojo-omoniyi@lasu.edu.ng</a:t>
            </a:r>
            <a:r>
              <a:rPr lang="en-US" sz="2000" dirty="0"/>
              <a:t/>
            </a:r>
            <a:br>
              <a:rPr lang="en-US" sz="2000" dirty="0"/>
            </a:br>
            <a:r>
              <a:rPr lang="en-US" sz="2000" b="1" i="1" dirty="0"/>
              <a:t>Mobile phone: </a:t>
            </a:r>
            <a:r>
              <a:rPr lang="en-US" sz="2000" b="1" i="1" dirty="0" smtClean="0"/>
              <a:t>234-8055055478</a:t>
            </a:r>
            <a:r>
              <a:rPr lang="en-US" sz="2000" dirty="0"/>
              <a:t/>
            </a:r>
            <a:br>
              <a:rPr lang="en-US" sz="2000" dirty="0"/>
            </a:br>
            <a:r>
              <a:rPr lang="en-US" sz="2000" baseline="30000" dirty="0">
                <a:sym typeface="Symbol" panose="05050102010706020507" pitchFamily="18" charset="2"/>
              </a:rPr>
              <a:t></a:t>
            </a:r>
            <a:r>
              <a:rPr lang="en-US" sz="2000" i="1" dirty="0"/>
              <a:t>Author for correspondence</a:t>
            </a:r>
            <a:r>
              <a:rPr lang="en-US" sz="2000" dirty="0"/>
              <a:t/>
            </a:r>
            <a:br>
              <a:rPr lang="en-US" sz="2000" dirty="0"/>
            </a:br>
            <a:r>
              <a:rPr lang="en-US" sz="2000" b="1" dirty="0"/>
              <a:t>Sabbatical Appointment</a:t>
            </a:r>
            <a:r>
              <a:rPr lang="en-US" sz="2000" dirty="0"/>
              <a:t/>
            </a:r>
            <a:br>
              <a:rPr lang="en-US" sz="2000" dirty="0"/>
            </a:br>
            <a:endParaRPr lang="en-US" sz="2000" dirty="0"/>
          </a:p>
        </p:txBody>
      </p:sp>
      <p:sp>
        <p:nvSpPr>
          <p:cNvPr id="3" name="Subtitle 2"/>
          <p:cNvSpPr>
            <a:spLocks noGrp="1"/>
          </p:cNvSpPr>
          <p:nvPr>
            <p:ph type="subTitle" idx="1"/>
          </p:nvPr>
        </p:nvSpPr>
        <p:spPr>
          <a:xfrm>
            <a:off x="1524000" y="5731099"/>
            <a:ext cx="9144000" cy="631063"/>
          </a:xfrm>
        </p:spPr>
        <p:txBody>
          <a:bodyPr>
            <a:normAutofit/>
          </a:bodyPr>
          <a:lstStyle/>
          <a:p>
            <a:endParaRPr lang="en-US" dirty="0"/>
          </a:p>
        </p:txBody>
      </p:sp>
    </p:spTree>
    <p:extLst>
      <p:ext uri="{BB962C8B-B14F-4D97-AF65-F5344CB8AC3E}">
        <p14:creationId xmlns:p14="http://schemas.microsoft.com/office/powerpoint/2010/main" val="1823720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18"/>
          </a:xfrm>
        </p:spPr>
        <p:txBody>
          <a:bodyPr>
            <a:normAutofit fontScale="90000"/>
          </a:bodyPr>
          <a:lstStyle/>
          <a:p>
            <a:endParaRPr lang="en-US" dirty="0"/>
          </a:p>
        </p:txBody>
      </p:sp>
      <p:sp>
        <p:nvSpPr>
          <p:cNvPr id="3" name="Content Placeholder 2"/>
          <p:cNvSpPr>
            <a:spLocks noGrp="1"/>
          </p:cNvSpPr>
          <p:nvPr>
            <p:ph idx="1"/>
          </p:nvPr>
        </p:nvSpPr>
        <p:spPr>
          <a:xfrm>
            <a:off x="838200" y="642551"/>
            <a:ext cx="10515600" cy="5931244"/>
          </a:xfrm>
        </p:spPr>
        <p:txBody>
          <a:bodyPr/>
          <a:lstStyle/>
          <a:p>
            <a:r>
              <a:rPr lang="en-US" b="1" dirty="0"/>
              <a:t>ENUMERATION OF </a:t>
            </a:r>
            <a:r>
              <a:rPr lang="en-US" b="1" dirty="0" smtClean="0"/>
              <a:t>MICROORGANISMS</a:t>
            </a:r>
          </a:p>
          <a:p>
            <a:r>
              <a:rPr lang="en-US" dirty="0"/>
              <a:t>. (</a:t>
            </a:r>
            <a:r>
              <a:rPr lang="en-US" dirty="0" err="1"/>
              <a:t>Okerentugba</a:t>
            </a:r>
            <a:r>
              <a:rPr lang="en-US" dirty="0"/>
              <a:t> and </a:t>
            </a:r>
            <a:r>
              <a:rPr lang="en-US" dirty="0" err="1"/>
              <a:t>Ezeronye</a:t>
            </a:r>
            <a:r>
              <a:rPr lang="en-US" dirty="0"/>
              <a:t>, 2003; </a:t>
            </a:r>
            <a:r>
              <a:rPr lang="en-US" dirty="0" err="1"/>
              <a:t>Thamer</a:t>
            </a:r>
            <a:r>
              <a:rPr lang="en-US" dirty="0"/>
              <a:t> </a:t>
            </a:r>
            <a:r>
              <a:rPr lang="en-US" i="1" dirty="0"/>
              <a:t>et al</a:t>
            </a:r>
            <a:r>
              <a:rPr lang="en-US" dirty="0"/>
              <a:t>., 2013</a:t>
            </a:r>
            <a:r>
              <a:rPr lang="en-US" dirty="0" smtClean="0"/>
              <a:t>)</a:t>
            </a:r>
            <a:r>
              <a:rPr lang="en-US" dirty="0"/>
              <a:t> </a:t>
            </a:r>
            <a:endParaRPr lang="en-US" b="1" dirty="0" smtClean="0"/>
          </a:p>
          <a:p>
            <a:r>
              <a:rPr lang="en-US" b="1" dirty="0"/>
              <a:t>TOTAL HYDROCARBON UTILIZING MICROORGANISMS</a:t>
            </a:r>
            <a:r>
              <a:rPr lang="en-US" b="1" dirty="0" smtClean="0"/>
              <a:t>.</a:t>
            </a:r>
          </a:p>
          <a:p>
            <a:pPr marL="0" indent="0">
              <a:buNone/>
            </a:pPr>
            <a:r>
              <a:rPr lang="en-US" dirty="0" smtClean="0"/>
              <a:t>Petroleum-hydrocarbon </a:t>
            </a:r>
            <a:r>
              <a:rPr lang="en-US" dirty="0"/>
              <a:t>degraders were isolated and identified by the </a:t>
            </a:r>
            <a:r>
              <a:rPr lang="en-US" i="1" dirty="0" err="1"/>
              <a:t>Bergey’s</a:t>
            </a:r>
            <a:r>
              <a:rPr lang="en-US" i="1" dirty="0"/>
              <a:t> Manual of Determinative Bacteriology</a:t>
            </a:r>
            <a:r>
              <a:rPr lang="en-US" dirty="0"/>
              <a:t> (Buchanan and Gibbons, 1974</a:t>
            </a:r>
            <a:r>
              <a:rPr lang="en-US" dirty="0" smtClean="0"/>
              <a:t>).</a:t>
            </a:r>
            <a:endParaRPr lang="en-US" dirty="0"/>
          </a:p>
          <a:p>
            <a:r>
              <a:rPr lang="en-US" b="1" dirty="0"/>
              <a:t>MICROMORPHOLOGICAL AND BIOCHEMICAL </a:t>
            </a:r>
            <a:r>
              <a:rPr lang="en-US" b="1" dirty="0" smtClean="0"/>
              <a:t>CHARACTERIZATION</a:t>
            </a:r>
          </a:p>
          <a:p>
            <a:pPr>
              <a:buFont typeface="Wingdings" panose="05000000000000000000" pitchFamily="2" charset="2"/>
              <a:buChar char="Ø"/>
            </a:pPr>
            <a:endParaRPr lang="en-US" b="1" dirty="0"/>
          </a:p>
          <a:p>
            <a:endParaRPr lang="en-US" b="1" dirty="0"/>
          </a:p>
        </p:txBody>
      </p:sp>
    </p:spTree>
    <p:extLst>
      <p:ext uri="{BB962C8B-B14F-4D97-AF65-F5344CB8AC3E}">
        <p14:creationId xmlns:p14="http://schemas.microsoft.com/office/powerpoint/2010/main" val="671032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00994"/>
          </a:xfrm>
        </p:spPr>
        <p:txBody>
          <a:bodyPr>
            <a:normAutofit fontScale="90000"/>
          </a:bodyPr>
          <a:lstStyle/>
          <a:p>
            <a:endParaRPr lang="en-US" dirty="0"/>
          </a:p>
        </p:txBody>
      </p:sp>
      <p:sp>
        <p:nvSpPr>
          <p:cNvPr id="3" name="Content Placeholder 2"/>
          <p:cNvSpPr>
            <a:spLocks noGrp="1"/>
          </p:cNvSpPr>
          <p:nvPr>
            <p:ph idx="1"/>
          </p:nvPr>
        </p:nvSpPr>
        <p:spPr>
          <a:xfrm>
            <a:off x="838200" y="1087395"/>
            <a:ext cx="10515600" cy="5089568"/>
          </a:xfrm>
        </p:spPr>
        <p:txBody>
          <a:bodyPr/>
          <a:lstStyle/>
          <a:p>
            <a:r>
              <a:rPr lang="en-US" b="1" dirty="0" smtClean="0"/>
              <a:t>BIOCHEMICAL TESTS</a:t>
            </a:r>
            <a:endParaRPr lang="en-US" dirty="0" smtClean="0"/>
          </a:p>
          <a:p>
            <a:pPr>
              <a:buFont typeface="Wingdings" panose="05000000000000000000" pitchFamily="2" charset="2"/>
              <a:buChar char="Ø"/>
            </a:pPr>
            <a:r>
              <a:rPr lang="en-US" b="1" dirty="0" smtClean="0"/>
              <a:t>CATALASE </a:t>
            </a:r>
          </a:p>
          <a:p>
            <a:pPr>
              <a:buFont typeface="Wingdings" panose="05000000000000000000" pitchFamily="2" charset="2"/>
              <a:buChar char="Ø"/>
            </a:pPr>
            <a:r>
              <a:rPr lang="en-US" b="1" dirty="0" smtClean="0"/>
              <a:t>OXIDASE </a:t>
            </a:r>
          </a:p>
          <a:p>
            <a:pPr>
              <a:buFont typeface="Wingdings" panose="05000000000000000000" pitchFamily="2" charset="2"/>
              <a:buChar char="Ø"/>
            </a:pPr>
            <a:r>
              <a:rPr lang="en-US" b="1" dirty="0" smtClean="0"/>
              <a:t>STARCH HYDROLYSIS </a:t>
            </a:r>
          </a:p>
          <a:p>
            <a:pPr>
              <a:buFont typeface="Wingdings" panose="05000000000000000000" pitchFamily="2" charset="2"/>
              <a:buChar char="Ø"/>
            </a:pPr>
            <a:r>
              <a:rPr lang="en-US" b="1" dirty="0" smtClean="0"/>
              <a:t>INDOLE </a:t>
            </a:r>
            <a:endParaRPr lang="en-US" b="1" dirty="0" smtClean="0"/>
          </a:p>
          <a:p>
            <a:pPr>
              <a:buFont typeface="Wingdings" panose="05000000000000000000" pitchFamily="2" charset="2"/>
              <a:buChar char="Ø"/>
            </a:pPr>
            <a:r>
              <a:rPr lang="en-US" b="1" dirty="0" smtClean="0"/>
              <a:t>MOTILITY </a:t>
            </a:r>
            <a:r>
              <a:rPr lang="en-US" b="1" dirty="0"/>
              <a:t>TEST</a:t>
            </a:r>
          </a:p>
          <a:p>
            <a:pPr>
              <a:buFont typeface="Wingdings" panose="05000000000000000000" pitchFamily="2" charset="2"/>
              <a:buChar char="Ø"/>
            </a:pPr>
            <a:r>
              <a:rPr lang="en-US" b="1" dirty="0"/>
              <a:t>GRAM STAIN</a:t>
            </a:r>
          </a:p>
          <a:p>
            <a:pPr marL="0" indent="0">
              <a:buNone/>
            </a:pPr>
            <a:r>
              <a:rPr lang="en-US" dirty="0" smtClean="0"/>
              <a:t>(Gerhardt </a:t>
            </a:r>
            <a:r>
              <a:rPr lang="en-US" i="1" dirty="0"/>
              <a:t>et al</a:t>
            </a:r>
            <a:r>
              <a:rPr lang="en-US" dirty="0"/>
              <a:t>., 1981; Alexander and </a:t>
            </a:r>
            <a:r>
              <a:rPr lang="en-US" dirty="0" err="1"/>
              <a:t>Strete</a:t>
            </a:r>
            <a:r>
              <a:rPr lang="en-US" dirty="0"/>
              <a:t>, 2001).</a:t>
            </a:r>
          </a:p>
        </p:txBody>
      </p:sp>
    </p:spTree>
    <p:extLst>
      <p:ext uri="{BB962C8B-B14F-4D97-AF65-F5344CB8AC3E}">
        <p14:creationId xmlns:p14="http://schemas.microsoft.com/office/powerpoint/2010/main" val="2993711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Evaluation of Residual Total Petroleum Hydrocarbon (TPH)</a:t>
            </a:r>
            <a:endParaRPr lang="en-US" dirty="0"/>
          </a:p>
          <a:p>
            <a:pPr marL="0" indent="0">
              <a:buNone/>
            </a:pPr>
            <a:r>
              <a:rPr lang="en-US" dirty="0" smtClean="0"/>
              <a:t>Residual petroleum was quantified using gas chromatographic analysis.</a:t>
            </a:r>
            <a:r>
              <a:rPr lang="en-US" dirty="0"/>
              <a:t> (</a:t>
            </a:r>
            <a:r>
              <a:rPr lang="en-US" dirty="0" err="1"/>
              <a:t>Adebusoye</a:t>
            </a:r>
            <a:r>
              <a:rPr lang="en-US" dirty="0"/>
              <a:t> </a:t>
            </a:r>
            <a:r>
              <a:rPr lang="en-US" i="1" dirty="0"/>
              <a:t>et al</a:t>
            </a:r>
            <a:r>
              <a:rPr lang="en-US" dirty="0"/>
              <a:t>., 2007).</a:t>
            </a:r>
          </a:p>
          <a:p>
            <a:pPr marL="0" indent="0">
              <a:buNone/>
            </a:pPr>
            <a:r>
              <a:rPr lang="en-US" dirty="0" smtClean="0"/>
              <a:t> </a:t>
            </a:r>
            <a:endParaRPr lang="en-US" dirty="0"/>
          </a:p>
        </p:txBody>
      </p:sp>
    </p:spTree>
    <p:extLst>
      <p:ext uri="{BB962C8B-B14F-4D97-AF65-F5344CB8AC3E}">
        <p14:creationId xmlns:p14="http://schemas.microsoft.com/office/powerpoint/2010/main" val="1344074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TABLE 1: DETERMINATION OF PHYSICOCHEMICAL PARAMETERS OF THE WASTEWATER SAMPLES</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smtClean="0"/>
          </a:p>
          <a:p>
            <a:endParaRPr lang="en-US" dirty="0"/>
          </a:p>
          <a:p>
            <a:pPr marL="0" indent="0">
              <a:buNone/>
            </a:pPr>
            <a:r>
              <a:rPr lang="en-US" dirty="0" smtClean="0"/>
              <a:t>Key</a:t>
            </a:r>
            <a:r>
              <a:rPr lang="en-US" dirty="0"/>
              <a:t>:</a:t>
            </a:r>
          </a:p>
          <a:p>
            <a:pPr marL="0" indent="0">
              <a:buNone/>
            </a:pPr>
            <a:r>
              <a:rPr lang="en-US" dirty="0"/>
              <a:t>A – Morning </a:t>
            </a:r>
          </a:p>
          <a:p>
            <a:pPr marL="0" indent="0">
              <a:buNone/>
            </a:pPr>
            <a:r>
              <a:rPr lang="en-US" dirty="0"/>
              <a:t>B – Evening</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45392066"/>
              </p:ext>
            </p:extLst>
          </p:nvPr>
        </p:nvGraphicFramePr>
        <p:xfrm>
          <a:off x="1705232" y="2934494"/>
          <a:ext cx="5684109" cy="2133600"/>
        </p:xfrm>
        <a:graphic>
          <a:graphicData uri="http://schemas.openxmlformats.org/drawingml/2006/table">
            <a:tbl>
              <a:tblPr firstRow="1" firstCol="1" bandRow="1">
                <a:tableStyleId>{5C22544A-7EE6-4342-B048-85BDC9FD1C3A}</a:tableStyleId>
              </a:tblPr>
              <a:tblGrid>
                <a:gridCol w="2781215"/>
                <a:gridCol w="1390608"/>
                <a:gridCol w="1512286"/>
              </a:tblGrid>
              <a:tr h="200025">
                <a:tc>
                  <a:txBody>
                    <a:bodyPr/>
                    <a:lstStyle/>
                    <a:p>
                      <a:pPr marL="0" marR="0">
                        <a:lnSpc>
                          <a:spcPct val="107000"/>
                        </a:lnSpc>
                        <a:spcBef>
                          <a:spcPts val="0"/>
                        </a:spcBef>
                        <a:spcAft>
                          <a:spcPts val="0"/>
                        </a:spcAft>
                      </a:pPr>
                      <a:r>
                        <a:rPr lang="en-US" sz="1200">
                          <a:effectLst/>
                        </a:rPr>
                        <a:t>Parameters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Sample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Sample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nSpc>
                          <a:spcPct val="107000"/>
                        </a:lnSpc>
                        <a:spcBef>
                          <a:spcPts val="0"/>
                        </a:spcBef>
                        <a:spcAft>
                          <a:spcPts val="0"/>
                        </a:spcAft>
                      </a:pPr>
                      <a:r>
                        <a:rPr lang="en-US" sz="1200">
                          <a:effectLst/>
                        </a:rPr>
                        <a:t>pH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5.88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5.87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nSpc>
                          <a:spcPct val="107000"/>
                        </a:lnSpc>
                        <a:spcBef>
                          <a:spcPts val="0"/>
                        </a:spcBef>
                        <a:spcAft>
                          <a:spcPts val="0"/>
                        </a:spcAft>
                      </a:pPr>
                      <a:r>
                        <a:rPr lang="en-US" sz="1200">
                          <a:effectLst/>
                        </a:rPr>
                        <a:t>Conductivity (uS/cm)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159.8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159.4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nSpc>
                          <a:spcPct val="107000"/>
                        </a:lnSpc>
                        <a:spcBef>
                          <a:spcPts val="0"/>
                        </a:spcBef>
                        <a:spcAft>
                          <a:spcPts val="0"/>
                        </a:spcAft>
                      </a:pPr>
                      <a:r>
                        <a:rPr lang="en-US" sz="1200">
                          <a:effectLst/>
                        </a:rPr>
                        <a:t>Total dissolved solid (ppm)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nSpc>
                          <a:spcPct val="107000"/>
                        </a:lnSpc>
                        <a:spcBef>
                          <a:spcPts val="0"/>
                        </a:spcBef>
                        <a:spcAft>
                          <a:spcPts val="0"/>
                        </a:spcAft>
                      </a:pPr>
                      <a:r>
                        <a:rPr lang="en-US" sz="1200">
                          <a:effectLst/>
                        </a:rPr>
                        <a:t>Turbidity (NTU)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nSpc>
                          <a:spcPct val="107000"/>
                        </a:lnSpc>
                        <a:spcBef>
                          <a:spcPts val="0"/>
                        </a:spcBef>
                        <a:spcAft>
                          <a:spcPts val="0"/>
                        </a:spcAft>
                      </a:pPr>
                      <a:r>
                        <a:rPr lang="en-US" sz="1200">
                          <a:effectLst/>
                        </a:rPr>
                        <a:t>Salinity as C1-(ppm)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80.2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nSpc>
                          <a:spcPct val="107000"/>
                        </a:lnSpc>
                        <a:spcBef>
                          <a:spcPts val="0"/>
                        </a:spcBef>
                        <a:spcAft>
                          <a:spcPts val="0"/>
                        </a:spcAft>
                      </a:pPr>
                      <a:r>
                        <a:rPr lang="en-US" sz="1200">
                          <a:effectLst/>
                        </a:rPr>
                        <a:t>Nitrate (mg/1)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125">
                <a:tc>
                  <a:txBody>
                    <a:bodyPr/>
                    <a:lstStyle/>
                    <a:p>
                      <a:pPr marL="0" marR="0">
                        <a:lnSpc>
                          <a:spcPct val="107000"/>
                        </a:lnSpc>
                        <a:spcBef>
                          <a:spcPts val="0"/>
                        </a:spcBef>
                        <a:spcAft>
                          <a:spcPts val="0"/>
                        </a:spcAft>
                      </a:pPr>
                      <a:r>
                        <a:rPr lang="en-US" sz="1200">
                          <a:effectLst/>
                        </a:rPr>
                        <a:t>Ammonia (NH</a:t>
                      </a:r>
                      <a:r>
                        <a:rPr lang="en-US" sz="1200" baseline="-25000">
                          <a:effectLst/>
                        </a:rPr>
                        <a:t>4-</a:t>
                      </a:r>
                      <a:r>
                        <a:rPr lang="en-US" sz="1200">
                          <a:effectLst/>
                        </a:rPr>
                        <a:t>N) (mg/1)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7175">
                <a:tc>
                  <a:txBody>
                    <a:bodyPr/>
                    <a:lstStyle/>
                    <a:p>
                      <a:pPr marL="0" marR="0">
                        <a:lnSpc>
                          <a:spcPct val="107000"/>
                        </a:lnSpc>
                        <a:spcBef>
                          <a:spcPts val="0"/>
                        </a:spcBef>
                        <a:spcAft>
                          <a:spcPts val="0"/>
                        </a:spcAft>
                      </a:pPr>
                      <a:r>
                        <a:rPr lang="en-US" sz="1200">
                          <a:effectLst/>
                        </a:rPr>
                        <a:t>Phosphate (HPO</a:t>
                      </a:r>
                      <a:r>
                        <a:rPr lang="en-US" sz="1200" baseline="-25000">
                          <a:effectLst/>
                        </a:rPr>
                        <a:t>4</a:t>
                      </a:r>
                      <a:r>
                        <a:rPr lang="en-US" sz="1200" baseline="30000">
                          <a:effectLst/>
                        </a:rPr>
                        <a:t>3</a:t>
                      </a:r>
                      <a:r>
                        <a:rPr lang="en-US" sz="1200">
                          <a:effectLst/>
                        </a:rPr>
                        <a:t>) (mg/1)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125">
                <a:tc>
                  <a:txBody>
                    <a:bodyPr/>
                    <a:lstStyle/>
                    <a:p>
                      <a:pPr marL="0" marR="0">
                        <a:lnSpc>
                          <a:spcPct val="107000"/>
                        </a:lnSpc>
                        <a:spcBef>
                          <a:spcPts val="0"/>
                        </a:spcBef>
                        <a:spcAft>
                          <a:spcPts val="0"/>
                        </a:spcAft>
                      </a:pPr>
                      <a:r>
                        <a:rPr lang="en-US" sz="1200">
                          <a:effectLst/>
                        </a:rPr>
                        <a:t>Temperature (</a:t>
                      </a:r>
                      <a:r>
                        <a:rPr lang="en-US" sz="1200" baseline="30000">
                          <a:effectLst/>
                        </a:rPr>
                        <a:t>0</a:t>
                      </a:r>
                      <a:r>
                        <a:rPr lang="en-US" sz="1200">
                          <a:effectLst/>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030544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4649316"/>
          </a:xfrm>
        </p:spPr>
        <p:txBody>
          <a:bodyPr>
            <a:normAutofit fontScale="85000" lnSpcReduction="10000"/>
          </a:bodyPr>
          <a:lstStyle/>
          <a:p>
            <a:r>
              <a:rPr lang="en-US" b="1" dirty="0"/>
              <a:t>TABLE 2: BACTERIAL GROWTH FROM SUSPENDED FILTER DISCS ON MEDIA</a:t>
            </a:r>
            <a:r>
              <a:rPr lang="en-US" b="1"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b="1" dirty="0" smtClean="0"/>
          </a:p>
          <a:p>
            <a:pPr marL="0" indent="0">
              <a:buNone/>
            </a:pPr>
            <a:r>
              <a:rPr lang="en-US" b="1" dirty="0" smtClean="0"/>
              <a:t>KEY</a:t>
            </a:r>
            <a:r>
              <a:rPr lang="en-US" b="1" dirty="0"/>
              <a:t>:</a:t>
            </a:r>
            <a:endParaRPr lang="en-US" dirty="0"/>
          </a:p>
          <a:p>
            <a:pPr marL="0" indent="0">
              <a:buNone/>
            </a:pPr>
            <a:r>
              <a:rPr lang="en-US" b="1" dirty="0"/>
              <a:t>NA:</a:t>
            </a:r>
            <a:r>
              <a:rPr lang="en-US" dirty="0"/>
              <a:t>	Nutrient agar</a:t>
            </a:r>
          </a:p>
          <a:p>
            <a:pPr marL="0" indent="0">
              <a:buNone/>
            </a:pPr>
            <a:r>
              <a:rPr lang="en-US" b="1" dirty="0"/>
              <a:t>PDA:</a:t>
            </a:r>
            <a:r>
              <a:rPr lang="en-US" dirty="0"/>
              <a:t>	Potato dextrose agar</a:t>
            </a:r>
          </a:p>
          <a:p>
            <a:pPr marL="0" indent="0">
              <a:buNone/>
            </a:pPr>
            <a:r>
              <a:rPr lang="en-US" b="1" dirty="0"/>
              <a:t>MSM:</a:t>
            </a:r>
            <a:r>
              <a:rPr lang="en-US" dirty="0"/>
              <a:t>	Minimal salt medium</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34614097"/>
              </p:ext>
            </p:extLst>
          </p:nvPr>
        </p:nvGraphicFramePr>
        <p:xfrm>
          <a:off x="1828802" y="2743197"/>
          <a:ext cx="6647936" cy="1828804"/>
        </p:xfrm>
        <a:graphic>
          <a:graphicData uri="http://schemas.openxmlformats.org/drawingml/2006/table">
            <a:tbl>
              <a:tblPr firstRow="1" firstCol="1" bandRow="1">
                <a:tableStyleId>{5C22544A-7EE6-4342-B048-85BDC9FD1C3A}</a:tableStyleId>
              </a:tblPr>
              <a:tblGrid>
                <a:gridCol w="1324032"/>
                <a:gridCol w="1324032"/>
                <a:gridCol w="366983"/>
                <a:gridCol w="1410738"/>
                <a:gridCol w="1333291"/>
                <a:gridCol w="444430"/>
                <a:gridCol w="444430"/>
              </a:tblGrid>
              <a:tr h="229841">
                <a:tc>
                  <a:txBody>
                    <a:bodyPr/>
                    <a:lstStyle/>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1200">
                          <a:effectLst/>
                        </a:rPr>
                        <a:t>CONTROL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a:effectLst/>
                        </a:rPr>
                        <a:t>SAMPLE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449758">
                <a:tc rowSpan="2">
                  <a:txBody>
                    <a:bodyPr/>
                    <a:lstStyle/>
                    <a:p>
                      <a:pPr marL="0" marR="0" algn="ctr">
                        <a:lnSpc>
                          <a:spcPct val="107000"/>
                        </a:lnSpc>
                        <a:spcBef>
                          <a:spcPts val="0"/>
                        </a:spcBef>
                        <a:spcAft>
                          <a:spcPts val="0"/>
                        </a:spcAft>
                      </a:pPr>
                      <a:r>
                        <a:rPr lang="en-US" sz="1200">
                          <a:effectLst/>
                        </a:rPr>
                        <a:t>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PDA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PDA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9841">
                <a:tc vMerge="1">
                  <a:txBody>
                    <a:bodyPr/>
                    <a:lstStyle/>
                    <a:p>
                      <a:endParaRPr lang="en-US"/>
                    </a:p>
                  </a:txBody>
                  <a:tcPr/>
                </a:tc>
                <a:tc>
                  <a:txBody>
                    <a:bodyPr/>
                    <a:lstStyle/>
                    <a:p>
                      <a:pPr marL="0" marR="0" algn="ctr">
                        <a:lnSpc>
                          <a:spcPct val="107000"/>
                        </a:lnSpc>
                        <a:spcBef>
                          <a:spcPts val="0"/>
                        </a:spcBef>
                        <a:spcAft>
                          <a:spcPts val="0"/>
                        </a:spcAft>
                      </a:pPr>
                      <a:r>
                        <a:rPr lang="en-US" sz="1200">
                          <a:effectLst/>
                        </a:rPr>
                        <a:t>10</a:t>
                      </a:r>
                      <a:r>
                        <a:rPr lang="en-US" sz="1200" baseline="30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10</a:t>
                      </a:r>
                      <a:r>
                        <a:rPr lang="en-US" sz="1200" baseline="30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10</a:t>
                      </a:r>
                      <a:r>
                        <a:rPr lang="en-US" sz="1200" baseline="30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10</a:t>
                      </a:r>
                      <a:r>
                        <a:rPr lang="en-US" sz="1200" baseline="30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10</a:t>
                      </a:r>
                      <a:r>
                        <a:rPr lang="en-US" sz="1200" baseline="30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10</a:t>
                      </a:r>
                      <a:r>
                        <a:rPr lang="en-US" sz="1200" baseline="30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9841">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9841">
                <a:tc>
                  <a:txBody>
                    <a:bodyPr/>
                    <a:lstStyle/>
                    <a:p>
                      <a:pPr marL="0" marR="0" algn="ctr">
                        <a:lnSpc>
                          <a:spcPct val="107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9841">
                <a:tc>
                  <a:txBody>
                    <a:bodyPr/>
                    <a:lstStyle/>
                    <a:p>
                      <a:pPr marL="0" marR="0" algn="ctr">
                        <a:lnSpc>
                          <a:spcPct val="107000"/>
                        </a:lnSpc>
                        <a:spcBef>
                          <a:spcPts val="0"/>
                        </a:spcBef>
                        <a:spcAft>
                          <a:spcPts val="0"/>
                        </a:spcAft>
                      </a:pPr>
                      <a:r>
                        <a:rPr lang="en-US" sz="12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9841">
                <a:tc>
                  <a:txBody>
                    <a:bodyPr/>
                    <a:lstStyle/>
                    <a:p>
                      <a:pPr marL="0" marR="0" algn="ctr">
                        <a:lnSpc>
                          <a:spcPct val="107000"/>
                        </a:lnSpc>
                        <a:spcBef>
                          <a:spcPts val="0"/>
                        </a:spcBef>
                        <a:spcAft>
                          <a:spcPts val="0"/>
                        </a:spcAft>
                      </a:pPr>
                      <a:r>
                        <a:rPr lang="en-US" sz="12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843792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0"/>
            <a:ext cx="10515600" cy="365125"/>
          </a:xfrm>
        </p:spPr>
        <p:txBody>
          <a:bodyPr>
            <a:normAutofit fontScale="90000"/>
          </a:bodyPr>
          <a:lstStyle/>
          <a:p>
            <a:endParaRPr lang="en-US" dirty="0"/>
          </a:p>
        </p:txBody>
      </p:sp>
      <p:sp>
        <p:nvSpPr>
          <p:cNvPr id="3" name="Content Placeholder 2"/>
          <p:cNvSpPr>
            <a:spLocks noGrp="1"/>
          </p:cNvSpPr>
          <p:nvPr>
            <p:ph idx="1"/>
          </p:nvPr>
        </p:nvSpPr>
        <p:spPr>
          <a:xfrm>
            <a:off x="838200" y="840259"/>
            <a:ext cx="10515600" cy="5733536"/>
          </a:xfrm>
        </p:spPr>
        <p:txBody>
          <a:bodyPr/>
          <a:lstStyle/>
          <a:p>
            <a:r>
              <a:rPr lang="en-US" b="1" dirty="0"/>
              <a:t>TABLE 3: IDENTIFICATION OF HYDROCARBON - UTILIZING </a:t>
            </a:r>
            <a:r>
              <a:rPr lang="en-US" b="1" dirty="0" smtClean="0"/>
              <a:t>BACTERIA</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a:t>KEY</a:t>
            </a:r>
            <a:endParaRPr lang="en-US" dirty="0"/>
          </a:p>
          <a:p>
            <a:pPr marL="0" indent="0">
              <a:buNone/>
            </a:pPr>
            <a:r>
              <a:rPr lang="en-US" b="1" dirty="0"/>
              <a:t>+ = Positive</a:t>
            </a:r>
            <a:endParaRPr lang="en-US" dirty="0"/>
          </a:p>
          <a:p>
            <a:pPr marL="0" indent="0">
              <a:buNone/>
            </a:pPr>
            <a:r>
              <a:rPr lang="en-US" b="1" dirty="0"/>
              <a:t>- = Negative</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8892399"/>
              </p:ext>
            </p:extLst>
          </p:nvPr>
        </p:nvGraphicFramePr>
        <p:xfrm>
          <a:off x="2174792" y="1482810"/>
          <a:ext cx="6257536" cy="3212759"/>
        </p:xfrm>
        <a:graphic>
          <a:graphicData uri="http://schemas.openxmlformats.org/drawingml/2006/table">
            <a:tbl>
              <a:tblPr firstRow="1" firstCol="1" bandRow="1">
                <a:tableStyleId>{5C22544A-7EE6-4342-B048-85BDC9FD1C3A}</a:tableStyleId>
              </a:tblPr>
              <a:tblGrid>
                <a:gridCol w="497293"/>
                <a:gridCol w="1019017"/>
                <a:gridCol w="1270422"/>
                <a:gridCol w="351881"/>
                <a:gridCol w="447255"/>
                <a:gridCol w="392475"/>
                <a:gridCol w="392475"/>
                <a:gridCol w="392475"/>
                <a:gridCol w="1494243"/>
              </a:tblGrid>
              <a:tr h="525913">
                <a:tc>
                  <a:txBody>
                    <a:bodyPr/>
                    <a:lstStyle/>
                    <a:p>
                      <a:pPr marL="0" marR="0" algn="ctr">
                        <a:lnSpc>
                          <a:spcPct val="107000"/>
                        </a:lnSpc>
                        <a:spcBef>
                          <a:spcPts val="0"/>
                        </a:spcBef>
                        <a:spcAft>
                          <a:spcPts val="0"/>
                        </a:spcAft>
                      </a:pPr>
                      <a:r>
                        <a:rPr lang="en-US" sz="1100" dirty="0">
                          <a:effectLst/>
                        </a:rPr>
                        <a:t>Isolates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vert="vert270" anchor="ctr"/>
                </a:tc>
                <a:tc>
                  <a:txBody>
                    <a:bodyPr/>
                    <a:lstStyle/>
                    <a:p>
                      <a:pPr marL="0" marR="0" algn="ctr">
                        <a:lnSpc>
                          <a:spcPct val="107000"/>
                        </a:lnSpc>
                        <a:spcBef>
                          <a:spcPts val="0"/>
                        </a:spcBef>
                        <a:spcAft>
                          <a:spcPts val="0"/>
                        </a:spcAft>
                      </a:pPr>
                      <a:r>
                        <a:rPr lang="en-US" sz="1100">
                          <a:effectLst/>
                        </a:rPr>
                        <a:t>Gram reaction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vert="vert270" anchor="ctr"/>
                </a:tc>
                <a:tc>
                  <a:txBody>
                    <a:bodyPr/>
                    <a:lstStyle/>
                    <a:p>
                      <a:pPr marL="0" marR="0" algn="ctr">
                        <a:lnSpc>
                          <a:spcPct val="107000"/>
                        </a:lnSpc>
                        <a:spcBef>
                          <a:spcPts val="0"/>
                        </a:spcBef>
                        <a:spcAft>
                          <a:spcPts val="0"/>
                        </a:spcAft>
                      </a:pPr>
                      <a:r>
                        <a:rPr lang="en-US" sz="1100">
                          <a:effectLst/>
                        </a:rPr>
                        <a:t>Micromorphology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vert="vert270" anchor="ctr"/>
                </a:tc>
                <a:tc>
                  <a:txBody>
                    <a:bodyPr/>
                    <a:lstStyle/>
                    <a:p>
                      <a:pPr marL="0" marR="0" algn="ctr">
                        <a:lnSpc>
                          <a:spcPct val="107000"/>
                        </a:lnSpc>
                        <a:spcBef>
                          <a:spcPts val="0"/>
                        </a:spcBef>
                        <a:spcAft>
                          <a:spcPts val="0"/>
                        </a:spcAft>
                      </a:pPr>
                      <a:r>
                        <a:rPr lang="en-US" sz="1100">
                          <a:effectLst/>
                        </a:rPr>
                        <a:t>Catalase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vert="vert270" anchor="ctr"/>
                </a:tc>
                <a:tc>
                  <a:txBody>
                    <a:bodyPr/>
                    <a:lstStyle/>
                    <a:p>
                      <a:pPr marL="0" marR="0" algn="ctr">
                        <a:lnSpc>
                          <a:spcPct val="107000"/>
                        </a:lnSpc>
                        <a:spcBef>
                          <a:spcPts val="0"/>
                        </a:spcBef>
                        <a:spcAft>
                          <a:spcPts val="0"/>
                        </a:spcAft>
                      </a:pPr>
                      <a:r>
                        <a:rPr lang="en-US" sz="1100">
                          <a:effectLst/>
                        </a:rPr>
                        <a:t>Oxidase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vert="vert270" anchor="ctr"/>
                </a:tc>
                <a:tc>
                  <a:txBody>
                    <a:bodyPr/>
                    <a:lstStyle/>
                    <a:p>
                      <a:pPr marL="0" marR="0" algn="ctr">
                        <a:lnSpc>
                          <a:spcPct val="107000"/>
                        </a:lnSpc>
                        <a:spcBef>
                          <a:spcPts val="0"/>
                        </a:spcBef>
                        <a:spcAft>
                          <a:spcPts val="0"/>
                        </a:spcAft>
                      </a:pPr>
                      <a:r>
                        <a:rPr lang="en-US" sz="1100">
                          <a:effectLst/>
                        </a:rPr>
                        <a:t>Indole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vert="vert270" anchor="ctr"/>
                </a:tc>
                <a:tc>
                  <a:txBody>
                    <a:bodyPr/>
                    <a:lstStyle/>
                    <a:p>
                      <a:pPr marL="0" marR="0" algn="ctr">
                        <a:lnSpc>
                          <a:spcPct val="107000"/>
                        </a:lnSpc>
                        <a:spcBef>
                          <a:spcPts val="0"/>
                        </a:spcBef>
                        <a:spcAft>
                          <a:spcPts val="0"/>
                        </a:spcAft>
                      </a:pPr>
                      <a:r>
                        <a:rPr lang="en-US" sz="1100">
                          <a:effectLst/>
                        </a:rPr>
                        <a:t>Starch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vert="vert270" anchor="ctr"/>
                </a:tc>
                <a:tc>
                  <a:txBody>
                    <a:bodyPr/>
                    <a:lstStyle/>
                    <a:p>
                      <a:pPr marL="0" marR="0" algn="ctr">
                        <a:lnSpc>
                          <a:spcPct val="107000"/>
                        </a:lnSpc>
                        <a:spcBef>
                          <a:spcPts val="0"/>
                        </a:spcBef>
                        <a:spcAft>
                          <a:spcPts val="0"/>
                        </a:spcAft>
                      </a:pPr>
                      <a:r>
                        <a:rPr lang="en-US" sz="1100">
                          <a:effectLst/>
                        </a:rPr>
                        <a:t>Motility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vert="vert270" anchor="ctr"/>
                </a:tc>
                <a:tc>
                  <a:txBody>
                    <a:bodyPr/>
                    <a:lstStyle/>
                    <a:p>
                      <a:pPr marL="0" marR="0" algn="ctr">
                        <a:lnSpc>
                          <a:spcPct val="107000"/>
                        </a:lnSpc>
                        <a:spcBef>
                          <a:spcPts val="0"/>
                        </a:spcBef>
                        <a:spcAft>
                          <a:spcPts val="0"/>
                        </a:spcAft>
                      </a:pPr>
                      <a:r>
                        <a:rPr lang="en-US" sz="1100">
                          <a:effectLst/>
                        </a:rPr>
                        <a:t>Probable organisms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vert="vert270" anchor="ctr"/>
                </a:tc>
              </a:tr>
              <a:tr h="527110">
                <a:tc>
                  <a:txBody>
                    <a:bodyPr/>
                    <a:lstStyle/>
                    <a:p>
                      <a:pPr marL="0" marR="0" algn="ctr">
                        <a:lnSpc>
                          <a:spcPct val="107000"/>
                        </a:lnSpc>
                        <a:spcBef>
                          <a:spcPts val="0"/>
                        </a:spcBef>
                        <a:spcAft>
                          <a:spcPts val="0"/>
                        </a:spcAft>
                      </a:pPr>
                      <a:r>
                        <a:rPr lang="en-US" sz="1100">
                          <a:effectLst/>
                        </a:rPr>
                        <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Negative rods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smooth cream, circular colonies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Bacillus pumilus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r>
              <a:tr h="578406">
                <a:tc>
                  <a:txBody>
                    <a:bodyPr/>
                    <a:lstStyle/>
                    <a:p>
                      <a:pPr marL="0" marR="0" algn="ctr">
                        <a:lnSpc>
                          <a:spcPct val="107000"/>
                        </a:lnSpc>
                        <a:spcBef>
                          <a:spcPts val="0"/>
                        </a:spcBef>
                        <a:spcAft>
                          <a:spcPts val="0"/>
                        </a:spcAft>
                      </a:pPr>
                      <a:r>
                        <a:rPr lang="en-US" sz="1100">
                          <a:effectLst/>
                        </a:rPr>
                        <a:t>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Positive rods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smooth, flat, rhizoidal, opaque and light cream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Corynebacterium species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r>
              <a:tr h="527110">
                <a:tc>
                  <a:txBody>
                    <a:bodyPr/>
                    <a:lstStyle/>
                    <a:p>
                      <a:pPr marL="0" marR="0" algn="ctr">
                        <a:lnSpc>
                          <a:spcPct val="107000"/>
                        </a:lnSpc>
                        <a:spcBef>
                          <a:spcPts val="0"/>
                        </a:spcBef>
                        <a:spcAft>
                          <a:spcPts val="0"/>
                        </a:spcAft>
                      </a:pPr>
                      <a:r>
                        <a:rPr lang="en-US" sz="1100">
                          <a:effectLst/>
                        </a:rPr>
                        <a:t>J</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Negative rods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smooth cream, circular colonies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Pseudomonas species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r>
              <a:tr h="527110">
                <a:tc>
                  <a:txBody>
                    <a:bodyPr/>
                    <a:lstStyle/>
                    <a:p>
                      <a:pPr marL="0" marR="0" algn="ctr">
                        <a:lnSpc>
                          <a:spcPct val="107000"/>
                        </a:lnSpc>
                        <a:spcBef>
                          <a:spcPts val="0"/>
                        </a:spcBef>
                        <a:spcAft>
                          <a:spcPts val="0"/>
                        </a:spcAft>
                      </a:pPr>
                      <a:r>
                        <a:rPr lang="en-US" sz="1100">
                          <a:effectLst/>
                        </a:rPr>
                        <a:t>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Positive cocci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yellow, opaque circular colonies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Micrococcus luteus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r>
              <a:tr h="527110">
                <a:tc>
                  <a:txBody>
                    <a:bodyPr/>
                    <a:lstStyle/>
                    <a:p>
                      <a:pPr marL="0" marR="0" algn="ctr">
                        <a:lnSpc>
                          <a:spcPct val="107000"/>
                        </a:lnSpc>
                        <a:spcBef>
                          <a:spcPts val="0"/>
                        </a:spcBef>
                        <a:spcAft>
                          <a:spcPts val="0"/>
                        </a:spcAft>
                      </a:pPr>
                      <a:r>
                        <a:rPr lang="en-US" sz="1100">
                          <a:effectLst/>
                        </a:rPr>
                        <a:t>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dirty="0">
                          <a:effectLst/>
                        </a:rPr>
                        <a:t>Positive rods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cream, opaque circular colonies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c>
                  <a:txBody>
                    <a:bodyPr/>
                    <a:lstStyle/>
                    <a:p>
                      <a:pPr marL="0" marR="0" algn="ctr">
                        <a:lnSpc>
                          <a:spcPct val="107000"/>
                        </a:lnSpc>
                        <a:spcBef>
                          <a:spcPts val="0"/>
                        </a:spcBef>
                        <a:spcAft>
                          <a:spcPts val="0"/>
                        </a:spcAft>
                      </a:pPr>
                      <a:r>
                        <a:rPr lang="en-US" sz="1100" dirty="0">
                          <a:effectLst/>
                        </a:rPr>
                        <a:t>Bacillus brevis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tc>
              </a:tr>
            </a:tbl>
          </a:graphicData>
        </a:graphic>
      </p:graphicFrame>
    </p:spTree>
    <p:extLst>
      <p:ext uri="{BB962C8B-B14F-4D97-AF65-F5344CB8AC3E}">
        <p14:creationId xmlns:p14="http://schemas.microsoft.com/office/powerpoint/2010/main" val="1377151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3989"/>
          </a:xfrm>
        </p:spPr>
        <p:txBody>
          <a:bodyPr>
            <a:normAutofit fontScale="90000"/>
          </a:bodyPr>
          <a:lstStyle/>
          <a:p>
            <a:endParaRPr lang="en-US" dirty="0"/>
          </a:p>
        </p:txBody>
      </p:sp>
      <p:sp>
        <p:nvSpPr>
          <p:cNvPr id="5" name="Content Placeholder 4"/>
          <p:cNvSpPr>
            <a:spLocks noGrp="1"/>
          </p:cNvSpPr>
          <p:nvPr>
            <p:ph idx="1"/>
          </p:nvPr>
        </p:nvSpPr>
        <p:spPr>
          <a:xfrm>
            <a:off x="838200" y="1298874"/>
            <a:ext cx="10515600" cy="5101926"/>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a:t>FIG.1: TIME – DEGRADATION COURSE OF RESIDUAL BONNYLIGHT CRUDE OIL 30-DAY PERIOD</a:t>
            </a:r>
            <a:endParaRPr lang="en-US" dirty="0"/>
          </a:p>
          <a:p>
            <a:endParaRPr lang="en-US" dirty="0" smtClean="0"/>
          </a:p>
          <a:p>
            <a:endParaRPr lang="en-US" dirty="0"/>
          </a:p>
        </p:txBody>
      </p:sp>
      <p:pic>
        <p:nvPicPr>
          <p:cNvPr id="6" name="image1.jpeg"/>
          <p:cNvPicPr>
            <a:picLocks/>
          </p:cNvPicPr>
          <p:nvPr/>
        </p:nvPicPr>
        <p:blipFill>
          <a:blip r:embed="rId2" cstate="print"/>
          <a:stretch>
            <a:fillRect/>
          </a:stretch>
        </p:blipFill>
        <p:spPr>
          <a:xfrm>
            <a:off x="2347784" y="1666402"/>
            <a:ext cx="7569147" cy="3795284"/>
          </a:xfrm>
          <a:prstGeom prst="rect">
            <a:avLst/>
          </a:prstGeom>
        </p:spPr>
      </p:pic>
    </p:spTree>
    <p:extLst>
      <p:ext uri="{BB962C8B-B14F-4D97-AF65-F5344CB8AC3E}">
        <p14:creationId xmlns:p14="http://schemas.microsoft.com/office/powerpoint/2010/main" val="346732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0"/>
            <a:ext cx="10515600" cy="365125"/>
          </a:xfrm>
        </p:spPr>
        <p:txBody>
          <a:bodyPr>
            <a:normAutofit fontScale="90000"/>
          </a:bodyPr>
          <a:lstStyle/>
          <a:p>
            <a:endParaRPr lang="en-US" dirty="0"/>
          </a:p>
        </p:txBody>
      </p:sp>
      <p:sp>
        <p:nvSpPr>
          <p:cNvPr id="3" name="Content Placeholder 2"/>
          <p:cNvSpPr>
            <a:spLocks noGrp="1"/>
          </p:cNvSpPr>
          <p:nvPr>
            <p:ph idx="1"/>
          </p:nvPr>
        </p:nvSpPr>
        <p:spPr>
          <a:xfrm>
            <a:off x="838200" y="889686"/>
            <a:ext cx="10515600" cy="5287277"/>
          </a:xfrm>
        </p:spPr>
        <p:txBody>
          <a:bodyPr>
            <a:normAutofit lnSpcReduction="10000"/>
          </a:bodyPr>
          <a:lstStyle/>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FIG</a:t>
            </a:r>
            <a:r>
              <a:rPr lang="en-US" b="1" dirty="0"/>
              <a:t>. 2: TIME – DEGRADATION COURSE FOR THE CONTROL IN THE LABORATORY </a:t>
            </a:r>
            <a:r>
              <a:rPr lang="en-US" b="1" dirty="0" smtClean="0"/>
              <a:t>OVER 30-DAY PERIOD</a:t>
            </a:r>
          </a:p>
          <a:p>
            <a:endParaRPr lang="en-US" dirty="0"/>
          </a:p>
        </p:txBody>
      </p:sp>
      <p:pic>
        <p:nvPicPr>
          <p:cNvPr id="4" name="image1.jpeg"/>
          <p:cNvPicPr/>
          <p:nvPr/>
        </p:nvPicPr>
        <p:blipFill>
          <a:blip r:embed="rId2" cstate="print"/>
          <a:stretch>
            <a:fillRect/>
          </a:stretch>
        </p:blipFill>
        <p:spPr>
          <a:xfrm>
            <a:off x="2463886" y="889686"/>
            <a:ext cx="6572250" cy="3895141"/>
          </a:xfrm>
          <a:prstGeom prst="rect">
            <a:avLst/>
          </a:prstGeom>
        </p:spPr>
      </p:pic>
    </p:spTree>
    <p:extLst>
      <p:ext uri="{BB962C8B-B14F-4D97-AF65-F5344CB8AC3E}">
        <p14:creationId xmlns:p14="http://schemas.microsoft.com/office/powerpoint/2010/main" val="1545826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51567"/>
          </a:xfrm>
        </p:spPr>
        <p:txBody>
          <a:bodyPr>
            <a:normAutofit fontScale="90000"/>
          </a:bodyPr>
          <a:lstStyle/>
          <a:p>
            <a:endParaRPr lang="en-US" dirty="0"/>
          </a:p>
        </p:txBody>
      </p:sp>
      <p:sp>
        <p:nvSpPr>
          <p:cNvPr id="3" name="Content Placeholder 2"/>
          <p:cNvSpPr>
            <a:spLocks noGrp="1"/>
          </p:cNvSpPr>
          <p:nvPr>
            <p:ph idx="1"/>
          </p:nvPr>
        </p:nvSpPr>
        <p:spPr>
          <a:xfrm>
            <a:off x="838200" y="543698"/>
            <a:ext cx="10515600" cy="6314302"/>
          </a:xfrm>
        </p:spPr>
        <p:txBody>
          <a:bodyPr>
            <a:normAutofit lnSpcReduction="10000"/>
          </a:bodyPr>
          <a:lstStyle/>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a:p>
            <a:pPr marL="0" indent="0">
              <a:buNone/>
            </a:pPr>
            <a:endParaRPr lang="en-US" b="1" dirty="0"/>
          </a:p>
          <a:p>
            <a:r>
              <a:rPr lang="en-US" b="1" dirty="0" smtClean="0"/>
              <a:t>FIG.3</a:t>
            </a:r>
            <a:r>
              <a:rPr lang="en-US" b="1" dirty="0"/>
              <a:t>: GC PROFILE OF BONNYLIGHT CRUDE OIL AT DAY 0 (Microcosm)</a:t>
            </a:r>
            <a:endParaRPr lang="en-US" dirty="0"/>
          </a:p>
          <a:p>
            <a:endParaRPr lang="en-US" dirty="0"/>
          </a:p>
        </p:txBody>
      </p:sp>
      <p:pic>
        <p:nvPicPr>
          <p:cNvPr id="4" name="image1.jpeg"/>
          <p:cNvPicPr/>
          <p:nvPr/>
        </p:nvPicPr>
        <p:blipFill>
          <a:blip r:embed="rId2" cstate="print"/>
          <a:stretch>
            <a:fillRect/>
          </a:stretch>
        </p:blipFill>
        <p:spPr>
          <a:xfrm>
            <a:off x="838200" y="365125"/>
            <a:ext cx="7776133" cy="4972993"/>
          </a:xfrm>
          <a:prstGeom prst="rect">
            <a:avLst/>
          </a:prstGeom>
        </p:spPr>
      </p:pic>
    </p:spTree>
    <p:extLst>
      <p:ext uri="{BB962C8B-B14F-4D97-AF65-F5344CB8AC3E}">
        <p14:creationId xmlns:p14="http://schemas.microsoft.com/office/powerpoint/2010/main" val="1701173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0"/>
            <a:ext cx="10515600" cy="6672649"/>
          </a:xfrm>
        </p:spPr>
        <p:txBody>
          <a:bodyPr/>
          <a:lstStyle/>
          <a:p>
            <a:endParaRPr lang="en-US" b="1" dirty="0" smtClean="0"/>
          </a:p>
          <a:p>
            <a:endParaRPr lang="en-US" b="1" dirty="0"/>
          </a:p>
          <a:p>
            <a:endParaRPr lang="en-US" b="1" dirty="0" smtClean="0"/>
          </a:p>
          <a:p>
            <a:endParaRPr lang="en-US" b="1" dirty="0"/>
          </a:p>
          <a:p>
            <a:endParaRPr lang="en-US" b="1" dirty="0" smtClean="0"/>
          </a:p>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smtClean="0"/>
              <a:t>FIG</a:t>
            </a:r>
            <a:r>
              <a:rPr lang="en-US" b="1" dirty="0"/>
              <a:t>. 4: GC PROFILE OF BONNYLIGHT CRUDE OIL CONTROL (LABORATORY) DAY 0</a:t>
            </a:r>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84190" y="686058"/>
            <a:ext cx="8552934" cy="4553207"/>
          </a:xfrm>
          <a:prstGeom prst="rect">
            <a:avLst/>
          </a:prstGeom>
          <a:noFill/>
          <a:ln>
            <a:noFill/>
          </a:ln>
        </p:spPr>
      </p:pic>
    </p:spTree>
    <p:extLst>
      <p:ext uri="{BB962C8B-B14F-4D97-AF65-F5344CB8AC3E}">
        <p14:creationId xmlns:p14="http://schemas.microsoft.com/office/powerpoint/2010/main" val="2149299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2762"/>
          </a:xfrm>
        </p:spPr>
        <p:txBody>
          <a:bodyPr>
            <a:normAutofit fontScale="90000"/>
          </a:bodyPr>
          <a:lstStyle/>
          <a:p>
            <a:r>
              <a:rPr lang="en-US" b="1" dirty="0" smtClean="0"/>
              <a:t>ABSTRACT</a:t>
            </a:r>
            <a:r>
              <a:rPr lang="en-US" dirty="0" smtClean="0"/>
              <a:t/>
            </a:r>
            <a:br>
              <a:rPr lang="en-US" dirty="0" smtClean="0"/>
            </a:br>
            <a:endParaRPr lang="en-US" dirty="0"/>
          </a:p>
        </p:txBody>
      </p:sp>
      <p:sp>
        <p:nvSpPr>
          <p:cNvPr id="3" name="Content Placeholder 2"/>
          <p:cNvSpPr>
            <a:spLocks noGrp="1"/>
          </p:cNvSpPr>
          <p:nvPr>
            <p:ph idx="1"/>
          </p:nvPr>
        </p:nvSpPr>
        <p:spPr>
          <a:xfrm>
            <a:off x="838200" y="850006"/>
            <a:ext cx="10515600" cy="5326957"/>
          </a:xfrm>
        </p:spPr>
        <p:txBody>
          <a:bodyPr>
            <a:normAutofit fontScale="92500" lnSpcReduction="10000"/>
          </a:bodyPr>
          <a:lstStyle/>
          <a:p>
            <a:pPr marL="0" indent="0">
              <a:lnSpc>
                <a:spcPct val="100000"/>
              </a:lnSpc>
              <a:buNone/>
            </a:pPr>
            <a:r>
              <a:rPr lang="en-US" b="1" dirty="0"/>
              <a:t> </a:t>
            </a:r>
            <a:endParaRPr lang="en-US" dirty="0"/>
          </a:p>
          <a:p>
            <a:pPr marL="0" indent="0" algn="just">
              <a:lnSpc>
                <a:spcPct val="100000"/>
              </a:lnSpc>
              <a:buNone/>
            </a:pPr>
            <a:r>
              <a:rPr lang="en-US" dirty="0" smtClean="0"/>
              <a:t>Petroleum </a:t>
            </a:r>
            <a:r>
              <a:rPr lang="en-US" dirty="0"/>
              <a:t>is a complex mixture composed primarily of </a:t>
            </a:r>
            <a:r>
              <a:rPr lang="en-US" dirty="0" err="1"/>
              <a:t>aliphatics</a:t>
            </a:r>
            <a:r>
              <a:rPr lang="en-US" dirty="0"/>
              <a:t>, </a:t>
            </a:r>
            <a:r>
              <a:rPr lang="en-US" dirty="0" err="1"/>
              <a:t>alicyclics</a:t>
            </a:r>
            <a:r>
              <a:rPr lang="en-US" dirty="0"/>
              <a:t> and aromatic hydrocarbons. This study was to evaluate the potentials of native bacterial population of wastewater environment with the ability for bioremediation of petroleum hydrocarbon polluted natural environment.  A fresh water ecosystem west of Lagos state university, </a:t>
            </a:r>
            <a:r>
              <a:rPr lang="en-US" dirty="0" err="1"/>
              <a:t>Ojo</a:t>
            </a:r>
            <a:r>
              <a:rPr lang="en-US" dirty="0"/>
              <a:t> campus that has the history of being fed with both domestic wastewater and spent diesel oil served as source of bacterial samples. Serial dilution technique and total heterotrophic bacterial count for the wastewater was evaluated. The Bonny light crude oil was exposed to the wastewater canal through sterile oil-impregnated filter discs (Type HA 0.45µm diameter) supplemented with dried maize cob housed in perforated plastic balls for 30 days. The physicochemical properties of the freshwater habitat was determined prior to the introduction of oil-impregnated filter discs. </a:t>
            </a:r>
          </a:p>
        </p:txBody>
      </p:sp>
    </p:spTree>
    <p:extLst>
      <p:ext uri="{BB962C8B-B14F-4D97-AF65-F5344CB8AC3E}">
        <p14:creationId xmlns:p14="http://schemas.microsoft.com/office/powerpoint/2010/main" val="2987886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0"/>
            <a:ext cx="10515600" cy="6858000"/>
          </a:xfrm>
        </p:spPr>
        <p:txBody>
          <a:bodyPr>
            <a:normAutofit/>
          </a:bodyPr>
          <a:lstStyle/>
          <a:p>
            <a:pPr eaLnBrk="0" hangingPunct="0"/>
            <a:endParaRPr lang="en-US" b="1" dirty="0" smtClean="0"/>
          </a:p>
          <a:p>
            <a:pPr eaLnBrk="0" hangingPunct="0"/>
            <a:endParaRPr lang="en-US" b="1" dirty="0"/>
          </a:p>
          <a:p>
            <a:pPr eaLnBrk="0" hangingPunct="0"/>
            <a:endParaRPr lang="en-US" b="1" dirty="0" smtClean="0"/>
          </a:p>
          <a:p>
            <a:pPr eaLnBrk="0" hangingPunct="0"/>
            <a:endParaRPr lang="en-US" b="1" dirty="0"/>
          </a:p>
          <a:p>
            <a:pPr eaLnBrk="0" hangingPunct="0"/>
            <a:endParaRPr lang="en-US" b="1" dirty="0" smtClean="0"/>
          </a:p>
          <a:p>
            <a:pPr eaLnBrk="0" hangingPunct="0"/>
            <a:endParaRPr lang="en-US" b="1" dirty="0"/>
          </a:p>
          <a:p>
            <a:pPr eaLnBrk="0" hangingPunct="0"/>
            <a:endParaRPr lang="en-US" b="1" dirty="0" smtClean="0"/>
          </a:p>
          <a:p>
            <a:pPr eaLnBrk="0" hangingPunct="0"/>
            <a:endParaRPr lang="en-US" b="1" dirty="0"/>
          </a:p>
          <a:p>
            <a:pPr eaLnBrk="0" hangingPunct="0"/>
            <a:endParaRPr lang="en-US" b="1" dirty="0" smtClean="0"/>
          </a:p>
          <a:p>
            <a:pPr eaLnBrk="0" hangingPunct="0"/>
            <a:endParaRPr lang="en-US" b="1" dirty="0" smtClean="0"/>
          </a:p>
          <a:p>
            <a:pPr eaLnBrk="0" hangingPunct="0"/>
            <a:endParaRPr lang="en-US" b="1" dirty="0"/>
          </a:p>
          <a:p>
            <a:pPr eaLnBrk="0" hangingPunct="0"/>
            <a:r>
              <a:rPr lang="en-US" b="1" dirty="0" smtClean="0"/>
              <a:t>FIG</a:t>
            </a:r>
            <a:r>
              <a:rPr lang="en-US" b="1" dirty="0"/>
              <a:t>. 5: GC PROFILE OF RESIDUAL BONNYLIGHT CRUDE OIL CONTROL DAY </a:t>
            </a:r>
            <a:r>
              <a:rPr lang="en-US" b="1" dirty="0" smtClean="0"/>
              <a:t>30</a:t>
            </a:r>
            <a:r>
              <a:rPr lang="en-US" dirty="0"/>
              <a:t>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68411" y="172995"/>
            <a:ext cx="7933038" cy="5271014"/>
          </a:xfrm>
          <a:prstGeom prst="rect">
            <a:avLst/>
          </a:prstGeom>
          <a:noFill/>
          <a:ln>
            <a:noFill/>
          </a:ln>
        </p:spPr>
      </p:pic>
    </p:spTree>
    <p:extLst>
      <p:ext uri="{BB962C8B-B14F-4D97-AF65-F5344CB8AC3E}">
        <p14:creationId xmlns:p14="http://schemas.microsoft.com/office/powerpoint/2010/main" val="1447588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4925"/>
            <a:ext cx="10515600" cy="6788150"/>
          </a:xfrm>
        </p:spPr>
        <p:txBody>
          <a:bodyPr>
            <a:normAutofit lnSpcReduction="10000"/>
          </a:bodyPr>
          <a:lstStyle/>
          <a:p>
            <a:pPr eaLnBrk="0" hangingPunct="0"/>
            <a:endParaRPr lang="en-US" b="1" dirty="0" smtClean="0"/>
          </a:p>
          <a:p>
            <a:pPr eaLnBrk="0" hangingPunct="0"/>
            <a:endParaRPr lang="en-US" b="1" dirty="0"/>
          </a:p>
          <a:p>
            <a:pPr eaLnBrk="0" hangingPunct="0"/>
            <a:endParaRPr lang="en-US" b="1" dirty="0" smtClean="0"/>
          </a:p>
          <a:p>
            <a:pPr eaLnBrk="0" hangingPunct="0"/>
            <a:endParaRPr lang="en-US" b="1" dirty="0"/>
          </a:p>
          <a:p>
            <a:pPr eaLnBrk="0" hangingPunct="0"/>
            <a:endParaRPr lang="en-US" b="1" dirty="0" smtClean="0"/>
          </a:p>
          <a:p>
            <a:pPr eaLnBrk="0" hangingPunct="0"/>
            <a:endParaRPr lang="en-US" b="1" dirty="0"/>
          </a:p>
          <a:p>
            <a:pPr eaLnBrk="0" hangingPunct="0"/>
            <a:endParaRPr lang="en-US" b="1" dirty="0" smtClean="0"/>
          </a:p>
          <a:p>
            <a:pPr eaLnBrk="0" hangingPunct="0"/>
            <a:endParaRPr lang="en-US" b="1" dirty="0"/>
          </a:p>
          <a:p>
            <a:pPr eaLnBrk="0" hangingPunct="0"/>
            <a:endParaRPr lang="en-US" b="1" dirty="0" smtClean="0"/>
          </a:p>
          <a:p>
            <a:pPr eaLnBrk="0" hangingPunct="0"/>
            <a:endParaRPr lang="en-US" b="1" dirty="0"/>
          </a:p>
          <a:p>
            <a:pPr eaLnBrk="0" hangingPunct="0"/>
            <a:endParaRPr lang="en-US" b="1" dirty="0" smtClean="0"/>
          </a:p>
          <a:p>
            <a:pPr eaLnBrk="0" hangingPunct="0"/>
            <a:endParaRPr lang="en-US" b="1" dirty="0" smtClean="0"/>
          </a:p>
          <a:p>
            <a:pPr eaLnBrk="0" hangingPunct="0"/>
            <a:r>
              <a:rPr lang="en-US" b="1" dirty="0" smtClean="0"/>
              <a:t>FIG</a:t>
            </a:r>
            <a:r>
              <a:rPr lang="en-US" b="1" dirty="0"/>
              <a:t>. 6: GC PROFILE OF RESIDUAL BONNY LIGHT CRUDE OIL MICROCROSOM DAY </a:t>
            </a:r>
            <a:r>
              <a:rPr lang="en-US" b="1" dirty="0" smtClean="0"/>
              <a:t>30</a:t>
            </a:r>
          </a:p>
          <a:p>
            <a:pPr eaLnBrk="0" hangingPunct="0"/>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0962" y="34925"/>
            <a:ext cx="7856838" cy="5451475"/>
          </a:xfrm>
          <a:prstGeom prst="rect">
            <a:avLst/>
          </a:prstGeom>
          <a:noFill/>
          <a:ln>
            <a:noFill/>
          </a:ln>
        </p:spPr>
      </p:pic>
    </p:spTree>
    <p:extLst>
      <p:ext uri="{BB962C8B-B14F-4D97-AF65-F5344CB8AC3E}">
        <p14:creationId xmlns:p14="http://schemas.microsoft.com/office/powerpoint/2010/main" val="1508245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a:t>
            </a:r>
            <a:endParaRPr lang="en-US" dirty="0"/>
          </a:p>
        </p:txBody>
      </p:sp>
      <p:sp>
        <p:nvSpPr>
          <p:cNvPr id="3" name="Content Placeholder 2"/>
          <p:cNvSpPr>
            <a:spLocks noGrp="1"/>
          </p:cNvSpPr>
          <p:nvPr>
            <p:ph idx="1"/>
          </p:nvPr>
        </p:nvSpPr>
        <p:spPr/>
        <p:txBody>
          <a:bodyPr/>
          <a:lstStyle/>
          <a:p>
            <a:pPr algn="just">
              <a:lnSpc>
                <a:spcPct val="100000"/>
              </a:lnSpc>
            </a:pPr>
            <a:r>
              <a:rPr lang="en-US" dirty="0"/>
              <a:t>The physicochemical parameters of the fresh water habitat principally determined the type and populations of petroleum hydrocarbon utilizers found in the </a:t>
            </a:r>
            <a:r>
              <a:rPr lang="en-US" dirty="0" smtClean="0"/>
              <a:t>habitat</a:t>
            </a:r>
          </a:p>
          <a:p>
            <a:pPr algn="just">
              <a:lnSpc>
                <a:spcPct val="100000"/>
              </a:lnSpc>
            </a:pPr>
            <a:r>
              <a:rPr lang="en-US" dirty="0"/>
              <a:t>The biodegradability of crude oil components varies from different types of environment, microorganisms and crude oil. The Bonny light crude oil was biodegraded into its intermediates with the saturated hydrocarbon fractions disappearing faster than others (FIG.4, 5 and 6). This corroborated the reports of </a:t>
            </a:r>
            <a:r>
              <a:rPr lang="en-US" dirty="0" err="1"/>
              <a:t>Sugiura</a:t>
            </a:r>
            <a:r>
              <a:rPr lang="en-US" dirty="0"/>
              <a:t> </a:t>
            </a:r>
            <a:r>
              <a:rPr lang="en-US" i="1" dirty="0"/>
              <a:t>et al. </a:t>
            </a:r>
            <a:r>
              <a:rPr lang="en-US" dirty="0"/>
              <a:t>(1996). </a:t>
            </a:r>
            <a:endParaRPr lang="en-US" dirty="0" smtClean="0"/>
          </a:p>
          <a:p>
            <a:pPr algn="just">
              <a:lnSpc>
                <a:spcPct val="100000"/>
              </a:lnSpc>
            </a:pPr>
            <a:endParaRPr lang="en-US" dirty="0"/>
          </a:p>
        </p:txBody>
      </p:sp>
    </p:spTree>
    <p:extLst>
      <p:ext uri="{BB962C8B-B14F-4D97-AF65-F5344CB8AC3E}">
        <p14:creationId xmlns:p14="http://schemas.microsoft.com/office/powerpoint/2010/main" val="290019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3989"/>
          </a:xfrm>
        </p:spPr>
        <p:txBody>
          <a:bodyPr>
            <a:normAutofit fontScale="90000"/>
          </a:bodyPr>
          <a:lstStyle/>
          <a:p>
            <a:endParaRPr lang="en-US" dirty="0"/>
          </a:p>
        </p:txBody>
      </p:sp>
      <p:sp>
        <p:nvSpPr>
          <p:cNvPr id="3" name="Content Placeholder 2"/>
          <p:cNvSpPr>
            <a:spLocks noGrp="1"/>
          </p:cNvSpPr>
          <p:nvPr>
            <p:ph idx="1"/>
          </p:nvPr>
        </p:nvSpPr>
        <p:spPr>
          <a:xfrm>
            <a:off x="838200" y="939114"/>
            <a:ext cx="10515600" cy="5237849"/>
          </a:xfrm>
        </p:spPr>
        <p:txBody>
          <a:bodyPr/>
          <a:lstStyle/>
          <a:p>
            <a:pPr>
              <a:lnSpc>
                <a:spcPct val="100000"/>
              </a:lnSpc>
            </a:pPr>
            <a:r>
              <a:rPr lang="en-US" dirty="0"/>
              <a:t>The microorganisms identified and characterized were in agreement with the findings of previous </a:t>
            </a:r>
            <a:r>
              <a:rPr lang="en-US" dirty="0" err="1"/>
              <a:t>reearchers</a:t>
            </a:r>
            <a:r>
              <a:rPr lang="en-US" dirty="0"/>
              <a:t>, however, the </a:t>
            </a:r>
            <a:r>
              <a:rPr lang="en-US" i="1" dirty="0"/>
              <a:t>Corynebacterium</a:t>
            </a:r>
            <a:r>
              <a:rPr lang="en-US" dirty="0"/>
              <a:t> sp. isolated displayed novelty trait in that   some of its biochemical properties were different from those previously isolated. It may form subject of future research. </a:t>
            </a:r>
            <a:endParaRPr lang="en-US" dirty="0" smtClean="0"/>
          </a:p>
          <a:p>
            <a:pPr>
              <a:lnSpc>
                <a:spcPct val="100000"/>
              </a:lnSpc>
            </a:pPr>
            <a:r>
              <a:rPr lang="en-US" dirty="0" smtClean="0"/>
              <a:t> </a:t>
            </a:r>
            <a:r>
              <a:rPr lang="en-US" dirty="0"/>
              <a:t>The comparative analysis of the gas chromatographic profiles suggested significant reduction in quantity of certain petroleum hydrocarbon components as depicted by the peaks. This technology thus confirms the occurrence of biodegradation as reported by </a:t>
            </a:r>
            <a:r>
              <a:rPr lang="en-US" dirty="0" err="1"/>
              <a:t>Thamer</a:t>
            </a:r>
            <a:r>
              <a:rPr lang="en-US" dirty="0"/>
              <a:t> </a:t>
            </a:r>
            <a:r>
              <a:rPr lang="en-US" i="1" dirty="0"/>
              <a:t>et al</a:t>
            </a:r>
            <a:r>
              <a:rPr lang="en-US" dirty="0"/>
              <a:t>. 2013.</a:t>
            </a:r>
          </a:p>
          <a:p>
            <a:pPr>
              <a:lnSpc>
                <a:spcPct val="100000"/>
              </a:lnSpc>
            </a:pPr>
            <a:endParaRPr lang="en-US" dirty="0" smtClean="0"/>
          </a:p>
          <a:p>
            <a:pPr>
              <a:lnSpc>
                <a:spcPct val="100000"/>
              </a:lnSpc>
            </a:pPr>
            <a:endParaRPr lang="en-US" dirty="0"/>
          </a:p>
        </p:txBody>
      </p:sp>
    </p:spTree>
    <p:extLst>
      <p:ext uri="{BB962C8B-B14F-4D97-AF65-F5344CB8AC3E}">
        <p14:creationId xmlns:p14="http://schemas.microsoft.com/office/powerpoint/2010/main" val="2739135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endParaRPr lang="en-US" dirty="0"/>
          </a:p>
        </p:txBody>
      </p:sp>
      <p:sp>
        <p:nvSpPr>
          <p:cNvPr id="3" name="Content Placeholder 2"/>
          <p:cNvSpPr>
            <a:spLocks noGrp="1"/>
          </p:cNvSpPr>
          <p:nvPr>
            <p:ph idx="1"/>
          </p:nvPr>
        </p:nvSpPr>
        <p:spPr/>
        <p:txBody>
          <a:bodyPr/>
          <a:lstStyle/>
          <a:p>
            <a:pPr>
              <a:lnSpc>
                <a:spcPct val="100000"/>
              </a:lnSpc>
            </a:pPr>
            <a:r>
              <a:rPr lang="en-US" dirty="0"/>
              <a:t>The detection of both bacterial and fungal population as mixed culture from the microcosm study revealed that no single organism has the metabolic capability to mineralize the complex petroleum hydrocarbons but a consortium. Gas chromatographic results thus provide both scientific and quantitative evidence that native microbial consortium could be a cost-effective and environment-friendly means of actualizing a clean-up process for petroleum hydrocarbon- polluted natural environment.</a:t>
            </a:r>
          </a:p>
        </p:txBody>
      </p:sp>
    </p:spTree>
    <p:extLst>
      <p:ext uri="{BB962C8B-B14F-4D97-AF65-F5344CB8AC3E}">
        <p14:creationId xmlns:p14="http://schemas.microsoft.com/office/powerpoint/2010/main" val="2497807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SELECTED REFERENCES</a:t>
            </a:r>
            <a:r>
              <a:rPr lang="en-US" dirty="0" smtClean="0"/>
              <a:t> </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a:t>1)</a:t>
            </a:r>
            <a:r>
              <a:rPr lang="en-US" b="1" dirty="0"/>
              <a:t> </a:t>
            </a:r>
            <a:r>
              <a:rPr lang="en-US" dirty="0" err="1"/>
              <a:t>Abioye</a:t>
            </a:r>
            <a:r>
              <a:rPr lang="en-US" dirty="0"/>
              <a:t>, O. P., </a:t>
            </a:r>
            <a:r>
              <a:rPr lang="en-US" dirty="0" err="1"/>
              <a:t>Agamuthu</a:t>
            </a:r>
            <a:r>
              <a:rPr lang="en-US" dirty="0"/>
              <a:t>, P. and </a:t>
            </a:r>
            <a:r>
              <a:rPr lang="en-US" dirty="0" err="1"/>
              <a:t>AbdulAziz</a:t>
            </a:r>
            <a:r>
              <a:rPr lang="en-US" dirty="0"/>
              <a:t>, A. R. (2012). Biodegradation of used motor oil in soil using organic waste amendments. </a:t>
            </a:r>
            <a:r>
              <a:rPr lang="en-US" i="1" dirty="0"/>
              <a:t>Biotechnology Research International </a:t>
            </a:r>
            <a:r>
              <a:rPr lang="en-US" dirty="0"/>
              <a:t>2012: 8p.</a:t>
            </a:r>
          </a:p>
          <a:p>
            <a:pPr>
              <a:lnSpc>
                <a:spcPct val="120000"/>
              </a:lnSpc>
            </a:pPr>
            <a:r>
              <a:rPr lang="en-US" dirty="0"/>
              <a:t>(2) </a:t>
            </a:r>
            <a:r>
              <a:rPr lang="en-US" dirty="0" err="1"/>
              <a:t>Adebusoye</a:t>
            </a:r>
            <a:r>
              <a:rPr lang="en-US" dirty="0"/>
              <a:t>, S. A., </a:t>
            </a:r>
            <a:r>
              <a:rPr lang="en-US" dirty="0" err="1"/>
              <a:t>Ilori</a:t>
            </a:r>
            <a:r>
              <a:rPr lang="en-US" dirty="0"/>
              <a:t>, M. O., </a:t>
            </a:r>
            <a:r>
              <a:rPr lang="en-US" dirty="0" err="1"/>
              <a:t>Amund</a:t>
            </a:r>
            <a:r>
              <a:rPr lang="en-US" dirty="0"/>
              <a:t>, O. O., </a:t>
            </a:r>
            <a:r>
              <a:rPr lang="en-US" dirty="0" err="1"/>
              <a:t>Teniola</a:t>
            </a:r>
            <a:r>
              <a:rPr lang="en-US" dirty="0"/>
              <a:t>, O. D. and </a:t>
            </a:r>
            <a:r>
              <a:rPr lang="en-US" dirty="0" err="1"/>
              <a:t>Olatope</a:t>
            </a:r>
            <a:r>
              <a:rPr lang="en-US" dirty="0"/>
              <a:t>, S. O. (2007). Microbial degradation of petroleum hydrocarbons in a polluted tropical stream, </a:t>
            </a:r>
            <a:r>
              <a:rPr lang="en-US" i="1" dirty="0"/>
              <a:t>World Journal of Microbiology and Biotechnology</a:t>
            </a:r>
            <a:r>
              <a:rPr lang="en-US" dirty="0"/>
              <a:t>, </a:t>
            </a:r>
            <a:r>
              <a:rPr lang="en-US" b="1" dirty="0"/>
              <a:t>23</a:t>
            </a:r>
            <a:r>
              <a:rPr lang="en-US" dirty="0"/>
              <a:t>(8): 1149–1159.</a:t>
            </a:r>
          </a:p>
          <a:p>
            <a:pPr>
              <a:lnSpc>
                <a:spcPct val="120000"/>
              </a:lnSpc>
            </a:pPr>
            <a:r>
              <a:rPr lang="en-US" dirty="0"/>
              <a:t>(3) Alexander, S.D. and </a:t>
            </a:r>
            <a:r>
              <a:rPr lang="en-US" dirty="0" err="1"/>
              <a:t>Strete</a:t>
            </a:r>
            <a:r>
              <a:rPr lang="en-US" dirty="0"/>
              <a:t>, D. (2001). Microbiology: A photographic atlas for the laboratory. </a:t>
            </a:r>
          </a:p>
          <a:p>
            <a:pPr>
              <a:lnSpc>
                <a:spcPct val="120000"/>
              </a:lnSpc>
            </a:pPr>
            <a:r>
              <a:rPr lang="en-US" dirty="0"/>
              <a:t>Benjamin </a:t>
            </a:r>
            <a:r>
              <a:rPr lang="en-US" dirty="0" err="1"/>
              <a:t>cumming</a:t>
            </a:r>
            <a:r>
              <a:rPr lang="en-US" dirty="0"/>
              <a:t>, an imprint of Addison Wesley Longman. Inc. Pp.69-92. </a:t>
            </a:r>
          </a:p>
          <a:p>
            <a:pPr>
              <a:lnSpc>
                <a:spcPct val="120000"/>
              </a:lnSpc>
            </a:pPr>
            <a:r>
              <a:rPr lang="en-US" dirty="0"/>
              <a:t>(4) </a:t>
            </a:r>
            <a:r>
              <a:rPr lang="en-US" dirty="0" err="1"/>
              <a:t>Amund</a:t>
            </a:r>
            <a:r>
              <a:rPr lang="en-US" dirty="0"/>
              <a:t> O.O., and </a:t>
            </a:r>
            <a:r>
              <a:rPr lang="en-US" dirty="0" err="1"/>
              <a:t>Igiri</a:t>
            </a:r>
            <a:r>
              <a:rPr lang="en-US" dirty="0"/>
              <a:t> C.U. (1990). Biodegradation of Petroleum Hydrocarbons under tropical estuarine conditions. </a:t>
            </a:r>
            <a:r>
              <a:rPr lang="en-US" i="1" dirty="0"/>
              <a:t>World Journal of Microbiology&amp; Biotechnology</a:t>
            </a:r>
            <a:r>
              <a:rPr lang="en-US" dirty="0"/>
              <a:t> </a:t>
            </a:r>
            <a:r>
              <a:rPr lang="en-US" b="1" dirty="0"/>
              <a:t>6</a:t>
            </a:r>
            <a:r>
              <a:rPr lang="en-US" dirty="0"/>
              <a:t>:225-262.</a:t>
            </a:r>
          </a:p>
          <a:p>
            <a:pPr>
              <a:lnSpc>
                <a:spcPct val="120000"/>
              </a:lnSpc>
            </a:pPr>
            <a:r>
              <a:rPr lang="en-US" dirty="0"/>
              <a:t>(5) Anonymous (2015). Nigeria burns off $5 billion resources yearly from gas flaring In</a:t>
            </a:r>
            <a:r>
              <a:rPr lang="en-US" i="1" dirty="0"/>
              <a:t>: Nigerian National Petroleum Corporation (NNPC) Statistical Report</a:t>
            </a:r>
            <a:r>
              <a:rPr lang="en-US" dirty="0"/>
              <a:t> June, 2015. Publ. THE GUARDIAN (www.ngguardiannews.com) Nov. 6</a:t>
            </a:r>
            <a:r>
              <a:rPr lang="en-US" baseline="30000" dirty="0"/>
              <a:t>th</a:t>
            </a:r>
            <a:r>
              <a:rPr lang="en-US" dirty="0"/>
              <a:t> 2015. Pp. 25 – 29.</a:t>
            </a:r>
          </a:p>
        </p:txBody>
      </p:sp>
    </p:spTree>
    <p:extLst>
      <p:ext uri="{BB962C8B-B14F-4D97-AF65-F5344CB8AC3E}">
        <p14:creationId xmlns:p14="http://schemas.microsoft.com/office/powerpoint/2010/main" val="2775156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smtClean="0"/>
              <a:t>(6) </a:t>
            </a:r>
            <a:r>
              <a:rPr lang="en-US" dirty="0"/>
              <a:t>Das, N. and </a:t>
            </a:r>
            <a:r>
              <a:rPr lang="en-US" dirty="0" err="1"/>
              <a:t>Chandran</a:t>
            </a:r>
            <a:r>
              <a:rPr lang="en-US" dirty="0"/>
              <a:t>, P. (2011). Microbial degradation of petroleum hydrocarbon Contaminants: An overview. </a:t>
            </a:r>
            <a:r>
              <a:rPr lang="en-US" i="1" dirty="0"/>
              <a:t>Biotechnology Research International </a:t>
            </a:r>
            <a:r>
              <a:rPr lang="en-US" b="1" dirty="0"/>
              <a:t>2011</a:t>
            </a:r>
            <a:r>
              <a:rPr lang="en-US" dirty="0"/>
              <a:t>(2011): 13p. Article ID: 941810.</a:t>
            </a:r>
          </a:p>
          <a:p>
            <a:pPr>
              <a:lnSpc>
                <a:spcPct val="120000"/>
              </a:lnSpc>
            </a:pPr>
            <a:r>
              <a:rPr lang="en-US" b="1" dirty="0"/>
              <a:t> </a:t>
            </a:r>
            <a:r>
              <a:rPr lang="en-US" b="1" dirty="0" smtClean="0"/>
              <a:t>(7) </a:t>
            </a:r>
            <a:r>
              <a:rPr lang="en-US" b="1" dirty="0"/>
              <a:t>FAQ (2011). Microbes &amp; oil spills. American Academy of Microbiology, Washington DC, 20036.</a:t>
            </a:r>
            <a:r>
              <a:rPr lang="en-US" b="1" i="1" dirty="0"/>
              <a:t> www.asm.org</a:t>
            </a:r>
            <a:r>
              <a:rPr lang="en-US" b="1" dirty="0"/>
              <a:t> </a:t>
            </a:r>
            <a:r>
              <a:rPr lang="en-US" b="1" i="1" dirty="0"/>
              <a:t>.</a:t>
            </a:r>
            <a:r>
              <a:rPr lang="en-US" b="1" dirty="0"/>
              <a:t> </a:t>
            </a:r>
          </a:p>
          <a:p>
            <a:pPr>
              <a:lnSpc>
                <a:spcPct val="120000"/>
              </a:lnSpc>
            </a:pPr>
            <a:r>
              <a:rPr lang="en-US" dirty="0" smtClean="0"/>
              <a:t>(</a:t>
            </a:r>
            <a:r>
              <a:rPr lang="en-US" dirty="0"/>
              <a:t>8</a:t>
            </a:r>
            <a:r>
              <a:rPr lang="en-US" dirty="0" smtClean="0"/>
              <a:t>) </a:t>
            </a:r>
            <a:r>
              <a:rPr lang="en-US" dirty="0"/>
              <a:t>Gerhardt, P., Murray, R.G E., </a:t>
            </a:r>
            <a:r>
              <a:rPr lang="en-US" dirty="0" err="1"/>
              <a:t>Costilow</a:t>
            </a:r>
            <a:r>
              <a:rPr lang="en-US" dirty="0"/>
              <a:t>, R.N., Nester, E. W., Wood, W. A., Krieg, N. R. and Phillips, G. B. (1981). Manual of methods for general bacteriology. American Society for Microbiology Washington, DC 20006. Pp. 409 – 425.</a:t>
            </a:r>
          </a:p>
          <a:p>
            <a:pPr>
              <a:lnSpc>
                <a:spcPct val="120000"/>
              </a:lnSpc>
            </a:pPr>
            <a:r>
              <a:rPr lang="en-US" dirty="0" smtClean="0"/>
              <a:t>(</a:t>
            </a:r>
            <a:r>
              <a:rPr lang="en-US" dirty="0"/>
              <a:t>9</a:t>
            </a:r>
            <a:r>
              <a:rPr lang="en-US" dirty="0" smtClean="0"/>
              <a:t>) </a:t>
            </a:r>
            <a:r>
              <a:rPr lang="en-US" dirty="0"/>
              <a:t>Gilbert, P.C., Higgins, I. J. (1978). The microbial degradation of crude mineral oils at sea. </a:t>
            </a:r>
            <a:r>
              <a:rPr lang="en-US" i="1" dirty="0"/>
              <a:t>Journal of General Microbiology</a:t>
            </a:r>
            <a:r>
              <a:rPr lang="en-US" dirty="0"/>
              <a:t> </a:t>
            </a:r>
            <a:r>
              <a:rPr lang="en-US" b="1" dirty="0"/>
              <a:t>108</a:t>
            </a:r>
            <a:r>
              <a:rPr lang="en-US" dirty="0"/>
              <a:t>:63-70.</a:t>
            </a:r>
          </a:p>
          <a:p>
            <a:pPr>
              <a:lnSpc>
                <a:spcPct val="120000"/>
              </a:lnSpc>
            </a:pPr>
            <a:r>
              <a:rPr lang="en-US" dirty="0"/>
              <a:t>(</a:t>
            </a:r>
            <a:r>
              <a:rPr lang="en-US" dirty="0" smtClean="0"/>
              <a:t>10) </a:t>
            </a:r>
            <a:r>
              <a:rPr lang="en-US" dirty="0" err="1"/>
              <a:t>Holliger</a:t>
            </a:r>
            <a:r>
              <a:rPr lang="en-US" dirty="0"/>
              <a:t>, C., Gaspard, S., </a:t>
            </a:r>
            <a:r>
              <a:rPr lang="en-US" dirty="0" err="1"/>
              <a:t>Glod</a:t>
            </a:r>
            <a:r>
              <a:rPr lang="en-US" dirty="0"/>
              <a:t>, G., </a:t>
            </a:r>
            <a:r>
              <a:rPr lang="en-US" dirty="0" err="1"/>
              <a:t>Heijman</a:t>
            </a:r>
            <a:r>
              <a:rPr lang="en-US" dirty="0"/>
              <a:t>, C., Schumacher, W., </a:t>
            </a:r>
            <a:r>
              <a:rPr lang="en-US" dirty="0" err="1"/>
              <a:t>Schwarzenbach</a:t>
            </a:r>
            <a:r>
              <a:rPr lang="en-US" dirty="0"/>
              <a:t>, R.P., and Vasquez, F. (1997). Contaminated environment in the subsurface and bioremediation: Organic contaminants. </a:t>
            </a:r>
            <a:r>
              <a:rPr lang="en-US" i="1" dirty="0"/>
              <a:t>FEMS Microbiology Reviews </a:t>
            </a:r>
            <a:r>
              <a:rPr lang="en-US" b="1" dirty="0"/>
              <a:t>20</a:t>
            </a:r>
            <a:r>
              <a:rPr lang="en-US" dirty="0"/>
              <a:t> (3-4): 517- 523</a:t>
            </a:r>
            <a:r>
              <a:rPr lang="en-US" i="1" dirty="0"/>
              <a:t>.</a:t>
            </a:r>
            <a:endParaRPr lang="en-US" dirty="0"/>
          </a:p>
          <a:p>
            <a:pPr marL="0" indent="0">
              <a:lnSpc>
                <a:spcPct val="120000"/>
              </a:lnSpc>
              <a:buNone/>
            </a:pPr>
            <a:endParaRPr lang="en-US" dirty="0"/>
          </a:p>
        </p:txBody>
      </p:sp>
    </p:spTree>
    <p:extLst>
      <p:ext uri="{BB962C8B-B14F-4D97-AF65-F5344CB8AC3E}">
        <p14:creationId xmlns:p14="http://schemas.microsoft.com/office/powerpoint/2010/main" val="129870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83336"/>
            <a:ext cx="10515600" cy="81790"/>
          </a:xfrm>
        </p:spPr>
        <p:txBody>
          <a:bodyPr>
            <a:normAutofit fontScale="90000"/>
          </a:bodyPr>
          <a:lstStyle/>
          <a:p>
            <a:endParaRPr lang="en-US" dirty="0"/>
          </a:p>
        </p:txBody>
      </p:sp>
      <p:sp>
        <p:nvSpPr>
          <p:cNvPr id="3" name="Content Placeholder 2"/>
          <p:cNvSpPr>
            <a:spLocks noGrp="1"/>
          </p:cNvSpPr>
          <p:nvPr>
            <p:ph idx="1"/>
          </p:nvPr>
        </p:nvSpPr>
        <p:spPr>
          <a:xfrm>
            <a:off x="838200" y="618186"/>
            <a:ext cx="10515600" cy="5558777"/>
          </a:xfrm>
        </p:spPr>
        <p:txBody>
          <a:bodyPr>
            <a:normAutofit fontScale="77500" lnSpcReduction="20000"/>
          </a:bodyPr>
          <a:lstStyle/>
          <a:p>
            <a:pPr>
              <a:lnSpc>
                <a:spcPct val="120000"/>
              </a:lnSpc>
            </a:pPr>
            <a:r>
              <a:rPr lang="en-US" dirty="0"/>
              <a:t>Thereafter, residual petroleum hydrocarbons were subjected to Gas chromatography to determine the degree of mineralization of the Bonny light crude. The gas chromatographic profile of the residual crude oil gave the convincing evidence of mineralization of petroleum hydrocarbons by native bacterial population. The petroleum hydrocarbon utilizers were; </a:t>
            </a:r>
            <a:r>
              <a:rPr lang="en-US" i="1" dirty="0"/>
              <a:t>Bacillus brevis, Pseudomonas sp., Bacillus </a:t>
            </a:r>
            <a:r>
              <a:rPr lang="en-US" i="1" dirty="0" err="1"/>
              <a:t>pumilus</a:t>
            </a:r>
            <a:r>
              <a:rPr lang="en-US" i="1" dirty="0"/>
              <a:t>, Micrococcus </a:t>
            </a:r>
            <a:r>
              <a:rPr lang="en-US" i="1" dirty="0" err="1"/>
              <a:t>luteus</a:t>
            </a:r>
            <a:r>
              <a:rPr lang="en-US" i="1" dirty="0"/>
              <a:t> and Corynebacterium</a:t>
            </a:r>
            <a:r>
              <a:rPr lang="en-US" dirty="0"/>
              <a:t> </a:t>
            </a:r>
            <a:r>
              <a:rPr lang="en-US" i="1" dirty="0"/>
              <a:t>sp</a:t>
            </a:r>
            <a:r>
              <a:rPr lang="en-US" dirty="0"/>
              <a:t>. The use of native bacterial consortium with petroleum hydrocarbon utilizing capabilities as well as being subjected to </a:t>
            </a:r>
            <a:r>
              <a:rPr lang="en-US" dirty="0" err="1"/>
              <a:t>biostimulation</a:t>
            </a:r>
            <a:r>
              <a:rPr lang="en-US" dirty="0"/>
              <a:t> techniques could prove to be a more environment - friendly approach to bioremediation of oil-polluted environment as well as enhance the processes of sustainable development rather than the use of exotic bacterial species. There were some fungal species isolated and characterized which includes; </a:t>
            </a:r>
            <a:r>
              <a:rPr lang="en-US" i="1" dirty="0"/>
              <a:t>Aspergillus sp., </a:t>
            </a:r>
            <a:r>
              <a:rPr lang="en-US" i="1" dirty="0" err="1"/>
              <a:t>Penicillium</a:t>
            </a:r>
            <a:r>
              <a:rPr lang="en-US" i="1" dirty="0"/>
              <a:t> sp., and Fusarium sp.</a:t>
            </a:r>
            <a:endParaRPr lang="en-US" dirty="0"/>
          </a:p>
          <a:p>
            <a:pPr>
              <a:lnSpc>
                <a:spcPct val="120000"/>
              </a:lnSpc>
            </a:pPr>
            <a:r>
              <a:rPr lang="en-US" dirty="0"/>
              <a:t>KEYWORDS: Biodegradation; Microorganisms; Organic carbon; petroleum hydrocarbon; wastewater</a:t>
            </a:r>
          </a:p>
          <a:p>
            <a:endParaRPr lang="en-US" dirty="0"/>
          </a:p>
        </p:txBody>
      </p:sp>
    </p:spTree>
    <p:extLst>
      <p:ext uri="{BB962C8B-B14F-4D97-AF65-F5344CB8AC3E}">
        <p14:creationId xmlns:p14="http://schemas.microsoft.com/office/powerpoint/2010/main" val="530464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556"/>
          </a:xfrm>
        </p:spPr>
        <p:txBody>
          <a:bodyPr>
            <a:normAutofit fontScale="90000"/>
          </a:bodyPr>
          <a:lstStyle/>
          <a:p>
            <a:r>
              <a:rPr lang="en-US" b="1" dirty="0"/>
              <a:t>INTRODUCTION</a:t>
            </a:r>
            <a:r>
              <a:rPr lang="en-US" dirty="0"/>
              <a:t/>
            </a:r>
            <a:br>
              <a:rPr lang="en-US" dirty="0"/>
            </a:br>
            <a:endParaRPr lang="en-US" dirty="0"/>
          </a:p>
        </p:txBody>
      </p:sp>
      <p:sp>
        <p:nvSpPr>
          <p:cNvPr id="3" name="Content Placeholder 2"/>
          <p:cNvSpPr>
            <a:spLocks noGrp="1"/>
          </p:cNvSpPr>
          <p:nvPr>
            <p:ph idx="1"/>
          </p:nvPr>
        </p:nvSpPr>
        <p:spPr>
          <a:xfrm>
            <a:off x="838200" y="1062682"/>
            <a:ext cx="10515600" cy="5114281"/>
          </a:xfrm>
        </p:spPr>
        <p:txBody>
          <a:bodyPr>
            <a:normAutofit lnSpcReduction="10000"/>
          </a:bodyPr>
          <a:lstStyle/>
          <a:p>
            <a:r>
              <a:rPr lang="en-US" dirty="0"/>
              <a:t>Crude oil constitutes a major source of pollution in our environment (FAQ, 2011). Petroleum is at present Nigeria’s and indeed the world’s most important derived energy source (Moffat and Linden, 2005</a:t>
            </a:r>
            <a:r>
              <a:rPr lang="en-US" dirty="0" smtClean="0"/>
              <a:t>).</a:t>
            </a:r>
          </a:p>
          <a:p>
            <a:r>
              <a:rPr lang="en-US" dirty="0"/>
              <a:t> Available data show that oil and gas companies operating in Nigeria burn over $3.5 to $5billion yearly from the over 257 flow stations in the Niger Delta. Specifically the country flared about 17.15 percent of the 95.471 metric </a:t>
            </a:r>
            <a:r>
              <a:rPr lang="en-US" dirty="0" err="1"/>
              <a:t>tonnes</a:t>
            </a:r>
            <a:r>
              <a:rPr lang="en-US" dirty="0"/>
              <a:t> of gas produced in June, 2015 alone, according to data from Nigerian National Petroleum Corporation (NNPC) (Anonymous, 2015</a:t>
            </a:r>
            <a:r>
              <a:rPr lang="en-US" dirty="0" smtClean="0"/>
              <a:t>).</a:t>
            </a:r>
          </a:p>
          <a:p>
            <a:r>
              <a:rPr lang="en-US" dirty="0" smtClean="0"/>
              <a:t>Bioremediation is considered one of the most sustainable clean-up techniques but the potential has not been fully exploited in the field due to the fact that it is considered to be too slow to meet the immediate demands of the environment (Macaulay and Rees, 2014). </a:t>
            </a:r>
          </a:p>
          <a:p>
            <a:endParaRPr lang="en-US" dirty="0"/>
          </a:p>
        </p:txBody>
      </p:sp>
    </p:spTree>
    <p:extLst>
      <p:ext uri="{BB962C8B-B14F-4D97-AF65-F5344CB8AC3E}">
        <p14:creationId xmlns:p14="http://schemas.microsoft.com/office/powerpoint/2010/main" val="1188509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8129"/>
          </a:xfrm>
        </p:spPr>
        <p:txBody>
          <a:bodyPr>
            <a:normAutofit fontScale="90000"/>
          </a:bodyPr>
          <a:lstStyle/>
          <a:p>
            <a:r>
              <a:rPr lang="en-US" b="1" dirty="0" smtClean="0"/>
              <a:t>INTRODUCTION</a:t>
            </a:r>
            <a:r>
              <a:rPr lang="en-US" dirty="0" smtClean="0"/>
              <a:t/>
            </a:r>
            <a:br>
              <a:rPr lang="en-US" dirty="0" smtClean="0"/>
            </a:br>
            <a:endParaRPr lang="en-US" dirty="0"/>
          </a:p>
        </p:txBody>
      </p:sp>
      <p:sp>
        <p:nvSpPr>
          <p:cNvPr id="3" name="Content Placeholder 2"/>
          <p:cNvSpPr>
            <a:spLocks noGrp="1"/>
          </p:cNvSpPr>
          <p:nvPr>
            <p:ph idx="1"/>
          </p:nvPr>
        </p:nvSpPr>
        <p:spPr>
          <a:xfrm>
            <a:off x="838200" y="1013254"/>
            <a:ext cx="10515600" cy="5163709"/>
          </a:xfrm>
        </p:spPr>
        <p:txBody>
          <a:bodyPr>
            <a:normAutofit fontScale="77500" lnSpcReduction="20000"/>
          </a:bodyPr>
          <a:lstStyle/>
          <a:p>
            <a:pPr>
              <a:lnSpc>
                <a:spcPct val="120000"/>
              </a:lnSpc>
            </a:pPr>
            <a:r>
              <a:rPr lang="en-US" dirty="0" smtClean="0"/>
              <a:t>The parameters typically measured in laboratory tests of bioremediation efficacy include enumeration of microbial populations (</a:t>
            </a:r>
            <a:r>
              <a:rPr lang="en-US" dirty="0" err="1" smtClean="0"/>
              <a:t>Kastner</a:t>
            </a:r>
            <a:r>
              <a:rPr lang="en-US" dirty="0" smtClean="0"/>
              <a:t> </a:t>
            </a:r>
            <a:r>
              <a:rPr lang="en-US" i="1" dirty="0" smtClean="0"/>
              <a:t>et al.</a:t>
            </a:r>
            <a:r>
              <a:rPr lang="en-US" dirty="0" smtClean="0"/>
              <a:t>, 1994; </a:t>
            </a:r>
            <a:r>
              <a:rPr lang="en-US" dirty="0" err="1" smtClean="0"/>
              <a:t>Peressutti</a:t>
            </a:r>
            <a:r>
              <a:rPr lang="en-US" dirty="0" smtClean="0"/>
              <a:t> </a:t>
            </a:r>
            <a:r>
              <a:rPr lang="en-US" i="1" dirty="0" smtClean="0"/>
              <a:t>et al.</a:t>
            </a:r>
            <a:r>
              <a:rPr lang="en-US" dirty="0" smtClean="0"/>
              <a:t>, 2003), determination or fate of hydrocarbon degradation (disappearance of individual hydrocarbons and/or total hydrocarbons (</a:t>
            </a:r>
            <a:r>
              <a:rPr lang="en-US" dirty="0" err="1" smtClean="0"/>
              <a:t>Okoro</a:t>
            </a:r>
            <a:r>
              <a:rPr lang="en-US" dirty="0" smtClean="0"/>
              <a:t>, 2008). </a:t>
            </a:r>
          </a:p>
          <a:p>
            <a:pPr>
              <a:lnSpc>
                <a:spcPct val="120000"/>
              </a:lnSpc>
            </a:pPr>
            <a:r>
              <a:rPr lang="en-US" dirty="0" smtClean="0"/>
              <a:t>However, the most direct measure of bioremediation efficacy is the monitoring of hydrocarbon disappearance rates (Song and Bartha, 1990). Generally, type and identity of fresh or biodegraded oils and petroleum products can be readily revealed by their GC-FID traces especially where the biodegradation of spilled oil or petroleum product is heavy and background hydrocarbon levels are low in an impacted environment. In addition to measuring TPH (Total Petroleum Hydrocarbons) in samples, GC-FID chromatograms provide a distribution pattern of petroleum hydrocarbons (such as carbon range and profile of UCM (unresolved complex mixture), fingerprints of the major oil components (such as individual resolved n-alkanes and major isoprenoids), and information on the biodegradation extent of the spilled oil. </a:t>
            </a:r>
          </a:p>
          <a:p>
            <a:pPr>
              <a:lnSpc>
                <a:spcPct val="120000"/>
              </a:lnSpc>
            </a:pPr>
            <a:endParaRPr lang="en-US" dirty="0"/>
          </a:p>
        </p:txBody>
      </p:sp>
    </p:spTree>
    <p:extLst>
      <p:ext uri="{BB962C8B-B14F-4D97-AF65-F5344CB8AC3E}">
        <p14:creationId xmlns:p14="http://schemas.microsoft.com/office/powerpoint/2010/main" val="349957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6410"/>
          </a:xfrm>
        </p:spPr>
        <p:txBody>
          <a:bodyPr>
            <a:normAutofit fontScale="90000"/>
          </a:bodyPr>
          <a:lstStyle/>
          <a:p>
            <a:r>
              <a:rPr lang="en-US" b="1" dirty="0"/>
              <a:t>MATERIALS AND METHODS</a:t>
            </a:r>
            <a:r>
              <a:rPr lang="en-US" dirty="0"/>
              <a:t/>
            </a:r>
            <a:br>
              <a:rPr lang="en-US" dirty="0"/>
            </a:br>
            <a:endParaRPr lang="en-US" dirty="0"/>
          </a:p>
        </p:txBody>
      </p:sp>
      <p:sp>
        <p:nvSpPr>
          <p:cNvPr id="3" name="Content Placeholder 2"/>
          <p:cNvSpPr>
            <a:spLocks noGrp="1"/>
          </p:cNvSpPr>
          <p:nvPr>
            <p:ph idx="1"/>
          </p:nvPr>
        </p:nvSpPr>
        <p:spPr>
          <a:xfrm>
            <a:off x="838200" y="914400"/>
            <a:ext cx="10515600" cy="5262563"/>
          </a:xfrm>
        </p:spPr>
        <p:txBody>
          <a:bodyPr>
            <a:normAutofit/>
          </a:bodyPr>
          <a:lstStyle/>
          <a:p>
            <a:r>
              <a:rPr lang="en-US" b="1" dirty="0"/>
              <a:t>History of sampling site</a:t>
            </a:r>
          </a:p>
          <a:p>
            <a:pPr marL="0" indent="0">
              <a:buNone/>
            </a:pPr>
            <a:r>
              <a:rPr lang="en-US" dirty="0" smtClean="0"/>
              <a:t> Wastewater </a:t>
            </a:r>
            <a:r>
              <a:rPr lang="en-US" dirty="0"/>
              <a:t>sample were collected from wastewater canal at the west of Lagos State University (LASU), </a:t>
            </a:r>
            <a:r>
              <a:rPr lang="en-US" dirty="0" err="1"/>
              <a:t>Ojo</a:t>
            </a:r>
            <a:r>
              <a:rPr lang="en-US" dirty="0"/>
              <a:t> campus. The canal has the history of being fed with domestic wastewater from LASU staff quarters and from occasional discharge of diesel oil arising from a nearby generating house.</a:t>
            </a:r>
          </a:p>
        </p:txBody>
      </p:sp>
    </p:spTree>
    <p:extLst>
      <p:ext uri="{BB962C8B-B14F-4D97-AF65-F5344CB8AC3E}">
        <p14:creationId xmlns:p14="http://schemas.microsoft.com/office/powerpoint/2010/main" val="2076652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0421"/>
          </a:xfrm>
        </p:spPr>
        <p:txBody>
          <a:bodyPr>
            <a:normAutofit fontScale="90000"/>
          </a:bodyPr>
          <a:lstStyle/>
          <a:p>
            <a:endParaRPr lang="en-US" dirty="0"/>
          </a:p>
        </p:txBody>
      </p:sp>
      <p:sp>
        <p:nvSpPr>
          <p:cNvPr id="3" name="Content Placeholder 2"/>
          <p:cNvSpPr>
            <a:spLocks noGrp="1"/>
          </p:cNvSpPr>
          <p:nvPr>
            <p:ph idx="1"/>
          </p:nvPr>
        </p:nvSpPr>
        <p:spPr>
          <a:xfrm>
            <a:off x="838200" y="1183074"/>
            <a:ext cx="10515600" cy="5242440"/>
          </a:xfrm>
        </p:spPr>
        <p:txBody>
          <a:bodyPr>
            <a:normAutofit lnSpcReduction="10000"/>
          </a:bodyPr>
          <a:lstStyle/>
          <a:p>
            <a:pPr>
              <a:lnSpc>
                <a:spcPct val="100000"/>
              </a:lnSpc>
            </a:pPr>
            <a:r>
              <a:rPr lang="en-US" b="1" dirty="0"/>
              <a:t>Determination of physicochemical parameters of wastewater </a:t>
            </a:r>
            <a:r>
              <a:rPr lang="en-US" b="1" dirty="0" smtClean="0"/>
              <a:t>samples</a:t>
            </a:r>
          </a:p>
          <a:p>
            <a:pPr>
              <a:lnSpc>
                <a:spcPct val="100000"/>
              </a:lnSpc>
            </a:pPr>
            <a:r>
              <a:rPr lang="en-US" b="1" dirty="0"/>
              <a:t>Source of crude oil samples</a:t>
            </a:r>
            <a:endParaRPr lang="en-US" dirty="0"/>
          </a:p>
          <a:p>
            <a:pPr marL="0" indent="0">
              <a:lnSpc>
                <a:spcPct val="100000"/>
              </a:lnSpc>
              <a:buNone/>
            </a:pPr>
            <a:r>
              <a:rPr lang="en-US" dirty="0"/>
              <a:t>Bonny light Nigerian crude oil was obtained from </a:t>
            </a:r>
            <a:r>
              <a:rPr lang="en-US" dirty="0" err="1"/>
              <a:t>WalterSmith</a:t>
            </a:r>
            <a:r>
              <a:rPr lang="en-US" dirty="0"/>
              <a:t> </a:t>
            </a:r>
            <a:r>
              <a:rPr lang="en-US" dirty="0" err="1"/>
              <a:t>Petroman</a:t>
            </a:r>
            <a:r>
              <a:rPr lang="en-US" dirty="0"/>
              <a:t> Oil Limited, Lagos</a:t>
            </a:r>
            <a:r>
              <a:rPr lang="en-US" dirty="0" smtClean="0"/>
              <a:t>.</a:t>
            </a:r>
          </a:p>
          <a:p>
            <a:pPr>
              <a:lnSpc>
                <a:spcPct val="100000"/>
              </a:lnSpc>
            </a:pPr>
            <a:r>
              <a:rPr lang="en-US" b="1" dirty="0"/>
              <a:t>Media preparation</a:t>
            </a:r>
          </a:p>
          <a:p>
            <a:pPr>
              <a:lnSpc>
                <a:spcPct val="100000"/>
              </a:lnSpc>
            </a:pPr>
            <a:r>
              <a:rPr lang="en-US" dirty="0" smtClean="0"/>
              <a:t>Potato dextrose agar</a:t>
            </a:r>
          </a:p>
          <a:p>
            <a:pPr>
              <a:lnSpc>
                <a:spcPct val="100000"/>
              </a:lnSpc>
            </a:pPr>
            <a:r>
              <a:rPr lang="en-US" dirty="0" smtClean="0"/>
              <a:t>Nutrient agar</a:t>
            </a:r>
          </a:p>
          <a:p>
            <a:pPr>
              <a:lnSpc>
                <a:spcPct val="100000"/>
              </a:lnSpc>
            </a:pPr>
            <a:r>
              <a:rPr lang="en-US" dirty="0" smtClean="0"/>
              <a:t>Minimal salt medium </a:t>
            </a:r>
          </a:p>
          <a:p>
            <a:pPr marL="0" indent="0">
              <a:lnSpc>
                <a:spcPct val="100000"/>
              </a:lnSpc>
              <a:buNone/>
            </a:pPr>
            <a:r>
              <a:rPr lang="en-US" dirty="0"/>
              <a:t>All media preparation was done following aseptic procedures. The media were sterilized in an autoclave at 15 </a:t>
            </a:r>
            <a:r>
              <a:rPr lang="en-US" dirty="0" err="1"/>
              <a:t>Ib</a:t>
            </a:r>
            <a:r>
              <a:rPr lang="en-US" dirty="0"/>
              <a:t> for 15 minutes at 121</a:t>
            </a:r>
            <a:r>
              <a:rPr lang="en-US" baseline="30000" dirty="0"/>
              <a:t>o</a:t>
            </a:r>
            <a:r>
              <a:rPr lang="en-US" dirty="0"/>
              <a:t>C.</a:t>
            </a:r>
            <a:endParaRPr lang="en-US" dirty="0" smtClean="0"/>
          </a:p>
          <a:p>
            <a:pPr>
              <a:lnSpc>
                <a:spcPct val="100000"/>
              </a:lnSpc>
            </a:pPr>
            <a:endParaRPr lang="en-US" dirty="0"/>
          </a:p>
          <a:p>
            <a:pPr marL="0" indent="0">
              <a:lnSpc>
                <a:spcPct val="100000"/>
              </a:lnSpc>
              <a:buNone/>
            </a:pPr>
            <a:endParaRPr lang="en-US" dirty="0"/>
          </a:p>
        </p:txBody>
      </p:sp>
    </p:spTree>
    <p:extLst>
      <p:ext uri="{BB962C8B-B14F-4D97-AF65-F5344CB8AC3E}">
        <p14:creationId xmlns:p14="http://schemas.microsoft.com/office/powerpoint/2010/main" val="3216622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76280"/>
          </a:xfrm>
        </p:spPr>
        <p:txBody>
          <a:bodyPr>
            <a:normAutofit fontScale="90000"/>
          </a:bodyPr>
          <a:lstStyle/>
          <a:p>
            <a:endParaRPr lang="en-US" dirty="0"/>
          </a:p>
        </p:txBody>
      </p:sp>
      <p:sp>
        <p:nvSpPr>
          <p:cNvPr id="3" name="Content Placeholder 2"/>
          <p:cNvSpPr>
            <a:spLocks noGrp="1"/>
          </p:cNvSpPr>
          <p:nvPr>
            <p:ph idx="1"/>
          </p:nvPr>
        </p:nvSpPr>
        <p:spPr>
          <a:xfrm>
            <a:off x="838200" y="939114"/>
            <a:ext cx="10515600" cy="5237849"/>
          </a:xfrm>
        </p:spPr>
        <p:txBody>
          <a:bodyPr>
            <a:normAutofit fontScale="92500"/>
          </a:bodyPr>
          <a:lstStyle/>
          <a:p>
            <a:pPr>
              <a:lnSpc>
                <a:spcPct val="110000"/>
              </a:lnSpc>
            </a:pPr>
            <a:r>
              <a:rPr lang="en-US" b="1" dirty="0" smtClean="0"/>
              <a:t>OIL </a:t>
            </a:r>
            <a:r>
              <a:rPr lang="en-US" b="1" dirty="0"/>
              <a:t>EXPOSURE TO THE ENVIRONMENT</a:t>
            </a:r>
          </a:p>
          <a:p>
            <a:pPr marL="0" indent="0">
              <a:lnSpc>
                <a:spcPct val="110000"/>
              </a:lnSpc>
              <a:buNone/>
            </a:pPr>
            <a:r>
              <a:rPr lang="en-US" dirty="0"/>
              <a:t>Microcosm experiment for the ‘in-situ’ determination of oil degradation rates were carried out (Gilbert and Higgins, 1978; </a:t>
            </a:r>
            <a:r>
              <a:rPr lang="en-US" dirty="0" err="1"/>
              <a:t>Amund</a:t>
            </a:r>
            <a:r>
              <a:rPr lang="en-US" dirty="0"/>
              <a:t> and </a:t>
            </a:r>
            <a:r>
              <a:rPr lang="en-US" dirty="0" err="1"/>
              <a:t>Igiri</a:t>
            </a:r>
            <a:r>
              <a:rPr lang="en-US" dirty="0"/>
              <a:t>, 1990). Maize cobs (</a:t>
            </a:r>
            <a:r>
              <a:rPr lang="en-US" i="1" dirty="0" err="1"/>
              <a:t>Zea</a:t>
            </a:r>
            <a:r>
              <a:rPr lang="en-US" i="1" dirty="0"/>
              <a:t> mays</a:t>
            </a:r>
            <a:r>
              <a:rPr lang="en-US" dirty="0"/>
              <a:t>) were dried in the hot - air oven for 72 hours at 70</a:t>
            </a:r>
            <a:r>
              <a:rPr lang="en-US" dirty="0">
                <a:sym typeface="Symbol" panose="05050102010706020507" pitchFamily="18" charset="2"/>
              </a:rPr>
              <a:t></a:t>
            </a:r>
            <a:r>
              <a:rPr lang="en-US" dirty="0"/>
              <a:t> C. Thereafter, the dried maize cob was ground and 0.5g of this was placed on sterile filter paper discs (Type HA, 0.45µm) cob, then 2ml of Bonny light crude was evenly absorbed by the ground maize cob and the filter disc. Thereafter, it was inserted into perforated plastic balls through a slit to form an equatorial diaphragm. The balls were re-sealed and then placed in a perforated plastic container with a flat stone for it to be submerged as well as get the container attached to a pole with a </a:t>
            </a:r>
            <a:r>
              <a:rPr lang="en-US" dirty="0" smtClean="0"/>
              <a:t>line.</a:t>
            </a:r>
            <a:endParaRPr lang="en-US" dirty="0"/>
          </a:p>
        </p:txBody>
      </p:sp>
    </p:spTree>
    <p:extLst>
      <p:ext uri="{BB962C8B-B14F-4D97-AF65-F5344CB8AC3E}">
        <p14:creationId xmlns:p14="http://schemas.microsoft.com/office/powerpoint/2010/main" val="4041382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2843"/>
          </a:xfrm>
        </p:spPr>
        <p:txBody>
          <a:bodyPr>
            <a:normAutofit fontScale="90000"/>
          </a:bodyPr>
          <a:lstStyle/>
          <a:p>
            <a:endParaRPr lang="en-US" dirty="0"/>
          </a:p>
        </p:txBody>
      </p:sp>
      <p:sp>
        <p:nvSpPr>
          <p:cNvPr id="3" name="Content Placeholder 2"/>
          <p:cNvSpPr>
            <a:spLocks noGrp="1"/>
          </p:cNvSpPr>
          <p:nvPr>
            <p:ph idx="1"/>
          </p:nvPr>
        </p:nvSpPr>
        <p:spPr>
          <a:xfrm>
            <a:off x="838200" y="1235676"/>
            <a:ext cx="10515600" cy="4941287"/>
          </a:xfrm>
        </p:spPr>
        <p:txBody>
          <a:bodyPr>
            <a:normAutofit lnSpcReduction="10000"/>
          </a:bodyPr>
          <a:lstStyle/>
          <a:p>
            <a:pPr>
              <a:lnSpc>
                <a:spcPct val="110000"/>
              </a:lnSpc>
            </a:pPr>
            <a:r>
              <a:rPr lang="en-US" dirty="0"/>
              <a:t>. This was kept in the canal for 30 days with daily monitoring. The Control were then set up in the laboratory by immersing the plastic balls that is housing the sterile oil filter into a sterile wastewater in order to determine the effect of biological phenomena on oil leaching. The balls were in four replicates and the filter discs were withdrawn aseptically from the canal at a 10-day intervals within the 30 – day period.</a:t>
            </a:r>
          </a:p>
          <a:p>
            <a:pPr>
              <a:lnSpc>
                <a:spcPct val="110000"/>
              </a:lnSpc>
            </a:pPr>
            <a:r>
              <a:rPr lang="en-US" dirty="0"/>
              <a:t>Each of the filters were later placed in 10ml of sterile wastewater in a screw cap bottles. These bottles were shaken at 200-oscillation /minute with a shaker for three hours in order to free the microorganisms from the filter paper.</a:t>
            </a:r>
          </a:p>
          <a:p>
            <a:pPr>
              <a:lnSpc>
                <a:spcPct val="110000"/>
              </a:lnSpc>
            </a:pPr>
            <a:endParaRPr lang="en-US" dirty="0"/>
          </a:p>
        </p:txBody>
      </p:sp>
    </p:spTree>
    <p:extLst>
      <p:ext uri="{BB962C8B-B14F-4D97-AF65-F5344CB8AC3E}">
        <p14:creationId xmlns:p14="http://schemas.microsoft.com/office/powerpoint/2010/main" val="3586262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1815</Words>
  <Application>Microsoft Office PowerPoint</Application>
  <PresentationFormat>Widescreen</PresentationFormat>
  <Paragraphs>288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Symbol</vt:lpstr>
      <vt:lpstr>Times New Roman</vt:lpstr>
      <vt:lpstr>Wingdings</vt:lpstr>
      <vt:lpstr>Office Theme</vt:lpstr>
      <vt:lpstr>Petroleum hydrocarbon degraders from wastewater canal supplemented with dry maize cob as organic carbon source BY  Olusola Abayomi Ojo-Omoniyi, Ruth Onyekachukwu Atewe and Abdulgafar Oladipupo Onitolo Department of Microbiology, Faculty of Science Lagos State University, Lagos – Badagry expressway, Lagos. Department of Biological sciences, Covenant University, Ota, Ogun State. A presentation at the 5th Faculty of Science Conference, Lagos State University, Ojo. Cutting edge scientific researches: A gateway to National Development 10th - 14th October, 2017.   E-mail: solayom@yahoo.com Olusola.ojo-omoniyi@lasu.edu.ng Mobile phone: 234-8055055478 Author for correspondence Sabbatical Appointment </vt:lpstr>
      <vt:lpstr>ABSTRACT </vt:lpstr>
      <vt:lpstr>PowerPoint Presentation</vt:lpstr>
      <vt:lpstr>INTRODUCTION </vt:lpstr>
      <vt:lpstr>INTRODUCTION </vt:lpstr>
      <vt:lpstr>MATERIALS AND METHODS </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CONCLUSION</vt:lpstr>
      <vt:lpstr>SELECTED REFERENCES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Petroleum hydrocarbon degraders from wastewater canal supplemented with dry maize cob as organic carbon source BY  Olusola Abayomi Ojo-Omoniyi, Ruth Onyekachukwu Atewe and Abdulgafar Oladipupo Onitolo Department of Microbiology, Faculty of Science Lagos State University, Lagos – Badagry expressway, Lagos. Department of Biological sciences, Covenant University, Ota, Ogun State. A presentation at the 5th Faculty of Science Conference, Lagos State University, Ojo. Cutting edge scientific researches: A gateway to National Development 10th - 14th October, 2017.   E-mail: solayom@yahoo.com Olusola.ojo-omoniyi@lasu.edu.ng Mobile phone: 234-8055055478 Author for correspondence Sabbatical Appointment</dc:title>
  <dc:creator>USER</dc:creator>
  <cp:lastModifiedBy>USER</cp:lastModifiedBy>
  <cp:revision>6</cp:revision>
  <dcterms:created xsi:type="dcterms:W3CDTF">2017-10-11T09:11:41Z</dcterms:created>
  <dcterms:modified xsi:type="dcterms:W3CDTF">2017-10-11T09:58:00Z</dcterms:modified>
</cp:coreProperties>
</file>