
<file path=[Content_Types].xml><?xml version="1.0" encoding="utf-8"?>
<Types xmlns="http://schemas.openxmlformats.org/package/2006/content-types">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drawings/drawing15.xml" ContentType="application/vnd.openxmlformats-officedocument.drawingml.chartshapes+xml"/>
  <Override PartName="/ppt/commentAuthors.xml" ContentType="application/vnd.openxmlformats-officedocument.presentationml.commentAuthors+xml"/>
  <Override PartName="/ppt/charts/chart7.xml" ContentType="application/vnd.openxmlformats-officedocument.drawingml.chart+xml"/>
  <Override PartName="/ppt/drawings/drawing9.xml" ContentType="application/vnd.openxmlformats-officedocument.drawingml.chartshapes+xml"/>
  <Override PartName="/ppt/drawings/drawing13.xml" ContentType="application/vnd.openxmlformats-officedocument.drawingml.chartshapes+xml"/>
  <Override PartName="/ppt/charts/chart3.xml" ContentType="application/vnd.openxmlformats-officedocument.drawingml.chart+xml"/>
  <Override PartName="/ppt/charts/chart5.xml" ContentType="application/vnd.openxmlformats-officedocument.drawingml.chart+xml"/>
  <Override PartName="/ppt/drawings/drawing7.xml" ContentType="application/vnd.openxmlformats-officedocument.drawingml.chartshapes+xml"/>
  <Override PartName="/ppt/drawings/drawing11.xml" ContentType="application/vnd.openxmlformats-officedocument.drawingml.chartshap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rawings/drawing5.xml" ContentType="application/vnd.openxmlformats-officedocument.drawingml.chartshap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charts/chart16.xml" ContentType="application/vnd.openxmlformats-officedocument.drawingml.char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drawings/drawing16.xml" ContentType="application/vnd.openxmlformats-officedocument.drawingml.chartshapes+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drawings/drawing14.xml" ContentType="application/vnd.openxmlformats-officedocument.drawingml.chartshapes+xml"/>
  <Override PartName="/ppt/charts/chart4.xml" ContentType="application/vnd.openxmlformats-officedocument.drawingml.chart+xml"/>
  <Override PartName="/ppt/drawings/drawing8.xml" ContentType="application/vnd.openxmlformats-officedocument.drawingml.chartshapes+xml"/>
  <Override PartName="/ppt/drawings/drawing12.xml" ContentType="application/vnd.openxmlformats-officedocument.drawingml.chartshapes+xml"/>
  <Override PartName="/ppt/slides/slide8.xml" ContentType="application/vnd.openxmlformats-officedocument.presentationml.slide+xml"/>
  <Override PartName="/ppt/charts/chart2.xml" ContentType="application/vnd.openxmlformats-officedocument.drawingml.chart+xml"/>
  <Override PartName="/ppt/drawings/drawing6.xml" ContentType="application/vnd.openxmlformats-officedocument.drawingml.chartshapes+xml"/>
  <Override PartName="/ppt/drawings/drawing10.xml" ContentType="application/vnd.openxmlformats-officedocument.drawingml.chartshape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1"/>
  </p:notesMasterIdLst>
  <p:sldIdLst>
    <p:sldId id="256" r:id="rId2"/>
    <p:sldId id="456" r:id="rId3"/>
    <p:sldId id="457" r:id="rId4"/>
    <p:sldId id="257" r:id="rId5"/>
    <p:sldId id="259" r:id="rId6"/>
    <p:sldId id="450" r:id="rId7"/>
    <p:sldId id="296" r:id="rId8"/>
    <p:sldId id="298" r:id="rId9"/>
    <p:sldId id="403" r:id="rId10"/>
    <p:sldId id="422" r:id="rId11"/>
    <p:sldId id="467" r:id="rId12"/>
    <p:sldId id="474" r:id="rId13"/>
    <p:sldId id="475" r:id="rId14"/>
    <p:sldId id="476" r:id="rId15"/>
    <p:sldId id="477" r:id="rId16"/>
    <p:sldId id="459" r:id="rId17"/>
    <p:sldId id="460" r:id="rId18"/>
    <p:sldId id="461" r:id="rId19"/>
    <p:sldId id="462" r:id="rId20"/>
    <p:sldId id="463" r:id="rId21"/>
    <p:sldId id="466" r:id="rId22"/>
    <p:sldId id="468" r:id="rId23"/>
    <p:sldId id="469" r:id="rId24"/>
    <p:sldId id="470" r:id="rId25"/>
    <p:sldId id="471" r:id="rId26"/>
    <p:sldId id="472" r:id="rId27"/>
    <p:sldId id="473" r:id="rId28"/>
    <p:sldId id="486" r:id="rId29"/>
    <p:sldId id="487" r:id="rId30"/>
    <p:sldId id="484" r:id="rId31"/>
    <p:sldId id="485" r:id="rId32"/>
    <p:sldId id="453" r:id="rId33"/>
    <p:sldId id="428" r:id="rId34"/>
    <p:sldId id="434" r:id="rId35"/>
    <p:sldId id="435" r:id="rId36"/>
    <p:sldId id="481" r:id="rId37"/>
    <p:sldId id="483" r:id="rId38"/>
    <p:sldId id="482" r:id="rId39"/>
    <p:sldId id="438" r:id="rId4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LORI OLASUPO JOHN" initials="IO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595" autoAdjust="0"/>
  </p:normalViewPr>
  <p:slideViewPr>
    <p:cSldViewPr>
      <p:cViewPr varScale="1">
        <p:scale>
          <a:sx n="70" d="100"/>
          <a:sy n="70" d="100"/>
        </p:scale>
        <p:origin x="-15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ILORI%20OLASUPO%20JOHN\Documents\graph7%20(Autosaved).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0.xml"/><Relationship Id="rId1" Type="http://schemas.openxmlformats.org/officeDocument/2006/relationships/oleObject" Target="file:///C:\Users\ILORI%20OLASUPO%20JOHN\Documents\graph7%20(Autosaved)5t0day.xls"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11.xml"/><Relationship Id="rId1" Type="http://schemas.openxmlformats.org/officeDocument/2006/relationships/oleObject" Target="file:///C:\Users\ILORI%20OLASUPO%20JOHN\Documents\graph7%20(Autosaved)5t0day.xls"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2.xml"/><Relationship Id="rId1" Type="http://schemas.openxmlformats.org/officeDocument/2006/relationships/oleObject" Target="file:///C:\Users\ILORI%20OLASUPO%20JOHN\Documents\graph7%20(Autosaved)5t0day.xls"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3.xml"/><Relationship Id="rId1" Type="http://schemas.openxmlformats.org/officeDocument/2006/relationships/oleObject" Target="file:///C:\Users\ILORI%20OLASUPO%20JOHN\Documents\graph7%20(Autosaved)5t0day.xls" TargetMode="External"/></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4.xml"/><Relationship Id="rId1" Type="http://schemas.openxmlformats.org/officeDocument/2006/relationships/oleObject" Target="file:///C:\Users\ILORI%20OLASUPO%20JOHN\Documents\these%20graph222222.xlsx" TargetMode="External"/></Relationships>
</file>

<file path=ppt/charts/_rels/chart15.xml.rels><?xml version="1.0" encoding="UTF-8" standalone="yes"?>
<Relationships xmlns="http://schemas.openxmlformats.org/package/2006/relationships"><Relationship Id="rId2" Type="http://schemas.openxmlformats.org/officeDocument/2006/relationships/chartUserShapes" Target="../drawings/drawing15.xml"/><Relationship Id="rId1" Type="http://schemas.openxmlformats.org/officeDocument/2006/relationships/oleObject" Target="file:///C:\Users\ILORI%20OLASUPO%20JOHN\Documents\graph7%20(Autosaved)5t0day.xls"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16.xml"/><Relationship Id="rId1" Type="http://schemas.openxmlformats.org/officeDocument/2006/relationships/oleObject" Target="file:///C:\Users\ILORI%20OLASUPO%20JOHN\Desktop\thesegraph444444.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ILORI%20OLASUPO%20JOHN\Documents\theses%20graphs1111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ILORI%20OLASUPO%20JOHN\Documents\graph7%20(Autosaved).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C:\Users\ILORI%20OLASUPO%20JOHN\Documents\theses%20graphs11111.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C:\Users\ILORI%20OLASUPO%20JOHN\Documents\graph7%20(Autosaved).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C:\Users\ILORI%20OLASUPO%20JOHN\Documents\theses%20graphs11111.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C:\Users\ILORI%20OLASUPO%20JOHN\Desktop\graph7%20(Autosaved).xls"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C:\Users\ILORI%20OLASUPO%20JOHN\Documents\theses%20graphs11111.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C:\Users\ILORI%20OLASUPO%20JOHN\Documents\graph7%20(Autosaved)5t0day.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4094105424321971"/>
          <c:y val="3.9307695233747955E-2"/>
          <c:w val="0.69978838582677161"/>
          <c:h val="0.76174896362254285"/>
        </c:manualLayout>
      </c:layout>
      <c:lineChart>
        <c:grouping val="standard"/>
        <c:ser>
          <c:idx val="0"/>
          <c:order val="0"/>
          <c:tx>
            <c:v>Control</c:v>
          </c:tx>
          <c:spPr>
            <a:ln w="19050">
              <a:solidFill>
                <a:sysClr val="windowText" lastClr="000000"/>
              </a:solidFill>
            </a:ln>
          </c:spPr>
          <c:marker>
            <c:spPr>
              <a:solidFill>
                <a:sysClr val="windowText" lastClr="000000"/>
              </a:solidFill>
              <a:ln>
                <a:solidFill>
                  <a:sysClr val="windowText" lastClr="000000"/>
                </a:solidFill>
              </a:ln>
            </c:spPr>
          </c:marker>
          <c:errBars>
            <c:errDir val="y"/>
            <c:errBarType val="both"/>
            <c:errValType val="cust"/>
            <c:plus>
              <c:numLit>
                <c:formatCode>General</c:formatCode>
                <c:ptCount val="1"/>
                <c:pt idx="0">
                  <c:v>1</c:v>
                </c:pt>
              </c:numLit>
            </c:plus>
            <c:minus>
              <c:numLit>
                <c:formatCode>General</c:formatCode>
                <c:ptCount val="1"/>
                <c:pt idx="0">
                  <c:v>1</c:v>
                </c:pt>
              </c:numLit>
            </c:minus>
          </c:errBars>
          <c:cat>
            <c:numLit>
              <c:formatCode>General</c:formatCode>
              <c:ptCount val="7"/>
              <c:pt idx="0">
                <c:v>0</c:v>
              </c:pt>
              <c:pt idx="1">
                <c:v>1</c:v>
              </c:pt>
              <c:pt idx="2">
                <c:v>2</c:v>
              </c:pt>
              <c:pt idx="3">
                <c:v>3</c:v>
              </c:pt>
              <c:pt idx="4">
                <c:v>4</c:v>
              </c:pt>
              <c:pt idx="5">
                <c:v>5</c:v>
              </c:pt>
              <c:pt idx="6">
                <c:v>6</c:v>
              </c:pt>
            </c:numLit>
          </c:cat>
          <c:val>
            <c:numRef>
              <c:f>Sheet9!$A$1:$A$8</c:f>
              <c:numCache>
                <c:formatCode>General</c:formatCode>
                <c:ptCount val="8"/>
                <c:pt idx="0">
                  <c:v>6.4</c:v>
                </c:pt>
                <c:pt idx="1">
                  <c:v>9</c:v>
                </c:pt>
                <c:pt idx="2">
                  <c:v>13</c:v>
                </c:pt>
                <c:pt idx="3">
                  <c:v>19</c:v>
                </c:pt>
                <c:pt idx="4">
                  <c:v>23</c:v>
                </c:pt>
                <c:pt idx="5">
                  <c:v>28</c:v>
                </c:pt>
                <c:pt idx="6">
                  <c:v>30</c:v>
                </c:pt>
              </c:numCache>
            </c:numRef>
          </c:val>
        </c:ser>
        <c:ser>
          <c:idx val="1"/>
          <c:order val="1"/>
          <c:tx>
            <c:v>100% FWE</c:v>
          </c:tx>
          <c:spPr>
            <a:ln w="19050">
              <a:solidFill>
                <a:sysClr val="windowText" lastClr="000000"/>
              </a:solidFill>
              <a:prstDash val="sysDash"/>
            </a:ln>
          </c:spPr>
          <c:marker>
            <c:spPr>
              <a:solidFill>
                <a:schemeClr val="tx1"/>
              </a:solidFill>
              <a:ln w="19050">
                <a:solidFill>
                  <a:sysClr val="windowText" lastClr="000000"/>
                </a:solidFill>
              </a:ln>
            </c:spPr>
          </c:marker>
          <c:errBars>
            <c:errDir val="y"/>
            <c:errBarType val="both"/>
            <c:errValType val="cust"/>
            <c:plus>
              <c:numLit>
                <c:formatCode>General</c:formatCode>
                <c:ptCount val="7"/>
                <c:pt idx="0">
                  <c:v>0</c:v>
                </c:pt>
                <c:pt idx="1">
                  <c:v>1</c:v>
                </c:pt>
                <c:pt idx="2">
                  <c:v>2</c:v>
                </c:pt>
                <c:pt idx="3">
                  <c:v>1</c:v>
                </c:pt>
                <c:pt idx="4">
                  <c:v>2</c:v>
                </c:pt>
                <c:pt idx="5">
                  <c:v>1</c:v>
                </c:pt>
                <c:pt idx="6">
                  <c:v>2</c:v>
                </c:pt>
              </c:numLit>
            </c:plus>
            <c:minus>
              <c:numLit>
                <c:formatCode>General</c:formatCode>
                <c:ptCount val="7"/>
                <c:pt idx="0">
                  <c:v>0</c:v>
                </c:pt>
                <c:pt idx="1">
                  <c:v>1</c:v>
                </c:pt>
                <c:pt idx="2">
                  <c:v>2</c:v>
                </c:pt>
                <c:pt idx="3">
                  <c:v>1</c:v>
                </c:pt>
                <c:pt idx="4">
                  <c:v>2</c:v>
                </c:pt>
                <c:pt idx="5">
                  <c:v>1</c:v>
                </c:pt>
                <c:pt idx="6">
                  <c:v>2</c:v>
                </c:pt>
              </c:numLit>
            </c:minus>
          </c:errBars>
          <c:cat>
            <c:numLit>
              <c:formatCode>General</c:formatCode>
              <c:ptCount val="7"/>
              <c:pt idx="0">
                <c:v>0</c:v>
              </c:pt>
              <c:pt idx="1">
                <c:v>1</c:v>
              </c:pt>
              <c:pt idx="2">
                <c:v>2</c:v>
              </c:pt>
              <c:pt idx="3">
                <c:v>3</c:v>
              </c:pt>
              <c:pt idx="4">
                <c:v>4</c:v>
              </c:pt>
              <c:pt idx="5">
                <c:v>5</c:v>
              </c:pt>
              <c:pt idx="6">
                <c:v>6</c:v>
              </c:pt>
            </c:numLit>
          </c:cat>
          <c:val>
            <c:numRef>
              <c:f>Sheet9!$B$1:$B$8</c:f>
              <c:numCache>
                <c:formatCode>General</c:formatCode>
                <c:ptCount val="8"/>
                <c:pt idx="0">
                  <c:v>6.4</c:v>
                </c:pt>
                <c:pt idx="1">
                  <c:v>7.2</c:v>
                </c:pt>
                <c:pt idx="2">
                  <c:v>9.1</c:v>
                </c:pt>
                <c:pt idx="3">
                  <c:v>12.3</c:v>
                </c:pt>
                <c:pt idx="4">
                  <c:v>14.2</c:v>
                </c:pt>
                <c:pt idx="5">
                  <c:v>16.2</c:v>
                </c:pt>
                <c:pt idx="6">
                  <c:v>20.100000000000001</c:v>
                </c:pt>
              </c:numCache>
            </c:numRef>
          </c:val>
        </c:ser>
        <c:ser>
          <c:idx val="2"/>
          <c:order val="2"/>
          <c:tx>
            <c:v>75% FWE</c:v>
          </c:tx>
          <c:spPr>
            <a:ln w="19050">
              <a:solidFill>
                <a:sysClr val="windowText" lastClr="000000"/>
              </a:solidFill>
              <a:prstDash val="lgDash"/>
            </a:ln>
          </c:spPr>
          <c:marker>
            <c:spPr>
              <a:noFill/>
              <a:ln w="19050">
                <a:solidFill>
                  <a:sysClr val="windowText" lastClr="000000"/>
                </a:solidFill>
              </a:ln>
            </c:spPr>
          </c:marker>
          <c:errBars>
            <c:errDir val="y"/>
            <c:errBarType val="both"/>
            <c:errValType val="cust"/>
            <c:plus>
              <c:numLit>
                <c:formatCode>General</c:formatCode>
                <c:ptCount val="1"/>
                <c:pt idx="0">
                  <c:v>1</c:v>
                </c:pt>
              </c:numLit>
            </c:plus>
            <c:minus>
              <c:numLit>
                <c:formatCode>General</c:formatCode>
                <c:ptCount val="1"/>
                <c:pt idx="0">
                  <c:v>1</c:v>
                </c:pt>
              </c:numLit>
            </c:minus>
          </c:errBars>
          <c:cat>
            <c:numLit>
              <c:formatCode>General</c:formatCode>
              <c:ptCount val="7"/>
              <c:pt idx="0">
                <c:v>0</c:v>
              </c:pt>
              <c:pt idx="1">
                <c:v>1</c:v>
              </c:pt>
              <c:pt idx="2">
                <c:v>2</c:v>
              </c:pt>
              <c:pt idx="3">
                <c:v>3</c:v>
              </c:pt>
              <c:pt idx="4">
                <c:v>4</c:v>
              </c:pt>
              <c:pt idx="5">
                <c:v>5</c:v>
              </c:pt>
              <c:pt idx="6">
                <c:v>6</c:v>
              </c:pt>
            </c:numLit>
          </c:cat>
          <c:val>
            <c:numRef>
              <c:f>Sheet9!$C$1:$C$8</c:f>
              <c:numCache>
                <c:formatCode>General</c:formatCode>
                <c:ptCount val="8"/>
                <c:pt idx="0">
                  <c:v>6.4</c:v>
                </c:pt>
                <c:pt idx="1">
                  <c:v>8.1</c:v>
                </c:pt>
                <c:pt idx="2">
                  <c:v>10.200000000000001</c:v>
                </c:pt>
                <c:pt idx="3">
                  <c:v>16</c:v>
                </c:pt>
                <c:pt idx="4">
                  <c:v>18</c:v>
                </c:pt>
                <c:pt idx="5">
                  <c:v>20</c:v>
                </c:pt>
                <c:pt idx="6">
                  <c:v>25</c:v>
                </c:pt>
              </c:numCache>
            </c:numRef>
          </c:val>
        </c:ser>
        <c:ser>
          <c:idx val="3"/>
          <c:order val="3"/>
          <c:tx>
            <c:v>50%  FWE</c:v>
          </c:tx>
          <c:spPr>
            <a:ln w="19050">
              <a:solidFill>
                <a:sysClr val="windowText" lastClr="000000"/>
              </a:solidFill>
              <a:prstDash val="solid"/>
            </a:ln>
          </c:spPr>
          <c:marker>
            <c:spPr>
              <a:noFill/>
              <a:ln w="19050">
                <a:solidFill>
                  <a:sysClr val="windowText" lastClr="000000"/>
                </a:solidFill>
              </a:ln>
            </c:spPr>
          </c:marker>
          <c:errBars>
            <c:errDir val="y"/>
            <c:errBarType val="both"/>
            <c:errValType val="cust"/>
            <c:plus>
              <c:numLit>
                <c:formatCode>General</c:formatCode>
                <c:ptCount val="1"/>
                <c:pt idx="0">
                  <c:v>0.70000000000000062</c:v>
                </c:pt>
              </c:numLit>
            </c:plus>
            <c:minus>
              <c:numLit>
                <c:formatCode>General</c:formatCode>
                <c:ptCount val="1"/>
                <c:pt idx="0">
                  <c:v>0.70000000000000062</c:v>
                </c:pt>
              </c:numLit>
            </c:minus>
          </c:errBars>
          <c:cat>
            <c:numLit>
              <c:formatCode>General</c:formatCode>
              <c:ptCount val="7"/>
              <c:pt idx="0">
                <c:v>0</c:v>
              </c:pt>
              <c:pt idx="1">
                <c:v>1</c:v>
              </c:pt>
              <c:pt idx="2">
                <c:v>2</c:v>
              </c:pt>
              <c:pt idx="3">
                <c:v>3</c:v>
              </c:pt>
              <c:pt idx="4">
                <c:v>4</c:v>
              </c:pt>
              <c:pt idx="5">
                <c:v>5</c:v>
              </c:pt>
              <c:pt idx="6">
                <c:v>6</c:v>
              </c:pt>
            </c:numLit>
          </c:cat>
          <c:val>
            <c:numRef>
              <c:f>Sheet9!$D$1:$D$8</c:f>
              <c:numCache>
                <c:formatCode>General</c:formatCode>
                <c:ptCount val="8"/>
                <c:pt idx="0">
                  <c:v>6.4</c:v>
                </c:pt>
                <c:pt idx="1">
                  <c:v>8.3000000000000007</c:v>
                </c:pt>
                <c:pt idx="2">
                  <c:v>12.6</c:v>
                </c:pt>
                <c:pt idx="3">
                  <c:v>18</c:v>
                </c:pt>
                <c:pt idx="4">
                  <c:v>21</c:v>
                </c:pt>
                <c:pt idx="5">
                  <c:v>24</c:v>
                </c:pt>
                <c:pt idx="6">
                  <c:v>26</c:v>
                </c:pt>
              </c:numCache>
            </c:numRef>
          </c:val>
        </c:ser>
        <c:ser>
          <c:idx val="4"/>
          <c:order val="4"/>
          <c:tx>
            <c:v>25% FWE</c:v>
          </c:tx>
          <c:spPr>
            <a:ln w="19050">
              <a:solidFill>
                <a:sysClr val="windowText" lastClr="000000"/>
              </a:solidFill>
              <a:prstDash val="sysDot"/>
            </a:ln>
          </c:spPr>
          <c:marker>
            <c:symbol val="circle"/>
            <c:size val="5"/>
            <c:spPr>
              <a:noFill/>
              <a:ln w="19050">
                <a:solidFill>
                  <a:sysClr val="windowText" lastClr="000000"/>
                </a:solidFill>
              </a:ln>
            </c:spPr>
          </c:marker>
          <c:errBars>
            <c:errDir val="y"/>
            <c:errBarType val="both"/>
            <c:errValType val="cust"/>
            <c:plus>
              <c:numLit>
                <c:formatCode>General</c:formatCode>
                <c:ptCount val="1"/>
                <c:pt idx="0">
                  <c:v>0.60000000000000064</c:v>
                </c:pt>
              </c:numLit>
            </c:plus>
            <c:minus>
              <c:numLit>
                <c:formatCode>General</c:formatCode>
                <c:ptCount val="1"/>
                <c:pt idx="0">
                  <c:v>0.60000000000000064</c:v>
                </c:pt>
              </c:numLit>
            </c:minus>
          </c:errBars>
          <c:cat>
            <c:numLit>
              <c:formatCode>General</c:formatCode>
              <c:ptCount val="7"/>
              <c:pt idx="0">
                <c:v>0</c:v>
              </c:pt>
              <c:pt idx="1">
                <c:v>1</c:v>
              </c:pt>
              <c:pt idx="2">
                <c:v>2</c:v>
              </c:pt>
              <c:pt idx="3">
                <c:v>3</c:v>
              </c:pt>
              <c:pt idx="4">
                <c:v>4</c:v>
              </c:pt>
              <c:pt idx="5">
                <c:v>5</c:v>
              </c:pt>
              <c:pt idx="6">
                <c:v>6</c:v>
              </c:pt>
            </c:numLit>
          </c:cat>
          <c:val>
            <c:numRef>
              <c:f>Sheet9!$E$1:$E$8</c:f>
              <c:numCache>
                <c:formatCode>General</c:formatCode>
                <c:ptCount val="8"/>
                <c:pt idx="0">
                  <c:v>6.4</c:v>
                </c:pt>
                <c:pt idx="1">
                  <c:v>7.8</c:v>
                </c:pt>
                <c:pt idx="2">
                  <c:v>14.1</c:v>
                </c:pt>
                <c:pt idx="3">
                  <c:v>19</c:v>
                </c:pt>
                <c:pt idx="4">
                  <c:v>22</c:v>
                </c:pt>
                <c:pt idx="5">
                  <c:v>26</c:v>
                </c:pt>
                <c:pt idx="6">
                  <c:v>28</c:v>
                </c:pt>
              </c:numCache>
            </c:numRef>
          </c:val>
        </c:ser>
        <c:marker val="1"/>
        <c:axId val="138355840"/>
        <c:axId val="138357760"/>
      </c:lineChart>
      <c:dateAx>
        <c:axId val="138355840"/>
        <c:scaling>
          <c:orientation val="minMax"/>
        </c:scaling>
        <c:axPos val="b"/>
        <c:title>
          <c:tx>
            <c:rich>
              <a:bodyPr/>
              <a:lstStyle/>
              <a:p>
                <a:pPr>
                  <a:defRPr/>
                </a:pPr>
                <a:r>
                  <a:rPr lang="en-US"/>
                  <a:t>Weeks of harvest</a:t>
                </a:r>
              </a:p>
            </c:rich>
          </c:tx>
          <c:layout>
            <c:manualLayout>
              <c:xMode val="edge"/>
              <c:yMode val="edge"/>
              <c:x val="0.48044473607465743"/>
              <c:y val="0.85897653162431964"/>
            </c:manualLayout>
          </c:layout>
        </c:title>
        <c:numFmt formatCode="General" sourceLinked="1"/>
        <c:tickLblPos val="nextTo"/>
        <c:crossAx val="138357760"/>
        <c:crosses val="autoZero"/>
        <c:lblOffset val="100"/>
        <c:baseTimeUnit val="days"/>
      </c:dateAx>
      <c:valAx>
        <c:axId val="138357760"/>
        <c:scaling>
          <c:orientation val="minMax"/>
        </c:scaling>
        <c:axPos val="l"/>
        <c:title>
          <c:tx>
            <c:rich>
              <a:bodyPr rot="-5400000" vert="horz"/>
              <a:lstStyle/>
              <a:p>
                <a:pPr>
                  <a:defRPr/>
                </a:pPr>
                <a:r>
                  <a:rPr lang="en-US"/>
                  <a:t>Shoot height (cm)</a:t>
                </a:r>
              </a:p>
            </c:rich>
          </c:tx>
          <c:layout>
            <c:manualLayout>
              <c:xMode val="edge"/>
              <c:yMode val="edge"/>
              <c:x val="9.6638961796442227E-2"/>
              <c:y val="0.29222686972916062"/>
            </c:manualLayout>
          </c:layout>
        </c:title>
        <c:numFmt formatCode="General" sourceLinked="1"/>
        <c:tickLblPos val="nextTo"/>
        <c:crossAx val="138355840"/>
        <c:crosses val="autoZero"/>
        <c:crossBetween val="midCat"/>
      </c:valAx>
      <c:spPr>
        <a:ln w="25400" cap="sq">
          <a:solidFill>
            <a:schemeClr val="tx1"/>
          </a:solidFill>
        </a:ln>
      </c:spPr>
    </c:plotArea>
    <c:legend>
      <c:legendPos val="t"/>
      <c:layout>
        <c:manualLayout>
          <c:xMode val="edge"/>
          <c:yMode val="edge"/>
          <c:x val="0.30478395061728397"/>
          <c:y val="0.10001031824608377"/>
          <c:w val="0.41221298726548089"/>
          <c:h val="0.16870752147112125"/>
        </c:manualLayout>
      </c:layout>
      <c:spPr>
        <a:ln w="63500"/>
      </c:spPr>
    </c:legend>
    <c:plotVisOnly val="1"/>
  </c:chart>
  <c:spPr>
    <a:ln>
      <a:solidFill>
        <a:schemeClr val="bg1"/>
      </a:solidFill>
    </a:ln>
  </c:spPr>
  <c:txPr>
    <a:bodyPr/>
    <a:lstStyle/>
    <a:p>
      <a:pPr>
        <a:defRPr sz="1800"/>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9050046710262941"/>
          <c:y val="2.6481859713868652E-2"/>
          <c:w val="0.7403372036122603"/>
          <c:h val="0.70693610564304454"/>
        </c:manualLayout>
      </c:layout>
      <c:lineChart>
        <c:grouping val="standard"/>
        <c:ser>
          <c:idx val="0"/>
          <c:order val="0"/>
          <c:tx>
            <c:v>Control</c:v>
          </c:tx>
          <c:spPr>
            <a:ln w="19050">
              <a:solidFill>
                <a:sysClr val="windowText" lastClr="000000"/>
              </a:solidFill>
            </a:ln>
          </c:spPr>
          <c:marker>
            <c:spPr>
              <a:solidFill>
                <a:sysClr val="windowText" lastClr="000000"/>
              </a:solidFill>
              <a:ln w="19050">
                <a:solidFill>
                  <a:sysClr val="windowText" lastClr="000000"/>
                </a:solidFill>
              </a:ln>
            </c:spPr>
          </c:marker>
          <c:errBars>
            <c:errDir val="y"/>
            <c:errBarType val="both"/>
            <c:errValType val="fixedVal"/>
            <c:val val="0.2"/>
          </c:errBars>
          <c:cat>
            <c:numLit>
              <c:formatCode>General</c:formatCode>
              <c:ptCount val="7"/>
              <c:pt idx="0">
                <c:v>0</c:v>
              </c:pt>
              <c:pt idx="1">
                <c:v>1</c:v>
              </c:pt>
              <c:pt idx="2">
                <c:v>2</c:v>
              </c:pt>
              <c:pt idx="3">
                <c:v>3</c:v>
              </c:pt>
              <c:pt idx="4">
                <c:v>4</c:v>
              </c:pt>
              <c:pt idx="5">
                <c:v>5</c:v>
              </c:pt>
              <c:pt idx="6">
                <c:v>6</c:v>
              </c:pt>
            </c:numLit>
          </c:cat>
          <c:val>
            <c:numRef>
              <c:f>Sheet105!$A$1:$A$9</c:f>
              <c:numCache>
                <c:formatCode>General</c:formatCode>
                <c:ptCount val="9"/>
                <c:pt idx="0">
                  <c:v>2.6</c:v>
                </c:pt>
                <c:pt idx="1">
                  <c:v>3.3</c:v>
                </c:pt>
                <c:pt idx="2">
                  <c:v>3.8</c:v>
                </c:pt>
                <c:pt idx="3">
                  <c:v>4</c:v>
                </c:pt>
                <c:pt idx="4">
                  <c:v>4.8</c:v>
                </c:pt>
                <c:pt idx="5">
                  <c:v>6.3</c:v>
                </c:pt>
                <c:pt idx="6">
                  <c:v>7.5</c:v>
                </c:pt>
              </c:numCache>
            </c:numRef>
          </c:val>
        </c:ser>
        <c:ser>
          <c:idx val="1"/>
          <c:order val="1"/>
          <c:tx>
            <c:v>100%  FME</c:v>
          </c:tx>
          <c:spPr>
            <a:ln w="19050">
              <a:solidFill>
                <a:sysClr val="windowText" lastClr="000000"/>
              </a:solidFill>
              <a:prstDash val="sysDash"/>
            </a:ln>
          </c:spPr>
          <c:marker>
            <c:spPr>
              <a:solidFill>
                <a:sysClr val="windowText" lastClr="000000"/>
              </a:solidFill>
              <a:ln>
                <a:solidFill>
                  <a:sysClr val="windowText" lastClr="000000"/>
                </a:solidFill>
              </a:ln>
            </c:spPr>
          </c:marker>
          <c:errBars>
            <c:errDir val="y"/>
            <c:errBarType val="both"/>
            <c:errValType val="fixedVal"/>
            <c:val val="0.2"/>
          </c:errBars>
          <c:cat>
            <c:numLit>
              <c:formatCode>General</c:formatCode>
              <c:ptCount val="7"/>
              <c:pt idx="0">
                <c:v>0</c:v>
              </c:pt>
              <c:pt idx="1">
                <c:v>1</c:v>
              </c:pt>
              <c:pt idx="2">
                <c:v>2</c:v>
              </c:pt>
              <c:pt idx="3">
                <c:v>3</c:v>
              </c:pt>
              <c:pt idx="4">
                <c:v>4</c:v>
              </c:pt>
              <c:pt idx="5">
                <c:v>5</c:v>
              </c:pt>
              <c:pt idx="6">
                <c:v>6</c:v>
              </c:pt>
            </c:numLit>
          </c:cat>
          <c:val>
            <c:numRef>
              <c:f>Sheet105!$B$1:$B$9</c:f>
              <c:numCache>
                <c:formatCode>General</c:formatCode>
                <c:ptCount val="9"/>
                <c:pt idx="0">
                  <c:v>2.6</c:v>
                </c:pt>
                <c:pt idx="1">
                  <c:v>2.9</c:v>
                </c:pt>
                <c:pt idx="2">
                  <c:v>2.8</c:v>
                </c:pt>
                <c:pt idx="3">
                  <c:v>2.5</c:v>
                </c:pt>
                <c:pt idx="4">
                  <c:v>2.5</c:v>
                </c:pt>
                <c:pt idx="5">
                  <c:v>2.8</c:v>
                </c:pt>
                <c:pt idx="6">
                  <c:v>3.8</c:v>
                </c:pt>
              </c:numCache>
            </c:numRef>
          </c:val>
        </c:ser>
        <c:ser>
          <c:idx val="2"/>
          <c:order val="2"/>
          <c:tx>
            <c:v>75% FME</c:v>
          </c:tx>
          <c:spPr>
            <a:ln w="19050">
              <a:solidFill>
                <a:sysClr val="windowText" lastClr="000000"/>
              </a:solidFill>
              <a:prstDash val="lgDash"/>
            </a:ln>
          </c:spPr>
          <c:marker>
            <c:spPr>
              <a:noFill/>
              <a:ln w="19050">
                <a:solidFill>
                  <a:sysClr val="windowText" lastClr="000000"/>
                </a:solidFill>
              </a:ln>
            </c:spPr>
          </c:marker>
          <c:errBars>
            <c:errDir val="y"/>
            <c:errBarType val="both"/>
            <c:errValType val="fixedVal"/>
            <c:val val="0.5"/>
          </c:errBars>
          <c:cat>
            <c:numLit>
              <c:formatCode>General</c:formatCode>
              <c:ptCount val="7"/>
              <c:pt idx="0">
                <c:v>0</c:v>
              </c:pt>
              <c:pt idx="1">
                <c:v>1</c:v>
              </c:pt>
              <c:pt idx="2">
                <c:v>2</c:v>
              </c:pt>
              <c:pt idx="3">
                <c:v>3</c:v>
              </c:pt>
              <c:pt idx="4">
                <c:v>4</c:v>
              </c:pt>
              <c:pt idx="5">
                <c:v>5</c:v>
              </c:pt>
              <c:pt idx="6">
                <c:v>6</c:v>
              </c:pt>
            </c:numLit>
          </c:cat>
          <c:val>
            <c:numRef>
              <c:f>Sheet105!$C$1:$C$9</c:f>
              <c:numCache>
                <c:formatCode>General</c:formatCode>
                <c:ptCount val="9"/>
                <c:pt idx="0">
                  <c:v>2.6</c:v>
                </c:pt>
                <c:pt idx="1">
                  <c:v>2.2000000000000002</c:v>
                </c:pt>
                <c:pt idx="2">
                  <c:v>3.4</c:v>
                </c:pt>
                <c:pt idx="3">
                  <c:v>3</c:v>
                </c:pt>
                <c:pt idx="4">
                  <c:v>2.9</c:v>
                </c:pt>
                <c:pt idx="5">
                  <c:v>3.4</c:v>
                </c:pt>
                <c:pt idx="6">
                  <c:v>4.2</c:v>
                </c:pt>
              </c:numCache>
            </c:numRef>
          </c:val>
        </c:ser>
        <c:ser>
          <c:idx val="3"/>
          <c:order val="3"/>
          <c:tx>
            <c:v>50% FME</c:v>
          </c:tx>
          <c:spPr>
            <a:ln w="19050">
              <a:solidFill>
                <a:sysClr val="windowText" lastClr="000000"/>
              </a:solidFill>
              <a:prstDash val="solid"/>
            </a:ln>
          </c:spPr>
          <c:marker>
            <c:spPr>
              <a:noFill/>
              <a:ln w="19050">
                <a:solidFill>
                  <a:sysClr val="windowText" lastClr="000000"/>
                </a:solidFill>
              </a:ln>
            </c:spPr>
          </c:marker>
          <c:cat>
            <c:numLit>
              <c:formatCode>General</c:formatCode>
              <c:ptCount val="7"/>
              <c:pt idx="0">
                <c:v>0</c:v>
              </c:pt>
              <c:pt idx="1">
                <c:v>1</c:v>
              </c:pt>
              <c:pt idx="2">
                <c:v>2</c:v>
              </c:pt>
              <c:pt idx="3">
                <c:v>3</c:v>
              </c:pt>
              <c:pt idx="4">
                <c:v>4</c:v>
              </c:pt>
              <c:pt idx="5">
                <c:v>5</c:v>
              </c:pt>
              <c:pt idx="6">
                <c:v>6</c:v>
              </c:pt>
            </c:numLit>
          </c:cat>
          <c:val>
            <c:numRef>
              <c:f>Sheet105!$D$1:$D$9</c:f>
              <c:numCache>
                <c:formatCode>General</c:formatCode>
                <c:ptCount val="9"/>
                <c:pt idx="0">
                  <c:v>2.6</c:v>
                </c:pt>
                <c:pt idx="1">
                  <c:v>2.5</c:v>
                </c:pt>
                <c:pt idx="2">
                  <c:v>2.8</c:v>
                </c:pt>
                <c:pt idx="3">
                  <c:v>2.7</c:v>
                </c:pt>
                <c:pt idx="4">
                  <c:v>3.2</c:v>
                </c:pt>
                <c:pt idx="5">
                  <c:v>4</c:v>
                </c:pt>
                <c:pt idx="6">
                  <c:v>4</c:v>
                </c:pt>
              </c:numCache>
            </c:numRef>
          </c:val>
        </c:ser>
        <c:ser>
          <c:idx val="4"/>
          <c:order val="4"/>
          <c:tx>
            <c:v>25% FME</c:v>
          </c:tx>
          <c:spPr>
            <a:ln w="19050">
              <a:solidFill>
                <a:sysClr val="windowText" lastClr="000000"/>
              </a:solidFill>
              <a:prstDash val="sysDot"/>
            </a:ln>
          </c:spPr>
          <c:marker>
            <c:spPr>
              <a:solidFill>
                <a:sysClr val="windowText" lastClr="000000"/>
              </a:solidFill>
              <a:ln>
                <a:solidFill>
                  <a:sysClr val="windowText" lastClr="000000"/>
                </a:solidFill>
              </a:ln>
            </c:spPr>
          </c:marker>
          <c:errBars>
            <c:errDir val="y"/>
            <c:errBarType val="both"/>
            <c:errValType val="fixedVal"/>
            <c:val val="0.4"/>
          </c:errBars>
          <c:cat>
            <c:numLit>
              <c:formatCode>General</c:formatCode>
              <c:ptCount val="7"/>
              <c:pt idx="0">
                <c:v>0</c:v>
              </c:pt>
              <c:pt idx="1">
                <c:v>1</c:v>
              </c:pt>
              <c:pt idx="2">
                <c:v>2</c:v>
              </c:pt>
              <c:pt idx="3">
                <c:v>3</c:v>
              </c:pt>
              <c:pt idx="4">
                <c:v>4</c:v>
              </c:pt>
              <c:pt idx="5">
                <c:v>5</c:v>
              </c:pt>
              <c:pt idx="6">
                <c:v>6</c:v>
              </c:pt>
            </c:numLit>
          </c:cat>
          <c:val>
            <c:numRef>
              <c:f>Sheet105!$E$1:$E$9</c:f>
              <c:numCache>
                <c:formatCode>General</c:formatCode>
                <c:ptCount val="9"/>
                <c:pt idx="0">
                  <c:v>2.6</c:v>
                </c:pt>
                <c:pt idx="1">
                  <c:v>2.8</c:v>
                </c:pt>
                <c:pt idx="2">
                  <c:v>2.5</c:v>
                </c:pt>
                <c:pt idx="3">
                  <c:v>3.6</c:v>
                </c:pt>
                <c:pt idx="4">
                  <c:v>4.2</c:v>
                </c:pt>
                <c:pt idx="5">
                  <c:v>3.8</c:v>
                </c:pt>
                <c:pt idx="6">
                  <c:v>5.3</c:v>
                </c:pt>
              </c:numCache>
            </c:numRef>
          </c:val>
        </c:ser>
        <c:ser>
          <c:idx val="5"/>
          <c:order val="5"/>
          <c:cat>
            <c:numLit>
              <c:formatCode>General</c:formatCode>
              <c:ptCount val="7"/>
              <c:pt idx="0">
                <c:v>0</c:v>
              </c:pt>
              <c:pt idx="1">
                <c:v>1</c:v>
              </c:pt>
              <c:pt idx="2">
                <c:v>2</c:v>
              </c:pt>
              <c:pt idx="3">
                <c:v>3</c:v>
              </c:pt>
              <c:pt idx="4">
                <c:v>4</c:v>
              </c:pt>
              <c:pt idx="5">
                <c:v>5</c:v>
              </c:pt>
              <c:pt idx="6">
                <c:v>6</c:v>
              </c:pt>
            </c:numLit>
          </c:cat>
          <c:val>
            <c:numRef>
              <c:f>Sheet105!$F$1:$F$9</c:f>
              <c:numCache>
                <c:formatCode>General</c:formatCode>
                <c:ptCount val="9"/>
              </c:numCache>
            </c:numRef>
          </c:val>
        </c:ser>
        <c:marker val="1"/>
        <c:axId val="151242240"/>
        <c:axId val="151244160"/>
      </c:lineChart>
      <c:dateAx>
        <c:axId val="151242240"/>
        <c:scaling>
          <c:orientation val="minMax"/>
        </c:scaling>
        <c:axPos val="b"/>
        <c:title>
          <c:tx>
            <c:rich>
              <a:bodyPr/>
              <a:lstStyle/>
              <a:p>
                <a:pPr>
                  <a:defRPr/>
                </a:pPr>
                <a:r>
                  <a:rPr lang="en-US"/>
                  <a:t>Weeks of Harvest</a:t>
                </a:r>
              </a:p>
            </c:rich>
          </c:tx>
          <c:layout/>
        </c:title>
        <c:numFmt formatCode="General" sourceLinked="1"/>
        <c:tickLblPos val="nextTo"/>
        <c:crossAx val="151244160"/>
        <c:crosses val="autoZero"/>
        <c:lblOffset val="100"/>
        <c:baseTimeUnit val="days"/>
      </c:dateAx>
      <c:valAx>
        <c:axId val="151244160"/>
        <c:scaling>
          <c:orientation val="minMax"/>
        </c:scaling>
        <c:axPos val="l"/>
        <c:title>
          <c:tx>
            <c:rich>
              <a:bodyPr rot="-5400000" vert="horz"/>
              <a:lstStyle/>
              <a:p>
                <a:pPr>
                  <a:defRPr/>
                </a:pPr>
                <a:r>
                  <a:rPr lang="en-US"/>
                  <a:t>Root fresh weight (g)</a:t>
                </a:r>
              </a:p>
            </c:rich>
          </c:tx>
          <c:layout>
            <c:manualLayout>
              <c:xMode val="edge"/>
              <c:yMode val="edge"/>
              <c:x val="7.70417760279965E-2"/>
              <c:y val="0.19351528061541826"/>
            </c:manualLayout>
          </c:layout>
        </c:title>
        <c:numFmt formatCode="General" sourceLinked="1"/>
        <c:tickLblPos val="nextTo"/>
        <c:crossAx val="151242240"/>
        <c:crosses val="autoZero"/>
        <c:crossBetween val="midCat"/>
      </c:valAx>
      <c:spPr>
        <a:ln w="25400" cap="sq">
          <a:solidFill>
            <a:sysClr val="windowText" lastClr="000000"/>
          </a:solidFill>
        </a:ln>
      </c:spPr>
    </c:plotArea>
    <c:legend>
      <c:legendPos val="r"/>
      <c:legendEntry>
        <c:idx val="5"/>
        <c:delete val="1"/>
      </c:legendEntry>
      <c:layout>
        <c:manualLayout>
          <c:xMode val="edge"/>
          <c:yMode val="edge"/>
          <c:x val="0.16742512955111391"/>
          <c:y val="4.6315364425600684E-2"/>
          <c:w val="0.46467992348414261"/>
          <c:h val="0.24490895669291454"/>
        </c:manualLayout>
      </c:layout>
      <c:overlay val="1"/>
    </c:legend>
    <c:plotVisOnly val="1"/>
    <c:dispBlanksAs val="gap"/>
  </c:chart>
  <c:spPr>
    <a:ln>
      <a:solidFill>
        <a:schemeClr val="bg1"/>
      </a:solidFill>
    </a:ln>
  </c:spPr>
  <c:txPr>
    <a:bodyPr/>
    <a:lstStyle/>
    <a:p>
      <a:pPr>
        <a:defRPr sz="1800"/>
      </a:pPr>
      <a:endParaRPr lang="en-US"/>
    </a:p>
  </c:txPr>
  <c:externalData r:id="rId1"/>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4703237095363079"/>
          <c:y val="3.1660283709672485E-2"/>
          <c:w val="0.63385214348206476"/>
          <c:h val="0.62032688286845505"/>
        </c:manualLayout>
      </c:layout>
      <c:lineChart>
        <c:grouping val="standard"/>
        <c:ser>
          <c:idx val="0"/>
          <c:order val="0"/>
          <c:tx>
            <c:v>Control</c:v>
          </c:tx>
          <c:spPr>
            <a:ln w="19050">
              <a:solidFill>
                <a:sysClr val="windowText" lastClr="000000"/>
              </a:solidFill>
            </a:ln>
          </c:spPr>
          <c:marker>
            <c:spPr>
              <a:solidFill>
                <a:sysClr val="windowText" lastClr="000000"/>
              </a:solidFill>
              <a:ln>
                <a:solidFill>
                  <a:sysClr val="windowText" lastClr="000000"/>
                </a:solidFill>
              </a:ln>
            </c:spPr>
          </c:marker>
          <c:errBars>
            <c:errDir val="y"/>
            <c:errBarType val="both"/>
            <c:errValType val="fixedVal"/>
            <c:val val="8.5000000000000048E-2"/>
          </c:errBars>
          <c:cat>
            <c:numLit>
              <c:formatCode>General</c:formatCode>
              <c:ptCount val="7"/>
              <c:pt idx="0">
                <c:v>0</c:v>
              </c:pt>
              <c:pt idx="1">
                <c:v>1</c:v>
              </c:pt>
              <c:pt idx="2">
                <c:v>2</c:v>
              </c:pt>
              <c:pt idx="3">
                <c:v>3</c:v>
              </c:pt>
              <c:pt idx="4">
                <c:v>4</c:v>
              </c:pt>
              <c:pt idx="5">
                <c:v>5</c:v>
              </c:pt>
              <c:pt idx="6">
                <c:v>6</c:v>
              </c:pt>
            </c:numLit>
          </c:cat>
          <c:val>
            <c:numRef>
              <c:f>Sheet23!$A$1:$A$8</c:f>
              <c:numCache>
                <c:formatCode>General</c:formatCode>
                <c:ptCount val="8"/>
                <c:pt idx="0">
                  <c:v>0.95000000000000062</c:v>
                </c:pt>
                <c:pt idx="1">
                  <c:v>1.2</c:v>
                </c:pt>
                <c:pt idx="2">
                  <c:v>1.9000000000000001</c:v>
                </c:pt>
                <c:pt idx="3">
                  <c:v>2.2000000000000002</c:v>
                </c:pt>
                <c:pt idx="4">
                  <c:v>2.4</c:v>
                </c:pt>
                <c:pt idx="5">
                  <c:v>2.8</c:v>
                </c:pt>
                <c:pt idx="6">
                  <c:v>3.53</c:v>
                </c:pt>
              </c:numCache>
            </c:numRef>
          </c:val>
        </c:ser>
        <c:ser>
          <c:idx val="1"/>
          <c:order val="1"/>
          <c:tx>
            <c:v>100%  FWE</c:v>
          </c:tx>
          <c:spPr>
            <a:ln w="19050">
              <a:solidFill>
                <a:sysClr val="windowText" lastClr="000000"/>
              </a:solidFill>
              <a:prstDash val="sysDash"/>
            </a:ln>
          </c:spPr>
          <c:marker>
            <c:spPr>
              <a:solidFill>
                <a:sysClr val="windowText" lastClr="000000"/>
              </a:solidFill>
              <a:ln>
                <a:solidFill>
                  <a:sysClr val="windowText" lastClr="000000"/>
                </a:solidFill>
              </a:ln>
            </c:spPr>
          </c:marker>
          <c:errBars>
            <c:errDir val="y"/>
            <c:errBarType val="both"/>
            <c:errValType val="fixedVal"/>
            <c:val val="9.5000000000000043E-2"/>
          </c:errBars>
          <c:cat>
            <c:numLit>
              <c:formatCode>General</c:formatCode>
              <c:ptCount val="7"/>
              <c:pt idx="0">
                <c:v>0</c:v>
              </c:pt>
              <c:pt idx="1">
                <c:v>1</c:v>
              </c:pt>
              <c:pt idx="2">
                <c:v>2</c:v>
              </c:pt>
              <c:pt idx="3">
                <c:v>3</c:v>
              </c:pt>
              <c:pt idx="4">
                <c:v>4</c:v>
              </c:pt>
              <c:pt idx="5">
                <c:v>5</c:v>
              </c:pt>
              <c:pt idx="6">
                <c:v>6</c:v>
              </c:pt>
            </c:numLit>
          </c:cat>
          <c:val>
            <c:numRef>
              <c:f>Sheet23!$B$1:$B$8</c:f>
              <c:numCache>
                <c:formatCode>General</c:formatCode>
                <c:ptCount val="8"/>
                <c:pt idx="0">
                  <c:v>0.95000000000000062</c:v>
                </c:pt>
                <c:pt idx="1">
                  <c:v>1.1000000000000001</c:v>
                </c:pt>
                <c:pt idx="2">
                  <c:v>1.2</c:v>
                </c:pt>
                <c:pt idx="3">
                  <c:v>1.6</c:v>
                </c:pt>
                <c:pt idx="4">
                  <c:v>1.8</c:v>
                </c:pt>
                <c:pt idx="5">
                  <c:v>1.8</c:v>
                </c:pt>
                <c:pt idx="6">
                  <c:v>2.17</c:v>
                </c:pt>
              </c:numCache>
            </c:numRef>
          </c:val>
        </c:ser>
        <c:ser>
          <c:idx val="2"/>
          <c:order val="2"/>
          <c:tx>
            <c:v>75%  FWE</c:v>
          </c:tx>
          <c:spPr>
            <a:ln w="19050">
              <a:solidFill>
                <a:sysClr val="windowText" lastClr="000000"/>
              </a:solidFill>
              <a:prstDash val="lgDash"/>
            </a:ln>
          </c:spPr>
          <c:marker>
            <c:spPr>
              <a:noFill/>
              <a:ln w="19050">
                <a:solidFill>
                  <a:sysClr val="windowText" lastClr="000000"/>
                </a:solidFill>
              </a:ln>
            </c:spPr>
          </c:marker>
          <c:errBars>
            <c:errDir val="y"/>
            <c:errBarType val="both"/>
            <c:errValType val="fixedVal"/>
            <c:val val="8.0000000000000043E-2"/>
          </c:errBars>
          <c:cat>
            <c:numLit>
              <c:formatCode>General</c:formatCode>
              <c:ptCount val="7"/>
              <c:pt idx="0">
                <c:v>0</c:v>
              </c:pt>
              <c:pt idx="1">
                <c:v>1</c:v>
              </c:pt>
              <c:pt idx="2">
                <c:v>2</c:v>
              </c:pt>
              <c:pt idx="3">
                <c:v>3</c:v>
              </c:pt>
              <c:pt idx="4">
                <c:v>4</c:v>
              </c:pt>
              <c:pt idx="5">
                <c:v>5</c:v>
              </c:pt>
              <c:pt idx="6">
                <c:v>6</c:v>
              </c:pt>
            </c:numLit>
          </c:cat>
          <c:val>
            <c:numRef>
              <c:f>Sheet23!$C$1:$C$8</c:f>
              <c:numCache>
                <c:formatCode>General</c:formatCode>
                <c:ptCount val="8"/>
                <c:pt idx="0">
                  <c:v>0.95000000000000062</c:v>
                </c:pt>
                <c:pt idx="1">
                  <c:v>1.37</c:v>
                </c:pt>
                <c:pt idx="2">
                  <c:v>1.5</c:v>
                </c:pt>
                <c:pt idx="3">
                  <c:v>1.54</c:v>
                </c:pt>
                <c:pt idx="4">
                  <c:v>1.6</c:v>
                </c:pt>
                <c:pt idx="5">
                  <c:v>2.1</c:v>
                </c:pt>
                <c:pt idx="6">
                  <c:v>2.5</c:v>
                </c:pt>
              </c:numCache>
            </c:numRef>
          </c:val>
        </c:ser>
        <c:ser>
          <c:idx val="3"/>
          <c:order val="3"/>
          <c:tx>
            <c:v>50%  FWE</c:v>
          </c:tx>
          <c:spPr>
            <a:ln w="19050">
              <a:solidFill>
                <a:sysClr val="windowText" lastClr="000000"/>
              </a:solidFill>
              <a:prstDash val="solid"/>
            </a:ln>
          </c:spPr>
          <c:marker>
            <c:spPr>
              <a:solidFill>
                <a:sysClr val="windowText" lastClr="000000"/>
              </a:solidFill>
              <a:ln w="19050">
                <a:solidFill>
                  <a:sysClr val="windowText" lastClr="000000"/>
                </a:solidFill>
              </a:ln>
            </c:spPr>
          </c:marker>
          <c:errBars>
            <c:errDir val="y"/>
            <c:errBarType val="both"/>
            <c:errValType val="fixedVal"/>
            <c:val val="6.5000000000000002E-2"/>
          </c:errBars>
          <c:cat>
            <c:numLit>
              <c:formatCode>General</c:formatCode>
              <c:ptCount val="7"/>
              <c:pt idx="0">
                <c:v>0</c:v>
              </c:pt>
              <c:pt idx="1">
                <c:v>1</c:v>
              </c:pt>
              <c:pt idx="2">
                <c:v>2</c:v>
              </c:pt>
              <c:pt idx="3">
                <c:v>3</c:v>
              </c:pt>
              <c:pt idx="4">
                <c:v>4</c:v>
              </c:pt>
              <c:pt idx="5">
                <c:v>5</c:v>
              </c:pt>
              <c:pt idx="6">
                <c:v>6</c:v>
              </c:pt>
            </c:numLit>
          </c:cat>
          <c:val>
            <c:numRef>
              <c:f>Sheet23!$D$1:$D$8</c:f>
              <c:numCache>
                <c:formatCode>General</c:formatCode>
                <c:ptCount val="8"/>
                <c:pt idx="0">
                  <c:v>0.95000000000000062</c:v>
                </c:pt>
                <c:pt idx="1">
                  <c:v>1.43</c:v>
                </c:pt>
                <c:pt idx="2">
                  <c:v>1.72</c:v>
                </c:pt>
                <c:pt idx="3">
                  <c:v>1.81</c:v>
                </c:pt>
                <c:pt idx="4">
                  <c:v>2</c:v>
                </c:pt>
                <c:pt idx="5">
                  <c:v>2.4</c:v>
                </c:pt>
                <c:pt idx="6">
                  <c:v>2.6</c:v>
                </c:pt>
              </c:numCache>
            </c:numRef>
          </c:val>
        </c:ser>
        <c:ser>
          <c:idx val="4"/>
          <c:order val="4"/>
          <c:tx>
            <c:v>25%  FWE</c:v>
          </c:tx>
          <c:spPr>
            <a:ln w="19050">
              <a:solidFill>
                <a:sysClr val="windowText" lastClr="000000"/>
              </a:solidFill>
              <a:prstDash val="sysDot"/>
            </a:ln>
          </c:spPr>
          <c:marker>
            <c:symbol val="circle"/>
            <c:size val="7"/>
            <c:spPr>
              <a:noFill/>
              <a:ln w="19050">
                <a:solidFill>
                  <a:sysClr val="windowText" lastClr="000000"/>
                </a:solidFill>
              </a:ln>
            </c:spPr>
          </c:marker>
          <c:errBars>
            <c:errDir val="y"/>
            <c:errBarType val="both"/>
            <c:errValType val="fixedVal"/>
            <c:val val="7.5000000000000011E-2"/>
          </c:errBars>
          <c:cat>
            <c:numLit>
              <c:formatCode>General</c:formatCode>
              <c:ptCount val="7"/>
              <c:pt idx="0">
                <c:v>0</c:v>
              </c:pt>
              <c:pt idx="1">
                <c:v>1</c:v>
              </c:pt>
              <c:pt idx="2">
                <c:v>2</c:v>
              </c:pt>
              <c:pt idx="3">
                <c:v>3</c:v>
              </c:pt>
              <c:pt idx="4">
                <c:v>4</c:v>
              </c:pt>
              <c:pt idx="5">
                <c:v>5</c:v>
              </c:pt>
              <c:pt idx="6">
                <c:v>6</c:v>
              </c:pt>
            </c:numLit>
          </c:cat>
          <c:val>
            <c:numRef>
              <c:f>Sheet23!$E$1:$E$8</c:f>
              <c:numCache>
                <c:formatCode>General</c:formatCode>
                <c:ptCount val="8"/>
                <c:pt idx="0">
                  <c:v>0.95000000000000062</c:v>
                </c:pt>
                <c:pt idx="1">
                  <c:v>1.6</c:v>
                </c:pt>
                <c:pt idx="2">
                  <c:v>1.7</c:v>
                </c:pt>
                <c:pt idx="3">
                  <c:v>1.9300000000000141</c:v>
                </c:pt>
                <c:pt idx="4">
                  <c:v>2.1</c:v>
                </c:pt>
                <c:pt idx="5">
                  <c:v>2.4</c:v>
                </c:pt>
                <c:pt idx="6">
                  <c:v>2.8</c:v>
                </c:pt>
              </c:numCache>
            </c:numRef>
          </c:val>
        </c:ser>
        <c:marker val="1"/>
        <c:axId val="146723968"/>
        <c:axId val="146725888"/>
      </c:lineChart>
      <c:dateAx>
        <c:axId val="146723968"/>
        <c:scaling>
          <c:orientation val="minMax"/>
        </c:scaling>
        <c:axPos val="b"/>
        <c:title>
          <c:tx>
            <c:rich>
              <a:bodyPr/>
              <a:lstStyle/>
              <a:p>
                <a:pPr>
                  <a:defRPr/>
                </a:pPr>
                <a:r>
                  <a:rPr lang="en-US"/>
                  <a:t>Weeks  of harvest</a:t>
                </a:r>
              </a:p>
            </c:rich>
          </c:tx>
          <c:layout>
            <c:manualLayout>
              <c:xMode val="edge"/>
              <c:yMode val="edge"/>
              <c:x val="0.46283355205599291"/>
              <c:y val="0.75996268639403408"/>
            </c:manualLayout>
          </c:layout>
        </c:title>
        <c:numFmt formatCode="General" sourceLinked="1"/>
        <c:tickLblPos val="nextTo"/>
        <c:crossAx val="146725888"/>
        <c:crosses val="autoZero"/>
        <c:lblOffset val="100"/>
        <c:baseTimeUnit val="days"/>
      </c:dateAx>
      <c:valAx>
        <c:axId val="146725888"/>
        <c:scaling>
          <c:orientation val="minMax"/>
        </c:scaling>
        <c:axPos val="l"/>
        <c:title>
          <c:tx>
            <c:rich>
              <a:bodyPr rot="-5400000" vert="horz"/>
              <a:lstStyle/>
              <a:p>
                <a:pPr>
                  <a:defRPr/>
                </a:pPr>
                <a:r>
                  <a:rPr lang="en-US" dirty="0"/>
                  <a:t>Root  fresh weight (g)</a:t>
                </a:r>
              </a:p>
            </c:rich>
          </c:tx>
          <c:layout>
            <c:manualLayout>
              <c:xMode val="edge"/>
              <c:yMode val="edge"/>
              <c:x val="9.9218309516865971E-2"/>
              <c:y val="0.15362719491962268"/>
            </c:manualLayout>
          </c:layout>
        </c:title>
        <c:numFmt formatCode="General" sourceLinked="1"/>
        <c:tickLblPos val="nextTo"/>
        <c:crossAx val="146723968"/>
        <c:crosses val="autoZero"/>
        <c:crossBetween val="midCat"/>
      </c:valAx>
      <c:spPr>
        <a:ln w="25400" cap="sq">
          <a:solidFill>
            <a:sysClr val="windowText" lastClr="000000"/>
          </a:solidFill>
        </a:ln>
      </c:spPr>
    </c:plotArea>
    <c:legend>
      <c:legendPos val="r"/>
      <c:layout>
        <c:manualLayout>
          <c:xMode val="edge"/>
          <c:yMode val="edge"/>
          <c:x val="0.30434115874404588"/>
          <c:y val="3.6748674898128005E-2"/>
          <c:w val="0.38135389326334229"/>
          <c:h val="0.21505611071058248"/>
        </c:manualLayout>
      </c:layout>
    </c:legend>
    <c:plotVisOnly val="1"/>
    <c:dispBlanksAs val="gap"/>
  </c:chart>
  <c:spPr>
    <a:ln>
      <a:noFill/>
    </a:ln>
  </c:spPr>
  <c:txPr>
    <a:bodyPr/>
    <a:lstStyle/>
    <a:p>
      <a:pPr>
        <a:defRPr sz="1800"/>
      </a:pPr>
      <a:endParaRPr lang="en-US"/>
    </a:p>
  </c:txPr>
  <c:externalData r:id="rId1"/>
  <c:userShapes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4780988583323757"/>
          <c:y val="5.5790304094785914E-2"/>
          <c:w val="0.69613125945463761"/>
          <c:h val="0.62909037360429498"/>
        </c:manualLayout>
      </c:layout>
      <c:lineChart>
        <c:grouping val="standard"/>
        <c:ser>
          <c:idx val="0"/>
          <c:order val="0"/>
          <c:tx>
            <c:v>Control</c:v>
          </c:tx>
          <c:spPr>
            <a:ln w="19050">
              <a:solidFill>
                <a:sysClr val="windowText" lastClr="000000"/>
              </a:solidFill>
            </a:ln>
          </c:spPr>
          <c:marker>
            <c:spPr>
              <a:solidFill>
                <a:sysClr val="windowText" lastClr="000000"/>
              </a:solidFill>
              <a:ln>
                <a:solidFill>
                  <a:sysClr val="windowText" lastClr="000000"/>
                </a:solidFill>
              </a:ln>
            </c:spPr>
          </c:marker>
          <c:errBars>
            <c:errDir val="y"/>
            <c:errBarType val="both"/>
            <c:errValType val="fixedVal"/>
            <c:val val="0.15000000000000024"/>
          </c:errBars>
          <c:cat>
            <c:numLit>
              <c:formatCode>General</c:formatCode>
              <c:ptCount val="7"/>
              <c:pt idx="0">
                <c:v>0</c:v>
              </c:pt>
              <c:pt idx="1">
                <c:v>1</c:v>
              </c:pt>
              <c:pt idx="2">
                <c:v>2</c:v>
              </c:pt>
              <c:pt idx="3">
                <c:v>3</c:v>
              </c:pt>
              <c:pt idx="4">
                <c:v>4</c:v>
              </c:pt>
              <c:pt idx="5">
                <c:v>5</c:v>
              </c:pt>
              <c:pt idx="6">
                <c:v>6</c:v>
              </c:pt>
            </c:numLit>
          </c:cat>
          <c:val>
            <c:numRef>
              <c:f>Sheet107!$A$1:$A$8</c:f>
              <c:numCache>
                <c:formatCode>General</c:formatCode>
                <c:ptCount val="8"/>
                <c:pt idx="0">
                  <c:v>0.9</c:v>
                </c:pt>
                <c:pt idx="1">
                  <c:v>1.4</c:v>
                </c:pt>
                <c:pt idx="2">
                  <c:v>1.4</c:v>
                </c:pt>
                <c:pt idx="3">
                  <c:v>2.1</c:v>
                </c:pt>
                <c:pt idx="4">
                  <c:v>2.5</c:v>
                </c:pt>
                <c:pt idx="5">
                  <c:v>2.8</c:v>
                </c:pt>
                <c:pt idx="6">
                  <c:v>3</c:v>
                </c:pt>
              </c:numCache>
            </c:numRef>
          </c:val>
        </c:ser>
        <c:ser>
          <c:idx val="1"/>
          <c:order val="1"/>
          <c:tx>
            <c:v>100% FME</c:v>
          </c:tx>
          <c:spPr>
            <a:ln w="19050">
              <a:solidFill>
                <a:sysClr val="windowText" lastClr="000000"/>
              </a:solidFill>
              <a:prstDash val="sysDash"/>
            </a:ln>
          </c:spPr>
          <c:marker>
            <c:spPr>
              <a:solidFill>
                <a:sysClr val="windowText" lastClr="000000"/>
              </a:solidFill>
              <a:ln>
                <a:solidFill>
                  <a:sysClr val="windowText" lastClr="000000"/>
                </a:solidFill>
              </a:ln>
            </c:spPr>
          </c:marker>
          <c:errBars>
            <c:errDir val="y"/>
            <c:errBarType val="both"/>
            <c:errValType val="fixedVal"/>
            <c:val val="0.15000000000000024"/>
          </c:errBars>
          <c:cat>
            <c:numLit>
              <c:formatCode>General</c:formatCode>
              <c:ptCount val="7"/>
              <c:pt idx="0">
                <c:v>0</c:v>
              </c:pt>
              <c:pt idx="1">
                <c:v>1</c:v>
              </c:pt>
              <c:pt idx="2">
                <c:v>2</c:v>
              </c:pt>
              <c:pt idx="3">
                <c:v>3</c:v>
              </c:pt>
              <c:pt idx="4">
                <c:v>4</c:v>
              </c:pt>
              <c:pt idx="5">
                <c:v>5</c:v>
              </c:pt>
              <c:pt idx="6">
                <c:v>6</c:v>
              </c:pt>
            </c:numLit>
          </c:cat>
          <c:val>
            <c:numRef>
              <c:f>Sheet107!$B$1:$B$8</c:f>
              <c:numCache>
                <c:formatCode>General</c:formatCode>
                <c:ptCount val="8"/>
                <c:pt idx="0">
                  <c:v>0.9</c:v>
                </c:pt>
                <c:pt idx="1">
                  <c:v>0.8</c:v>
                </c:pt>
                <c:pt idx="2">
                  <c:v>0.60000000000000064</c:v>
                </c:pt>
                <c:pt idx="3">
                  <c:v>1.1000000000000001</c:v>
                </c:pt>
                <c:pt idx="4">
                  <c:v>1</c:v>
                </c:pt>
                <c:pt idx="5">
                  <c:v>1.2</c:v>
                </c:pt>
                <c:pt idx="6">
                  <c:v>1.2</c:v>
                </c:pt>
              </c:numCache>
            </c:numRef>
          </c:val>
        </c:ser>
        <c:ser>
          <c:idx val="2"/>
          <c:order val="2"/>
          <c:tx>
            <c:v>75% FME</c:v>
          </c:tx>
          <c:spPr>
            <a:ln w="19050">
              <a:solidFill>
                <a:sysClr val="windowText" lastClr="000000"/>
              </a:solidFill>
              <a:prstDash val="lgDash"/>
            </a:ln>
          </c:spPr>
          <c:marker>
            <c:spPr>
              <a:noFill/>
              <a:ln>
                <a:solidFill>
                  <a:sysClr val="windowText" lastClr="000000"/>
                </a:solidFill>
              </a:ln>
            </c:spPr>
          </c:marker>
          <c:errBars>
            <c:errDir val="y"/>
            <c:errBarType val="both"/>
            <c:errValType val="fixedVal"/>
            <c:val val="0.25"/>
          </c:errBars>
          <c:cat>
            <c:numLit>
              <c:formatCode>General</c:formatCode>
              <c:ptCount val="7"/>
              <c:pt idx="0">
                <c:v>0</c:v>
              </c:pt>
              <c:pt idx="1">
                <c:v>1</c:v>
              </c:pt>
              <c:pt idx="2">
                <c:v>2</c:v>
              </c:pt>
              <c:pt idx="3">
                <c:v>3</c:v>
              </c:pt>
              <c:pt idx="4">
                <c:v>4</c:v>
              </c:pt>
              <c:pt idx="5">
                <c:v>5</c:v>
              </c:pt>
              <c:pt idx="6">
                <c:v>6</c:v>
              </c:pt>
            </c:numLit>
          </c:cat>
          <c:val>
            <c:numRef>
              <c:f>Sheet107!$C$1:$C$8</c:f>
              <c:numCache>
                <c:formatCode>General</c:formatCode>
                <c:ptCount val="8"/>
                <c:pt idx="0">
                  <c:v>0.9</c:v>
                </c:pt>
                <c:pt idx="1">
                  <c:v>1.2</c:v>
                </c:pt>
                <c:pt idx="2">
                  <c:v>1.3</c:v>
                </c:pt>
                <c:pt idx="3">
                  <c:v>1</c:v>
                </c:pt>
                <c:pt idx="4">
                  <c:v>1.2</c:v>
                </c:pt>
                <c:pt idx="5">
                  <c:v>1.5</c:v>
                </c:pt>
                <c:pt idx="6">
                  <c:v>1.3</c:v>
                </c:pt>
              </c:numCache>
            </c:numRef>
          </c:val>
        </c:ser>
        <c:ser>
          <c:idx val="3"/>
          <c:order val="3"/>
          <c:tx>
            <c:v>50% FME</c:v>
          </c:tx>
          <c:spPr>
            <a:ln w="19050">
              <a:solidFill>
                <a:sysClr val="windowText" lastClr="000000"/>
              </a:solidFill>
            </a:ln>
          </c:spPr>
          <c:marker>
            <c:spPr>
              <a:noFill/>
              <a:ln w="19050">
                <a:solidFill>
                  <a:schemeClr val="tx1"/>
                </a:solidFill>
              </a:ln>
            </c:spPr>
          </c:marker>
          <c:errBars>
            <c:errDir val="y"/>
            <c:errBarType val="both"/>
            <c:errValType val="fixedVal"/>
            <c:val val="0.15000000000000024"/>
          </c:errBars>
          <c:cat>
            <c:numLit>
              <c:formatCode>General</c:formatCode>
              <c:ptCount val="7"/>
              <c:pt idx="0">
                <c:v>0</c:v>
              </c:pt>
              <c:pt idx="1">
                <c:v>1</c:v>
              </c:pt>
              <c:pt idx="2">
                <c:v>2</c:v>
              </c:pt>
              <c:pt idx="3">
                <c:v>3</c:v>
              </c:pt>
              <c:pt idx="4">
                <c:v>4</c:v>
              </c:pt>
              <c:pt idx="5">
                <c:v>5</c:v>
              </c:pt>
              <c:pt idx="6">
                <c:v>6</c:v>
              </c:pt>
            </c:numLit>
          </c:cat>
          <c:val>
            <c:numRef>
              <c:f>Sheet107!$D$1:$D$8</c:f>
              <c:numCache>
                <c:formatCode>General</c:formatCode>
                <c:ptCount val="8"/>
                <c:pt idx="0">
                  <c:v>0.9</c:v>
                </c:pt>
                <c:pt idx="1">
                  <c:v>1.2</c:v>
                </c:pt>
                <c:pt idx="2">
                  <c:v>1.4</c:v>
                </c:pt>
                <c:pt idx="3">
                  <c:v>1.3</c:v>
                </c:pt>
                <c:pt idx="4">
                  <c:v>1.5</c:v>
                </c:pt>
                <c:pt idx="5">
                  <c:v>1.4</c:v>
                </c:pt>
                <c:pt idx="6">
                  <c:v>1.5</c:v>
                </c:pt>
              </c:numCache>
            </c:numRef>
          </c:val>
        </c:ser>
        <c:ser>
          <c:idx val="4"/>
          <c:order val="4"/>
          <c:tx>
            <c:v>25% FME</c:v>
          </c:tx>
          <c:spPr>
            <a:ln w="19050">
              <a:solidFill>
                <a:sysClr val="windowText" lastClr="000000"/>
              </a:solidFill>
              <a:prstDash val="sysDot"/>
            </a:ln>
          </c:spPr>
          <c:marker>
            <c:symbol val="circle"/>
            <c:size val="7"/>
            <c:spPr>
              <a:noFill/>
              <a:ln w="19050">
                <a:solidFill>
                  <a:sysClr val="windowText" lastClr="000000"/>
                </a:solidFill>
              </a:ln>
            </c:spPr>
          </c:marker>
          <c:errBars>
            <c:errDir val="y"/>
            <c:errBarType val="both"/>
            <c:errValType val="fixedVal"/>
            <c:val val="0.11"/>
          </c:errBars>
          <c:cat>
            <c:numLit>
              <c:formatCode>General</c:formatCode>
              <c:ptCount val="7"/>
              <c:pt idx="0">
                <c:v>0</c:v>
              </c:pt>
              <c:pt idx="1">
                <c:v>1</c:v>
              </c:pt>
              <c:pt idx="2">
                <c:v>2</c:v>
              </c:pt>
              <c:pt idx="3">
                <c:v>3</c:v>
              </c:pt>
              <c:pt idx="4">
                <c:v>4</c:v>
              </c:pt>
              <c:pt idx="5">
                <c:v>5</c:v>
              </c:pt>
              <c:pt idx="6">
                <c:v>6</c:v>
              </c:pt>
            </c:numLit>
          </c:cat>
          <c:val>
            <c:numRef>
              <c:f>Sheet107!$E$1:$E$8</c:f>
              <c:numCache>
                <c:formatCode>General</c:formatCode>
                <c:ptCount val="8"/>
                <c:pt idx="0">
                  <c:v>0.9</c:v>
                </c:pt>
                <c:pt idx="1">
                  <c:v>1.4</c:v>
                </c:pt>
                <c:pt idx="2">
                  <c:v>1.4</c:v>
                </c:pt>
                <c:pt idx="3">
                  <c:v>1.5</c:v>
                </c:pt>
                <c:pt idx="4">
                  <c:v>1.8</c:v>
                </c:pt>
                <c:pt idx="5">
                  <c:v>1.6</c:v>
                </c:pt>
                <c:pt idx="6">
                  <c:v>2.4</c:v>
                </c:pt>
              </c:numCache>
            </c:numRef>
          </c:val>
        </c:ser>
        <c:ser>
          <c:idx val="5"/>
          <c:order val="5"/>
          <c:cat>
            <c:numLit>
              <c:formatCode>General</c:formatCode>
              <c:ptCount val="7"/>
              <c:pt idx="0">
                <c:v>0</c:v>
              </c:pt>
              <c:pt idx="1">
                <c:v>1</c:v>
              </c:pt>
              <c:pt idx="2">
                <c:v>2</c:v>
              </c:pt>
              <c:pt idx="3">
                <c:v>3</c:v>
              </c:pt>
              <c:pt idx="4">
                <c:v>4</c:v>
              </c:pt>
              <c:pt idx="5">
                <c:v>5</c:v>
              </c:pt>
              <c:pt idx="6">
                <c:v>6</c:v>
              </c:pt>
            </c:numLit>
          </c:cat>
          <c:val>
            <c:numRef>
              <c:f>Sheet107!$F$1:$F$8</c:f>
              <c:numCache>
                <c:formatCode>General</c:formatCode>
                <c:ptCount val="8"/>
              </c:numCache>
            </c:numRef>
          </c:val>
        </c:ser>
        <c:marker val="1"/>
        <c:axId val="151295104"/>
        <c:axId val="151297024"/>
      </c:lineChart>
      <c:dateAx>
        <c:axId val="151295104"/>
        <c:scaling>
          <c:orientation val="minMax"/>
        </c:scaling>
        <c:axPos val="b"/>
        <c:title>
          <c:tx>
            <c:rich>
              <a:bodyPr/>
              <a:lstStyle/>
              <a:p>
                <a:pPr>
                  <a:defRPr/>
                </a:pPr>
                <a:r>
                  <a:rPr lang="en-US"/>
                  <a:t>Weeks of Harvest</a:t>
                </a:r>
              </a:p>
            </c:rich>
          </c:tx>
          <c:layout/>
        </c:title>
        <c:numFmt formatCode="General" sourceLinked="1"/>
        <c:tickLblPos val="nextTo"/>
        <c:crossAx val="151297024"/>
        <c:crosses val="autoZero"/>
        <c:lblOffset val="100"/>
        <c:baseTimeUnit val="days"/>
      </c:dateAx>
      <c:valAx>
        <c:axId val="151297024"/>
        <c:scaling>
          <c:orientation val="minMax"/>
        </c:scaling>
        <c:axPos val="l"/>
        <c:title>
          <c:tx>
            <c:rich>
              <a:bodyPr rot="-5400000" vert="horz"/>
              <a:lstStyle/>
              <a:p>
                <a:pPr>
                  <a:defRPr/>
                </a:pPr>
                <a:r>
                  <a:rPr lang="en-US"/>
                  <a:t>Root fresh weight (g)</a:t>
                </a:r>
              </a:p>
            </c:rich>
          </c:tx>
          <c:layout>
            <c:manualLayout>
              <c:xMode val="edge"/>
              <c:yMode val="edge"/>
              <c:x val="0.10504896957324776"/>
              <c:y val="0.22588010551566595"/>
            </c:manualLayout>
          </c:layout>
        </c:title>
        <c:numFmt formatCode="General" sourceLinked="1"/>
        <c:tickLblPos val="nextTo"/>
        <c:crossAx val="151295104"/>
        <c:crosses val="autoZero"/>
        <c:crossBetween val="midCat"/>
      </c:valAx>
      <c:spPr>
        <a:ln w="25400" cap="sq">
          <a:solidFill>
            <a:sysClr val="windowText" lastClr="000000"/>
          </a:solidFill>
        </a:ln>
      </c:spPr>
    </c:plotArea>
    <c:legend>
      <c:legendPos val="r"/>
      <c:legendEntry>
        <c:idx val="5"/>
        <c:delete val="1"/>
      </c:legendEntry>
      <c:layout>
        <c:manualLayout>
          <c:xMode val="edge"/>
          <c:yMode val="edge"/>
          <c:x val="0.2853390201224848"/>
          <c:y val="0.13439504476726843"/>
          <c:w val="0.36527546903859248"/>
          <c:h val="0.169721228388301"/>
        </c:manualLayout>
      </c:layout>
    </c:legend>
    <c:plotVisOnly val="1"/>
    <c:dispBlanksAs val="gap"/>
  </c:chart>
  <c:spPr>
    <a:ln>
      <a:noFill/>
    </a:ln>
  </c:spPr>
  <c:txPr>
    <a:bodyPr/>
    <a:lstStyle/>
    <a:p>
      <a:pPr>
        <a:defRPr sz="1800"/>
      </a:pPr>
      <a:endParaRPr lang="en-US"/>
    </a:p>
  </c:txPr>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0426608438651159"/>
          <c:y val="2.4963506880358335E-2"/>
          <c:w val="0.6470786739892862"/>
          <c:h val="0.68024484024368193"/>
        </c:manualLayout>
      </c:layout>
      <c:lineChart>
        <c:grouping val="standard"/>
        <c:ser>
          <c:idx val="0"/>
          <c:order val="0"/>
          <c:tx>
            <c:v>Control</c:v>
          </c:tx>
          <c:spPr>
            <a:ln w="19050">
              <a:solidFill>
                <a:sysClr val="windowText" lastClr="000000"/>
              </a:solidFill>
            </a:ln>
          </c:spPr>
          <c:marker>
            <c:spPr>
              <a:solidFill>
                <a:sysClr val="windowText" lastClr="000000"/>
              </a:solidFill>
              <a:ln w="19050">
                <a:solidFill>
                  <a:sysClr val="windowText" lastClr="000000"/>
                </a:solidFill>
              </a:ln>
            </c:spPr>
          </c:marker>
          <c:errBars>
            <c:errDir val="y"/>
            <c:errBarType val="both"/>
            <c:errValType val="fixedVal"/>
            <c:val val="4.1000000000000009E-2"/>
          </c:errBars>
          <c:cat>
            <c:numLit>
              <c:formatCode>General</c:formatCode>
              <c:ptCount val="7"/>
              <c:pt idx="0">
                <c:v>0</c:v>
              </c:pt>
              <c:pt idx="1">
                <c:v>1</c:v>
              </c:pt>
              <c:pt idx="2">
                <c:v>2</c:v>
              </c:pt>
              <c:pt idx="3">
                <c:v>3</c:v>
              </c:pt>
              <c:pt idx="4">
                <c:v>4</c:v>
              </c:pt>
              <c:pt idx="5">
                <c:v>5</c:v>
              </c:pt>
              <c:pt idx="6">
                <c:v>6</c:v>
              </c:pt>
            </c:numLit>
          </c:cat>
          <c:val>
            <c:numRef>
              <c:f>Sheet29!$A$1:$A$8</c:f>
              <c:numCache>
                <c:formatCode>General</c:formatCode>
                <c:ptCount val="8"/>
                <c:pt idx="0">
                  <c:v>0.26</c:v>
                </c:pt>
                <c:pt idx="1">
                  <c:v>0.31000000000000238</c:v>
                </c:pt>
                <c:pt idx="2">
                  <c:v>0.45</c:v>
                </c:pt>
                <c:pt idx="3">
                  <c:v>0.56999999999999995</c:v>
                </c:pt>
                <c:pt idx="4">
                  <c:v>0.75000000000000733</c:v>
                </c:pt>
                <c:pt idx="5">
                  <c:v>0.88</c:v>
                </c:pt>
                <c:pt idx="6">
                  <c:v>0.95000000000000062</c:v>
                </c:pt>
              </c:numCache>
            </c:numRef>
          </c:val>
        </c:ser>
        <c:ser>
          <c:idx val="1"/>
          <c:order val="1"/>
          <c:tx>
            <c:v>100% FWE</c:v>
          </c:tx>
          <c:spPr>
            <a:ln w="19050">
              <a:solidFill>
                <a:sysClr val="windowText" lastClr="000000"/>
              </a:solidFill>
              <a:prstDash val="sysDash"/>
            </a:ln>
          </c:spPr>
          <c:marker>
            <c:spPr>
              <a:solidFill>
                <a:sysClr val="windowText" lastClr="000000"/>
              </a:solidFill>
              <a:ln w="19050">
                <a:solidFill>
                  <a:sysClr val="windowText" lastClr="000000"/>
                </a:solidFill>
              </a:ln>
            </c:spPr>
          </c:marker>
          <c:errBars>
            <c:errDir val="y"/>
            <c:errBarType val="both"/>
            <c:errValType val="fixedVal"/>
            <c:val val="7.1000000000000008E-2"/>
          </c:errBars>
          <c:cat>
            <c:numLit>
              <c:formatCode>General</c:formatCode>
              <c:ptCount val="7"/>
              <c:pt idx="0">
                <c:v>0</c:v>
              </c:pt>
              <c:pt idx="1">
                <c:v>1</c:v>
              </c:pt>
              <c:pt idx="2">
                <c:v>2</c:v>
              </c:pt>
              <c:pt idx="3">
                <c:v>3</c:v>
              </c:pt>
              <c:pt idx="4">
                <c:v>4</c:v>
              </c:pt>
              <c:pt idx="5">
                <c:v>5</c:v>
              </c:pt>
              <c:pt idx="6">
                <c:v>6</c:v>
              </c:pt>
            </c:numLit>
          </c:cat>
          <c:val>
            <c:numRef>
              <c:f>Sheet29!$B$1:$B$8</c:f>
              <c:numCache>
                <c:formatCode>General</c:formatCode>
                <c:ptCount val="8"/>
                <c:pt idx="0">
                  <c:v>0.26</c:v>
                </c:pt>
                <c:pt idx="1">
                  <c:v>0.28000000000000008</c:v>
                </c:pt>
                <c:pt idx="2">
                  <c:v>0.26</c:v>
                </c:pt>
                <c:pt idx="3">
                  <c:v>0.36000000000000032</c:v>
                </c:pt>
                <c:pt idx="4">
                  <c:v>0.39000000000000407</c:v>
                </c:pt>
                <c:pt idx="5">
                  <c:v>0.43000000000000038</c:v>
                </c:pt>
                <c:pt idx="6">
                  <c:v>0.58000000000000007</c:v>
                </c:pt>
              </c:numCache>
            </c:numRef>
          </c:val>
        </c:ser>
        <c:ser>
          <c:idx val="2"/>
          <c:order val="2"/>
          <c:tx>
            <c:v>75%  FWE</c:v>
          </c:tx>
          <c:spPr>
            <a:ln w="19050">
              <a:solidFill>
                <a:sysClr val="windowText" lastClr="000000"/>
              </a:solidFill>
              <a:prstDash val="lgDash"/>
            </a:ln>
          </c:spPr>
          <c:marker>
            <c:spPr>
              <a:noFill/>
              <a:ln w="19050">
                <a:solidFill>
                  <a:sysClr val="windowText" lastClr="000000"/>
                </a:solidFill>
              </a:ln>
            </c:spPr>
          </c:marker>
          <c:errBars>
            <c:errDir val="y"/>
            <c:errBarType val="both"/>
            <c:errValType val="fixedVal"/>
            <c:val val="5.1000000000000004E-2"/>
          </c:errBars>
          <c:cat>
            <c:numLit>
              <c:formatCode>General</c:formatCode>
              <c:ptCount val="7"/>
              <c:pt idx="0">
                <c:v>0</c:v>
              </c:pt>
              <c:pt idx="1">
                <c:v>1</c:v>
              </c:pt>
              <c:pt idx="2">
                <c:v>2</c:v>
              </c:pt>
              <c:pt idx="3">
                <c:v>3</c:v>
              </c:pt>
              <c:pt idx="4">
                <c:v>4</c:v>
              </c:pt>
              <c:pt idx="5">
                <c:v>5</c:v>
              </c:pt>
              <c:pt idx="6">
                <c:v>6</c:v>
              </c:pt>
            </c:numLit>
          </c:cat>
          <c:val>
            <c:numRef>
              <c:f>Sheet29!$C$1:$C$8</c:f>
              <c:numCache>
                <c:formatCode>General</c:formatCode>
                <c:ptCount val="8"/>
                <c:pt idx="0">
                  <c:v>0.26</c:v>
                </c:pt>
                <c:pt idx="1">
                  <c:v>0.31000000000000238</c:v>
                </c:pt>
                <c:pt idx="2">
                  <c:v>0.38000000000000383</c:v>
                </c:pt>
                <c:pt idx="3">
                  <c:v>0.42000000000000032</c:v>
                </c:pt>
                <c:pt idx="4">
                  <c:v>0.48000000000000032</c:v>
                </c:pt>
                <c:pt idx="5">
                  <c:v>0.52</c:v>
                </c:pt>
                <c:pt idx="6">
                  <c:v>0.62000000000000721</c:v>
                </c:pt>
              </c:numCache>
            </c:numRef>
          </c:val>
        </c:ser>
        <c:ser>
          <c:idx val="3"/>
          <c:order val="3"/>
          <c:tx>
            <c:v>50% FWE</c:v>
          </c:tx>
          <c:spPr>
            <a:ln w="19050">
              <a:solidFill>
                <a:sysClr val="windowText" lastClr="000000"/>
              </a:solidFill>
              <a:prstDash val="lgDashDot"/>
            </a:ln>
          </c:spPr>
          <c:marker>
            <c:spPr>
              <a:noFill/>
              <a:ln>
                <a:solidFill>
                  <a:sysClr val="windowText" lastClr="000000"/>
                </a:solidFill>
              </a:ln>
            </c:spPr>
          </c:marker>
          <c:dPt>
            <c:idx val="5"/>
            <c:marker>
              <c:spPr>
                <a:noFill/>
                <a:ln w="19050">
                  <a:solidFill>
                    <a:sysClr val="windowText" lastClr="000000"/>
                  </a:solidFill>
                </a:ln>
              </c:spPr>
            </c:marker>
            <c:spPr>
              <a:ln w="19050">
                <a:solidFill>
                  <a:sysClr val="windowText" lastClr="000000"/>
                </a:solidFill>
                <a:prstDash val="solid"/>
              </a:ln>
            </c:spPr>
          </c:dPt>
          <c:dPt>
            <c:idx val="6"/>
            <c:spPr>
              <a:ln w="19050">
                <a:solidFill>
                  <a:sysClr val="windowText" lastClr="000000"/>
                </a:solidFill>
                <a:prstDash val="solid"/>
              </a:ln>
            </c:spPr>
          </c:dPt>
          <c:errBars>
            <c:errDir val="y"/>
            <c:errBarType val="both"/>
            <c:errValType val="fixedVal"/>
            <c:val val="5.1000000000000004E-2"/>
          </c:errBars>
          <c:cat>
            <c:numLit>
              <c:formatCode>General</c:formatCode>
              <c:ptCount val="7"/>
              <c:pt idx="0">
                <c:v>0</c:v>
              </c:pt>
              <c:pt idx="1">
                <c:v>1</c:v>
              </c:pt>
              <c:pt idx="2">
                <c:v>2</c:v>
              </c:pt>
              <c:pt idx="3">
                <c:v>3</c:v>
              </c:pt>
              <c:pt idx="4">
                <c:v>4</c:v>
              </c:pt>
              <c:pt idx="5">
                <c:v>5</c:v>
              </c:pt>
              <c:pt idx="6">
                <c:v>6</c:v>
              </c:pt>
            </c:numLit>
          </c:cat>
          <c:val>
            <c:numRef>
              <c:f>Sheet29!$D$1:$D$8</c:f>
              <c:numCache>
                <c:formatCode>General</c:formatCode>
                <c:ptCount val="8"/>
                <c:pt idx="0">
                  <c:v>0.26</c:v>
                </c:pt>
                <c:pt idx="1">
                  <c:v>0.32000000000000406</c:v>
                </c:pt>
                <c:pt idx="2">
                  <c:v>0.41000000000000031</c:v>
                </c:pt>
                <c:pt idx="3">
                  <c:v>0.38000000000000383</c:v>
                </c:pt>
                <c:pt idx="4">
                  <c:v>0.53</c:v>
                </c:pt>
                <c:pt idx="5">
                  <c:v>0.61000000000000065</c:v>
                </c:pt>
                <c:pt idx="6">
                  <c:v>0.68</c:v>
                </c:pt>
              </c:numCache>
            </c:numRef>
          </c:val>
        </c:ser>
        <c:ser>
          <c:idx val="4"/>
          <c:order val="4"/>
          <c:tx>
            <c:v>25% FWE</c:v>
          </c:tx>
          <c:spPr>
            <a:ln w="19050">
              <a:solidFill>
                <a:sysClr val="windowText" lastClr="000000"/>
              </a:solidFill>
              <a:prstDash val="sysDot"/>
            </a:ln>
          </c:spPr>
          <c:marker>
            <c:symbol val="circle"/>
            <c:size val="5"/>
            <c:spPr>
              <a:noFill/>
              <a:ln w="19050">
                <a:solidFill>
                  <a:sysClr val="windowText" lastClr="000000"/>
                </a:solidFill>
              </a:ln>
            </c:spPr>
          </c:marker>
          <c:errBars>
            <c:errDir val="y"/>
            <c:errBarType val="both"/>
            <c:errValType val="fixedVal"/>
            <c:val val="7.0000000000000021E-2"/>
          </c:errBars>
          <c:cat>
            <c:numLit>
              <c:formatCode>General</c:formatCode>
              <c:ptCount val="7"/>
              <c:pt idx="0">
                <c:v>0</c:v>
              </c:pt>
              <c:pt idx="1">
                <c:v>1</c:v>
              </c:pt>
              <c:pt idx="2">
                <c:v>2</c:v>
              </c:pt>
              <c:pt idx="3">
                <c:v>3</c:v>
              </c:pt>
              <c:pt idx="4">
                <c:v>4</c:v>
              </c:pt>
              <c:pt idx="5">
                <c:v>5</c:v>
              </c:pt>
              <c:pt idx="6">
                <c:v>6</c:v>
              </c:pt>
            </c:numLit>
          </c:cat>
          <c:val>
            <c:numRef>
              <c:f>Sheet29!$E$1:$E$8</c:f>
              <c:numCache>
                <c:formatCode>General</c:formatCode>
                <c:ptCount val="8"/>
                <c:pt idx="0">
                  <c:v>0.26</c:v>
                </c:pt>
                <c:pt idx="1">
                  <c:v>0.30000000000000032</c:v>
                </c:pt>
                <c:pt idx="2">
                  <c:v>0.32000000000000406</c:v>
                </c:pt>
                <c:pt idx="3">
                  <c:v>0.54</c:v>
                </c:pt>
                <c:pt idx="4">
                  <c:v>0.63000000000000789</c:v>
                </c:pt>
                <c:pt idx="5">
                  <c:v>0.68</c:v>
                </c:pt>
                <c:pt idx="6">
                  <c:v>0.71000000000000063</c:v>
                </c:pt>
              </c:numCache>
            </c:numRef>
          </c:val>
        </c:ser>
        <c:marker val="1"/>
        <c:axId val="151377792"/>
        <c:axId val="151408640"/>
      </c:lineChart>
      <c:dateAx>
        <c:axId val="151377792"/>
        <c:scaling>
          <c:orientation val="minMax"/>
        </c:scaling>
        <c:axPos val="b"/>
        <c:title>
          <c:tx>
            <c:rich>
              <a:bodyPr/>
              <a:lstStyle/>
              <a:p>
                <a:pPr>
                  <a:defRPr/>
                </a:pPr>
                <a:r>
                  <a:rPr lang="en-US"/>
                  <a:t>Weeks  of harvest</a:t>
                </a:r>
              </a:p>
            </c:rich>
          </c:tx>
          <c:layout>
            <c:manualLayout>
              <c:xMode val="edge"/>
              <c:yMode val="edge"/>
              <c:x val="0.43368523379022089"/>
              <c:y val="0.81034157813486341"/>
            </c:manualLayout>
          </c:layout>
        </c:title>
        <c:numFmt formatCode="General" sourceLinked="1"/>
        <c:tickLblPos val="nextTo"/>
        <c:crossAx val="151408640"/>
        <c:crosses val="autoZero"/>
        <c:lblOffset val="100"/>
        <c:baseTimeUnit val="days"/>
      </c:dateAx>
      <c:valAx>
        <c:axId val="151408640"/>
        <c:scaling>
          <c:orientation val="minMax"/>
          <c:max val="1"/>
        </c:scaling>
        <c:axPos val="l"/>
        <c:title>
          <c:tx>
            <c:rich>
              <a:bodyPr rot="-5400000" vert="horz"/>
              <a:lstStyle/>
              <a:p>
                <a:pPr>
                  <a:defRPr/>
                </a:pPr>
                <a:r>
                  <a:rPr lang="en-US"/>
                  <a:t>Root dry weight(g)</a:t>
                </a:r>
              </a:p>
            </c:rich>
          </c:tx>
          <c:layout>
            <c:manualLayout>
              <c:xMode val="edge"/>
              <c:yMode val="edge"/>
              <c:x val="7.3503450957519242E-2"/>
              <c:y val="0.21753580398248951"/>
            </c:manualLayout>
          </c:layout>
        </c:title>
        <c:numFmt formatCode="General" sourceLinked="1"/>
        <c:tickLblPos val="nextTo"/>
        <c:crossAx val="151377792"/>
        <c:crosses val="autoZero"/>
        <c:crossBetween val="midCat"/>
      </c:valAx>
      <c:spPr>
        <a:ln w="25400" cap="sq">
          <a:solidFill>
            <a:sysClr val="windowText" lastClr="000000"/>
          </a:solidFill>
        </a:ln>
      </c:spPr>
    </c:plotArea>
    <c:legend>
      <c:legendPos val="r"/>
      <c:layout>
        <c:manualLayout>
          <c:xMode val="edge"/>
          <c:yMode val="edge"/>
          <c:x val="0.24836784290852534"/>
          <c:y val="3.2205235046008578E-2"/>
          <c:w val="0.35757229999027923"/>
          <c:h val="0.22069822488606294"/>
        </c:manualLayout>
      </c:layout>
    </c:legend>
    <c:plotVisOnly val="1"/>
    <c:dispBlanksAs val="gap"/>
  </c:chart>
  <c:spPr>
    <a:ln>
      <a:noFill/>
    </a:ln>
  </c:spPr>
  <c:txPr>
    <a:bodyPr/>
    <a:lstStyle/>
    <a:p>
      <a:pPr>
        <a:defRPr sz="1800"/>
      </a:pPr>
      <a:endParaRPr lang="en-US"/>
    </a:p>
  </c:txPr>
  <c:externalData r:id="rId1"/>
  <c:userShapes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0593768875125046"/>
          <c:y val="0.14980155155882274"/>
          <c:w val="0.67392306087262099"/>
          <c:h val="0.61806316645843662"/>
        </c:manualLayout>
      </c:layout>
      <c:lineChart>
        <c:grouping val="standard"/>
        <c:ser>
          <c:idx val="0"/>
          <c:order val="0"/>
          <c:tx>
            <c:v>Control</c:v>
          </c:tx>
          <c:spPr>
            <a:ln w="19050">
              <a:solidFill>
                <a:sysClr val="windowText" lastClr="000000"/>
              </a:solidFill>
            </a:ln>
          </c:spPr>
          <c:marker>
            <c:spPr>
              <a:solidFill>
                <a:schemeClr val="tx1"/>
              </a:solidFill>
              <a:ln>
                <a:solidFill>
                  <a:sysClr val="windowText" lastClr="000000"/>
                </a:solidFill>
              </a:ln>
            </c:spPr>
          </c:marker>
          <c:errBars>
            <c:errDir val="y"/>
            <c:errBarType val="both"/>
            <c:errValType val="cust"/>
            <c:plus>
              <c:numLit>
                <c:formatCode>General</c:formatCode>
                <c:ptCount val="7"/>
                <c:pt idx="0">
                  <c:v>4.0000000000000022E-2</c:v>
                </c:pt>
                <c:pt idx="1">
                  <c:v>7.0000000000000021E-2</c:v>
                </c:pt>
                <c:pt idx="2">
                  <c:v>4.0000000000000022E-2</c:v>
                </c:pt>
                <c:pt idx="3">
                  <c:v>0.05</c:v>
                </c:pt>
                <c:pt idx="4">
                  <c:v>4.0000000000000022E-2</c:v>
                </c:pt>
                <c:pt idx="5">
                  <c:v>3.0000000000000002E-2</c:v>
                </c:pt>
                <c:pt idx="6">
                  <c:v>7.0000000000000021E-2</c:v>
                </c:pt>
              </c:numLit>
            </c:plus>
            <c:minus>
              <c:numLit>
                <c:formatCode>General</c:formatCode>
                <c:ptCount val="7"/>
                <c:pt idx="0">
                  <c:v>4.0000000000000022E-2</c:v>
                </c:pt>
                <c:pt idx="1">
                  <c:v>7.0000000000000021E-2</c:v>
                </c:pt>
                <c:pt idx="2">
                  <c:v>4.0000000000000022E-2</c:v>
                </c:pt>
                <c:pt idx="3">
                  <c:v>0.05</c:v>
                </c:pt>
                <c:pt idx="4">
                  <c:v>4.0000000000000022E-2</c:v>
                </c:pt>
                <c:pt idx="5">
                  <c:v>3.0000000000000002E-2</c:v>
                </c:pt>
                <c:pt idx="6">
                  <c:v>7.0000000000000021E-2</c:v>
                </c:pt>
              </c:numLit>
            </c:minus>
          </c:errBars>
          <c:cat>
            <c:numLit>
              <c:formatCode>General</c:formatCode>
              <c:ptCount val="7"/>
              <c:pt idx="0">
                <c:v>0</c:v>
              </c:pt>
              <c:pt idx="1">
                <c:v>1</c:v>
              </c:pt>
              <c:pt idx="2">
                <c:v>2</c:v>
              </c:pt>
              <c:pt idx="3">
                <c:v>3</c:v>
              </c:pt>
              <c:pt idx="4">
                <c:v>4</c:v>
              </c:pt>
              <c:pt idx="5">
                <c:v>5</c:v>
              </c:pt>
              <c:pt idx="6">
                <c:v>6</c:v>
              </c:pt>
            </c:numLit>
          </c:cat>
          <c:val>
            <c:numRef>
              <c:f>Sheet12!$A$1:$A$9</c:f>
              <c:numCache>
                <c:formatCode>General</c:formatCode>
                <c:ptCount val="9"/>
                <c:pt idx="0">
                  <c:v>0.26</c:v>
                </c:pt>
                <c:pt idx="1">
                  <c:v>0.31000000000000238</c:v>
                </c:pt>
                <c:pt idx="2">
                  <c:v>0.45</c:v>
                </c:pt>
                <c:pt idx="3">
                  <c:v>0.56999999999999995</c:v>
                </c:pt>
                <c:pt idx="4">
                  <c:v>0.75000000000000733</c:v>
                </c:pt>
                <c:pt idx="5">
                  <c:v>0.88</c:v>
                </c:pt>
                <c:pt idx="6">
                  <c:v>0.95000000000000062</c:v>
                </c:pt>
              </c:numCache>
            </c:numRef>
          </c:val>
        </c:ser>
        <c:ser>
          <c:idx val="1"/>
          <c:order val="1"/>
          <c:tx>
            <c:v>100% FME</c:v>
          </c:tx>
          <c:spPr>
            <a:ln w="19050">
              <a:solidFill>
                <a:schemeClr val="tx1"/>
              </a:solidFill>
              <a:prstDash val="sysDash"/>
            </a:ln>
          </c:spPr>
          <c:marker>
            <c:spPr>
              <a:solidFill>
                <a:sysClr val="windowText" lastClr="000000"/>
              </a:solidFill>
              <a:ln w="19050">
                <a:solidFill>
                  <a:schemeClr val="tx1"/>
                </a:solidFill>
                <a:prstDash val="sysDash"/>
              </a:ln>
            </c:spPr>
          </c:marker>
          <c:errBars>
            <c:errDir val="y"/>
            <c:errBarType val="both"/>
            <c:errValType val="fixedVal"/>
            <c:val val="6.1000000000000013E-2"/>
          </c:errBars>
          <c:cat>
            <c:numLit>
              <c:formatCode>General</c:formatCode>
              <c:ptCount val="7"/>
              <c:pt idx="0">
                <c:v>0</c:v>
              </c:pt>
              <c:pt idx="1">
                <c:v>1</c:v>
              </c:pt>
              <c:pt idx="2">
                <c:v>2</c:v>
              </c:pt>
              <c:pt idx="3">
                <c:v>3</c:v>
              </c:pt>
              <c:pt idx="4">
                <c:v>4</c:v>
              </c:pt>
              <c:pt idx="5">
                <c:v>5</c:v>
              </c:pt>
              <c:pt idx="6">
                <c:v>6</c:v>
              </c:pt>
            </c:numLit>
          </c:cat>
          <c:val>
            <c:numRef>
              <c:f>Sheet12!$B$1:$B$9</c:f>
              <c:numCache>
                <c:formatCode>General</c:formatCode>
                <c:ptCount val="9"/>
                <c:pt idx="0">
                  <c:v>0.26</c:v>
                </c:pt>
                <c:pt idx="1">
                  <c:v>0.22</c:v>
                </c:pt>
                <c:pt idx="2">
                  <c:v>0.34</c:v>
                </c:pt>
                <c:pt idx="3">
                  <c:v>0.28000000000000008</c:v>
                </c:pt>
                <c:pt idx="4">
                  <c:v>0.22</c:v>
                </c:pt>
                <c:pt idx="5">
                  <c:v>0.35000000000000031</c:v>
                </c:pt>
                <c:pt idx="6">
                  <c:v>0.30000000000000032</c:v>
                </c:pt>
              </c:numCache>
            </c:numRef>
          </c:val>
        </c:ser>
        <c:ser>
          <c:idx val="2"/>
          <c:order val="2"/>
          <c:tx>
            <c:v>75%  FME</c:v>
          </c:tx>
          <c:spPr>
            <a:ln w="19050">
              <a:solidFill>
                <a:schemeClr val="tx1"/>
              </a:solidFill>
              <a:prstDash val="lgDash"/>
            </a:ln>
          </c:spPr>
          <c:marker>
            <c:spPr>
              <a:noFill/>
              <a:ln w="19050">
                <a:solidFill>
                  <a:schemeClr val="tx1"/>
                </a:solidFill>
                <a:prstDash val="solid"/>
              </a:ln>
            </c:spPr>
          </c:marker>
          <c:errBars>
            <c:errDir val="y"/>
            <c:errBarType val="both"/>
            <c:errValType val="fixedVal"/>
            <c:val val="4.1000000000000009E-2"/>
          </c:errBars>
          <c:cat>
            <c:numLit>
              <c:formatCode>General</c:formatCode>
              <c:ptCount val="7"/>
              <c:pt idx="0">
                <c:v>0</c:v>
              </c:pt>
              <c:pt idx="1">
                <c:v>1</c:v>
              </c:pt>
              <c:pt idx="2">
                <c:v>2</c:v>
              </c:pt>
              <c:pt idx="3">
                <c:v>3</c:v>
              </c:pt>
              <c:pt idx="4">
                <c:v>4</c:v>
              </c:pt>
              <c:pt idx="5">
                <c:v>5</c:v>
              </c:pt>
              <c:pt idx="6">
                <c:v>6</c:v>
              </c:pt>
            </c:numLit>
          </c:cat>
          <c:val>
            <c:numRef>
              <c:f>Sheet12!$C$1:$C$9</c:f>
              <c:numCache>
                <c:formatCode>General</c:formatCode>
                <c:ptCount val="9"/>
                <c:pt idx="0">
                  <c:v>0.26</c:v>
                </c:pt>
                <c:pt idx="1">
                  <c:v>0.31000000000000238</c:v>
                </c:pt>
                <c:pt idx="2">
                  <c:v>0.23</c:v>
                </c:pt>
                <c:pt idx="3">
                  <c:v>0.30000000000000032</c:v>
                </c:pt>
                <c:pt idx="4">
                  <c:v>0.38000000000000383</c:v>
                </c:pt>
                <c:pt idx="5">
                  <c:v>0.41000000000000031</c:v>
                </c:pt>
                <c:pt idx="6">
                  <c:v>0.45</c:v>
                </c:pt>
              </c:numCache>
            </c:numRef>
          </c:val>
        </c:ser>
        <c:ser>
          <c:idx val="3"/>
          <c:order val="3"/>
          <c:tx>
            <c:v>50% FME</c:v>
          </c:tx>
          <c:spPr>
            <a:ln w="19050">
              <a:solidFill>
                <a:schemeClr val="tx1"/>
              </a:solidFill>
              <a:prstDash val="solid"/>
            </a:ln>
          </c:spPr>
          <c:marker>
            <c:spPr>
              <a:noFill/>
              <a:ln>
                <a:solidFill>
                  <a:schemeClr val="tx1"/>
                </a:solidFill>
                <a:prstDash val="lgDash"/>
              </a:ln>
            </c:spPr>
          </c:marker>
          <c:errBars>
            <c:errDir val="y"/>
            <c:errBarType val="both"/>
            <c:errValType val="fixedVal"/>
            <c:val val="3.1000000000000052E-2"/>
          </c:errBars>
          <c:cat>
            <c:numLit>
              <c:formatCode>General</c:formatCode>
              <c:ptCount val="7"/>
              <c:pt idx="0">
                <c:v>0</c:v>
              </c:pt>
              <c:pt idx="1">
                <c:v>1</c:v>
              </c:pt>
              <c:pt idx="2">
                <c:v>2</c:v>
              </c:pt>
              <c:pt idx="3">
                <c:v>3</c:v>
              </c:pt>
              <c:pt idx="4">
                <c:v>4</c:v>
              </c:pt>
              <c:pt idx="5">
                <c:v>5</c:v>
              </c:pt>
              <c:pt idx="6">
                <c:v>6</c:v>
              </c:pt>
            </c:numLit>
          </c:cat>
          <c:val>
            <c:numRef>
              <c:f>Sheet12!$D$1:$D$9</c:f>
              <c:numCache>
                <c:formatCode>General</c:formatCode>
                <c:ptCount val="9"/>
                <c:pt idx="0">
                  <c:v>0.26</c:v>
                </c:pt>
                <c:pt idx="1">
                  <c:v>0.23</c:v>
                </c:pt>
                <c:pt idx="2">
                  <c:v>0.24000000000000021</c:v>
                </c:pt>
                <c:pt idx="3">
                  <c:v>0.34</c:v>
                </c:pt>
                <c:pt idx="4">
                  <c:v>0.42000000000000032</c:v>
                </c:pt>
                <c:pt idx="5">
                  <c:v>0.48000000000000032</c:v>
                </c:pt>
                <c:pt idx="6">
                  <c:v>0.53</c:v>
                </c:pt>
              </c:numCache>
            </c:numRef>
          </c:val>
        </c:ser>
        <c:ser>
          <c:idx val="4"/>
          <c:order val="4"/>
          <c:tx>
            <c:v>25% FME</c:v>
          </c:tx>
          <c:spPr>
            <a:ln w="19050">
              <a:solidFill>
                <a:schemeClr val="tx1"/>
              </a:solidFill>
              <a:prstDash val="sysDot"/>
            </a:ln>
          </c:spPr>
          <c:marker>
            <c:symbol val="circle"/>
            <c:size val="7"/>
            <c:spPr>
              <a:noFill/>
              <a:ln w="19050">
                <a:solidFill>
                  <a:schemeClr val="tx1"/>
                </a:solidFill>
                <a:prstDash val="solid"/>
              </a:ln>
            </c:spPr>
          </c:marker>
          <c:errBars>
            <c:errDir val="y"/>
            <c:errBarType val="both"/>
            <c:errValType val="fixedVal"/>
            <c:val val="6.1000000000000013E-2"/>
          </c:errBars>
          <c:cat>
            <c:numLit>
              <c:formatCode>General</c:formatCode>
              <c:ptCount val="7"/>
              <c:pt idx="0">
                <c:v>0</c:v>
              </c:pt>
              <c:pt idx="1">
                <c:v>1</c:v>
              </c:pt>
              <c:pt idx="2">
                <c:v>2</c:v>
              </c:pt>
              <c:pt idx="3">
                <c:v>3</c:v>
              </c:pt>
              <c:pt idx="4">
                <c:v>4</c:v>
              </c:pt>
              <c:pt idx="5">
                <c:v>5</c:v>
              </c:pt>
              <c:pt idx="6">
                <c:v>6</c:v>
              </c:pt>
            </c:numLit>
          </c:cat>
          <c:val>
            <c:numRef>
              <c:f>Sheet12!$E$1:$E$9</c:f>
              <c:numCache>
                <c:formatCode>General</c:formatCode>
                <c:ptCount val="9"/>
                <c:pt idx="0">
                  <c:v>0.26</c:v>
                </c:pt>
                <c:pt idx="1">
                  <c:v>0.34</c:v>
                </c:pt>
                <c:pt idx="2">
                  <c:v>0.36000000000000032</c:v>
                </c:pt>
                <c:pt idx="3">
                  <c:v>0.38000000000000383</c:v>
                </c:pt>
                <c:pt idx="4">
                  <c:v>0.25</c:v>
                </c:pt>
                <c:pt idx="5">
                  <c:v>0.38000000000000383</c:v>
                </c:pt>
                <c:pt idx="6">
                  <c:v>0.5</c:v>
                </c:pt>
              </c:numCache>
            </c:numRef>
          </c:val>
        </c:ser>
        <c:marker val="1"/>
        <c:axId val="151467136"/>
        <c:axId val="151468672"/>
      </c:lineChart>
      <c:dateAx>
        <c:axId val="151467136"/>
        <c:scaling>
          <c:orientation val="minMax"/>
        </c:scaling>
        <c:axPos val="b"/>
        <c:numFmt formatCode="General" sourceLinked="1"/>
        <c:tickLblPos val="nextTo"/>
        <c:crossAx val="151468672"/>
        <c:crosses val="autoZero"/>
        <c:lblOffset val="100"/>
        <c:baseTimeUnit val="days"/>
      </c:dateAx>
      <c:valAx>
        <c:axId val="151468672"/>
        <c:scaling>
          <c:orientation val="minMax"/>
          <c:max val="1"/>
        </c:scaling>
        <c:axPos val="l"/>
        <c:title>
          <c:tx>
            <c:rich>
              <a:bodyPr rot="-5400000" vert="horz"/>
              <a:lstStyle/>
              <a:p>
                <a:pPr>
                  <a:defRPr/>
                </a:pPr>
                <a:r>
                  <a:rPr lang="en-US"/>
                  <a:t>Root dry weight(g)</a:t>
                </a:r>
              </a:p>
            </c:rich>
          </c:tx>
          <c:layout>
            <c:manualLayout>
              <c:xMode val="edge"/>
              <c:yMode val="edge"/>
              <c:x val="8.1929862933800016E-2"/>
              <c:y val="0.23479621905879483"/>
            </c:manualLayout>
          </c:layout>
        </c:title>
        <c:numFmt formatCode="General" sourceLinked="1"/>
        <c:tickLblPos val="nextTo"/>
        <c:crossAx val="151467136"/>
        <c:crosses val="autoZero"/>
        <c:crossBetween val="midCat"/>
      </c:valAx>
      <c:spPr>
        <a:solidFill>
          <a:schemeClr val="bg1"/>
        </a:solidFill>
        <a:ln w="25400" cap="sq">
          <a:solidFill>
            <a:sysClr val="windowText" lastClr="000000"/>
          </a:solidFill>
        </a:ln>
      </c:spPr>
    </c:plotArea>
    <c:legend>
      <c:legendPos val="r"/>
      <c:layout>
        <c:manualLayout>
          <c:xMode val="edge"/>
          <c:yMode val="edge"/>
          <c:x val="0.23029551861572856"/>
          <c:y val="0.15671325217189405"/>
          <c:w val="0.36107842422474989"/>
          <c:h val="0.18042944672769101"/>
        </c:manualLayout>
      </c:layout>
      <c:overlay val="1"/>
    </c:legend>
    <c:plotVisOnly val="1"/>
  </c:chart>
  <c:spPr>
    <a:ln>
      <a:noFill/>
    </a:ln>
  </c:spPr>
  <c:txPr>
    <a:bodyPr/>
    <a:lstStyle/>
    <a:p>
      <a:pPr>
        <a:defRPr sz="1800"/>
      </a:pPr>
      <a:endParaRPr lang="en-US"/>
    </a:p>
  </c:txPr>
  <c:externalData r:id="rId1"/>
  <c:userShapes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0576915690416794"/>
          <c:y val="0.12735605466290884"/>
          <c:w val="0.67878720348636024"/>
          <c:h val="0.6459338892601526"/>
        </c:manualLayout>
      </c:layout>
      <c:lineChart>
        <c:grouping val="standard"/>
        <c:ser>
          <c:idx val="0"/>
          <c:order val="0"/>
          <c:tx>
            <c:v>Control</c:v>
          </c:tx>
          <c:spPr>
            <a:ln w="19050">
              <a:solidFill>
                <a:sysClr val="windowText" lastClr="000000"/>
              </a:solidFill>
            </a:ln>
          </c:spPr>
          <c:marker>
            <c:spPr>
              <a:solidFill>
                <a:sysClr val="windowText" lastClr="000000"/>
              </a:solidFill>
              <a:ln>
                <a:solidFill>
                  <a:sysClr val="windowText" lastClr="000000"/>
                </a:solidFill>
              </a:ln>
            </c:spPr>
          </c:marker>
          <c:errBars>
            <c:errDir val="y"/>
            <c:errBarType val="both"/>
            <c:errValType val="fixedVal"/>
            <c:val val="4.1000000000000009E-2"/>
          </c:errBars>
          <c:cat>
            <c:numLit>
              <c:formatCode>General</c:formatCode>
              <c:ptCount val="7"/>
              <c:pt idx="0">
                <c:v>0</c:v>
              </c:pt>
              <c:pt idx="1">
                <c:v>1</c:v>
              </c:pt>
              <c:pt idx="2">
                <c:v>2</c:v>
              </c:pt>
              <c:pt idx="3">
                <c:v>3</c:v>
              </c:pt>
              <c:pt idx="4">
                <c:v>4</c:v>
              </c:pt>
              <c:pt idx="5">
                <c:v>5</c:v>
              </c:pt>
              <c:pt idx="6">
                <c:v>6</c:v>
              </c:pt>
            </c:numLit>
          </c:cat>
          <c:val>
            <c:numRef>
              <c:f>Sheet31!$A$1:$A$7</c:f>
              <c:numCache>
                <c:formatCode>General</c:formatCode>
                <c:ptCount val="7"/>
                <c:pt idx="0">
                  <c:v>9.0000000000000024E-2</c:v>
                </c:pt>
                <c:pt idx="1">
                  <c:v>0.16</c:v>
                </c:pt>
                <c:pt idx="2">
                  <c:v>0.19</c:v>
                </c:pt>
                <c:pt idx="3">
                  <c:v>0.2</c:v>
                </c:pt>
                <c:pt idx="4">
                  <c:v>0.38000000000000383</c:v>
                </c:pt>
                <c:pt idx="5">
                  <c:v>0.54</c:v>
                </c:pt>
                <c:pt idx="6">
                  <c:v>0.58000000000000007</c:v>
                </c:pt>
              </c:numCache>
            </c:numRef>
          </c:val>
        </c:ser>
        <c:ser>
          <c:idx val="1"/>
          <c:order val="1"/>
          <c:tx>
            <c:v>100% FWE</c:v>
          </c:tx>
          <c:spPr>
            <a:ln w="19050">
              <a:solidFill>
                <a:sysClr val="windowText" lastClr="000000"/>
              </a:solidFill>
              <a:prstDash val="sysDash"/>
            </a:ln>
          </c:spPr>
          <c:marker>
            <c:spPr>
              <a:solidFill>
                <a:sysClr val="windowText" lastClr="000000"/>
              </a:solidFill>
              <a:ln>
                <a:solidFill>
                  <a:sysClr val="windowText" lastClr="000000"/>
                </a:solidFill>
              </a:ln>
            </c:spPr>
          </c:marker>
          <c:errBars>
            <c:errDir val="y"/>
            <c:errBarType val="both"/>
            <c:errValType val="fixedVal"/>
            <c:val val="0.05"/>
          </c:errBars>
          <c:cat>
            <c:numLit>
              <c:formatCode>General</c:formatCode>
              <c:ptCount val="7"/>
              <c:pt idx="0">
                <c:v>0</c:v>
              </c:pt>
              <c:pt idx="1">
                <c:v>1</c:v>
              </c:pt>
              <c:pt idx="2">
                <c:v>2</c:v>
              </c:pt>
              <c:pt idx="3">
                <c:v>3</c:v>
              </c:pt>
              <c:pt idx="4">
                <c:v>4</c:v>
              </c:pt>
              <c:pt idx="5">
                <c:v>5</c:v>
              </c:pt>
              <c:pt idx="6">
                <c:v>6</c:v>
              </c:pt>
            </c:numLit>
          </c:cat>
          <c:val>
            <c:numRef>
              <c:f>Sheet31!$B$1:$B$7</c:f>
              <c:numCache>
                <c:formatCode>General</c:formatCode>
                <c:ptCount val="7"/>
                <c:pt idx="0">
                  <c:v>9.0000000000000024E-2</c:v>
                </c:pt>
                <c:pt idx="1">
                  <c:v>0.1</c:v>
                </c:pt>
                <c:pt idx="2">
                  <c:v>0.13</c:v>
                </c:pt>
                <c:pt idx="3">
                  <c:v>0.12000000000000002</c:v>
                </c:pt>
                <c:pt idx="4">
                  <c:v>0.14000000000000001</c:v>
                </c:pt>
                <c:pt idx="5">
                  <c:v>0.15000000000000024</c:v>
                </c:pt>
                <c:pt idx="6">
                  <c:v>0.17</c:v>
                </c:pt>
              </c:numCache>
            </c:numRef>
          </c:val>
        </c:ser>
        <c:ser>
          <c:idx val="2"/>
          <c:order val="2"/>
          <c:tx>
            <c:v>75% FWE</c:v>
          </c:tx>
          <c:spPr>
            <a:ln w="19050">
              <a:solidFill>
                <a:sysClr val="windowText" lastClr="000000"/>
              </a:solidFill>
              <a:prstDash val="lgDash"/>
            </a:ln>
          </c:spPr>
          <c:marker>
            <c:spPr>
              <a:noFill/>
              <a:ln w="19050">
                <a:solidFill>
                  <a:sysClr val="windowText" lastClr="000000"/>
                </a:solidFill>
              </a:ln>
            </c:spPr>
          </c:marker>
          <c:errBars>
            <c:errDir val="y"/>
            <c:errBarType val="both"/>
            <c:errValType val="fixedVal"/>
            <c:val val="6.1000000000000013E-2"/>
          </c:errBars>
          <c:cat>
            <c:numLit>
              <c:formatCode>General</c:formatCode>
              <c:ptCount val="7"/>
              <c:pt idx="0">
                <c:v>0</c:v>
              </c:pt>
              <c:pt idx="1">
                <c:v>1</c:v>
              </c:pt>
              <c:pt idx="2">
                <c:v>2</c:v>
              </c:pt>
              <c:pt idx="3">
                <c:v>3</c:v>
              </c:pt>
              <c:pt idx="4">
                <c:v>4</c:v>
              </c:pt>
              <c:pt idx="5">
                <c:v>5</c:v>
              </c:pt>
              <c:pt idx="6">
                <c:v>6</c:v>
              </c:pt>
            </c:numLit>
          </c:cat>
          <c:val>
            <c:numRef>
              <c:f>Sheet31!$C$1:$C$7</c:f>
              <c:numCache>
                <c:formatCode>General</c:formatCode>
                <c:ptCount val="7"/>
                <c:pt idx="0">
                  <c:v>9.0000000000000024E-2</c:v>
                </c:pt>
                <c:pt idx="1">
                  <c:v>9.0000000000000024E-2</c:v>
                </c:pt>
                <c:pt idx="2">
                  <c:v>0.14000000000000001</c:v>
                </c:pt>
                <c:pt idx="3">
                  <c:v>0.16</c:v>
                </c:pt>
                <c:pt idx="4">
                  <c:v>0.18000000000000024</c:v>
                </c:pt>
                <c:pt idx="5">
                  <c:v>0.19</c:v>
                </c:pt>
                <c:pt idx="6">
                  <c:v>0.21000000000000021</c:v>
                </c:pt>
              </c:numCache>
            </c:numRef>
          </c:val>
        </c:ser>
        <c:ser>
          <c:idx val="3"/>
          <c:order val="3"/>
          <c:tx>
            <c:v>50% FWE</c:v>
          </c:tx>
          <c:spPr>
            <a:ln w="19050">
              <a:solidFill>
                <a:sysClr val="windowText" lastClr="000000"/>
              </a:solidFill>
              <a:prstDash val="solid"/>
            </a:ln>
          </c:spPr>
          <c:marker>
            <c:spPr>
              <a:noFill/>
              <a:ln w="19050">
                <a:solidFill>
                  <a:sysClr val="windowText" lastClr="000000"/>
                </a:solidFill>
              </a:ln>
            </c:spPr>
          </c:marker>
          <c:errBars>
            <c:errDir val="y"/>
            <c:errBarType val="both"/>
            <c:errValType val="fixedVal"/>
            <c:val val="4.1000000000000009E-2"/>
          </c:errBars>
          <c:cat>
            <c:numLit>
              <c:formatCode>General</c:formatCode>
              <c:ptCount val="7"/>
              <c:pt idx="0">
                <c:v>0</c:v>
              </c:pt>
              <c:pt idx="1">
                <c:v>1</c:v>
              </c:pt>
              <c:pt idx="2">
                <c:v>2</c:v>
              </c:pt>
              <c:pt idx="3">
                <c:v>3</c:v>
              </c:pt>
              <c:pt idx="4">
                <c:v>4</c:v>
              </c:pt>
              <c:pt idx="5">
                <c:v>5</c:v>
              </c:pt>
              <c:pt idx="6">
                <c:v>6</c:v>
              </c:pt>
            </c:numLit>
          </c:cat>
          <c:val>
            <c:numRef>
              <c:f>Sheet31!$D$1:$D$7</c:f>
              <c:numCache>
                <c:formatCode>General</c:formatCode>
                <c:ptCount val="7"/>
                <c:pt idx="0">
                  <c:v>9.0000000000000024E-2</c:v>
                </c:pt>
                <c:pt idx="1">
                  <c:v>9.0000000000000024E-2</c:v>
                </c:pt>
                <c:pt idx="2">
                  <c:v>0.16</c:v>
                </c:pt>
                <c:pt idx="3">
                  <c:v>0.18000000000000024</c:v>
                </c:pt>
                <c:pt idx="4">
                  <c:v>0.19</c:v>
                </c:pt>
                <c:pt idx="5">
                  <c:v>0.22</c:v>
                </c:pt>
                <c:pt idx="6">
                  <c:v>0.27</c:v>
                </c:pt>
              </c:numCache>
            </c:numRef>
          </c:val>
        </c:ser>
        <c:ser>
          <c:idx val="4"/>
          <c:order val="4"/>
          <c:tx>
            <c:v>25% FWE</c:v>
          </c:tx>
          <c:spPr>
            <a:ln w="19050">
              <a:solidFill>
                <a:sysClr val="windowText" lastClr="000000"/>
              </a:solidFill>
              <a:prstDash val="sysDot"/>
            </a:ln>
          </c:spPr>
          <c:marker>
            <c:symbol val="circle"/>
            <c:size val="7"/>
            <c:spPr>
              <a:noFill/>
              <a:ln w="19050">
                <a:solidFill>
                  <a:sysClr val="windowText" lastClr="000000"/>
                </a:solidFill>
              </a:ln>
            </c:spPr>
          </c:marker>
          <c:errBars>
            <c:errDir val="y"/>
            <c:errBarType val="both"/>
            <c:errValType val="fixedVal"/>
            <c:val val="5.1000000000000004E-2"/>
          </c:errBars>
          <c:cat>
            <c:numLit>
              <c:formatCode>General</c:formatCode>
              <c:ptCount val="7"/>
              <c:pt idx="0">
                <c:v>0</c:v>
              </c:pt>
              <c:pt idx="1">
                <c:v>1</c:v>
              </c:pt>
              <c:pt idx="2">
                <c:v>2</c:v>
              </c:pt>
              <c:pt idx="3">
                <c:v>3</c:v>
              </c:pt>
              <c:pt idx="4">
                <c:v>4</c:v>
              </c:pt>
              <c:pt idx="5">
                <c:v>5</c:v>
              </c:pt>
              <c:pt idx="6">
                <c:v>6</c:v>
              </c:pt>
            </c:numLit>
          </c:cat>
          <c:val>
            <c:numRef>
              <c:f>Sheet31!$E$1:$E$7</c:f>
              <c:numCache>
                <c:formatCode>General</c:formatCode>
                <c:ptCount val="7"/>
                <c:pt idx="0">
                  <c:v>9.0000000000000024E-2</c:v>
                </c:pt>
                <c:pt idx="1">
                  <c:v>0.11</c:v>
                </c:pt>
                <c:pt idx="2">
                  <c:v>0.14000000000000001</c:v>
                </c:pt>
                <c:pt idx="3">
                  <c:v>0.18000000000000024</c:v>
                </c:pt>
                <c:pt idx="4">
                  <c:v>0.2</c:v>
                </c:pt>
                <c:pt idx="5">
                  <c:v>0.24000000000000021</c:v>
                </c:pt>
                <c:pt idx="6">
                  <c:v>0.26</c:v>
                </c:pt>
              </c:numCache>
            </c:numRef>
          </c:val>
        </c:ser>
        <c:marker val="1"/>
        <c:axId val="151605248"/>
        <c:axId val="151607168"/>
      </c:lineChart>
      <c:dateAx>
        <c:axId val="151605248"/>
        <c:scaling>
          <c:orientation val="minMax"/>
        </c:scaling>
        <c:axPos val="b"/>
        <c:title>
          <c:tx>
            <c:rich>
              <a:bodyPr/>
              <a:lstStyle/>
              <a:p>
                <a:pPr>
                  <a:defRPr/>
                </a:pPr>
                <a:r>
                  <a:rPr lang="en-US" dirty="0"/>
                  <a:t>Weeks of harvest</a:t>
                </a:r>
              </a:p>
            </c:rich>
          </c:tx>
          <c:layout>
            <c:manualLayout>
              <c:xMode val="edge"/>
              <c:yMode val="edge"/>
              <c:x val="0.43660044230582301"/>
              <c:y val="0.84306058180325338"/>
            </c:manualLayout>
          </c:layout>
        </c:title>
        <c:numFmt formatCode="General" sourceLinked="1"/>
        <c:tickLblPos val="nextTo"/>
        <c:crossAx val="151607168"/>
        <c:crosses val="autoZero"/>
        <c:lblOffset val="100"/>
        <c:baseTimeUnit val="days"/>
      </c:dateAx>
      <c:valAx>
        <c:axId val="151607168"/>
        <c:scaling>
          <c:orientation val="minMax"/>
        </c:scaling>
        <c:axPos val="l"/>
        <c:title>
          <c:tx>
            <c:rich>
              <a:bodyPr rot="-5400000" vert="horz"/>
              <a:lstStyle/>
              <a:p>
                <a:pPr>
                  <a:defRPr/>
                </a:pPr>
                <a:r>
                  <a:rPr lang="en-US"/>
                  <a:t>Root dry Weight (g)</a:t>
                </a:r>
              </a:p>
            </c:rich>
          </c:tx>
          <c:layout>
            <c:manualLayout>
              <c:xMode val="edge"/>
              <c:yMode val="edge"/>
              <c:x val="5.9184042966851362E-2"/>
              <c:y val="0.19139197558619025"/>
            </c:manualLayout>
          </c:layout>
        </c:title>
        <c:numFmt formatCode="General" sourceLinked="1"/>
        <c:tickLblPos val="nextTo"/>
        <c:crossAx val="151605248"/>
        <c:crosses val="autoZero"/>
        <c:crossBetween val="midCat"/>
      </c:valAx>
      <c:spPr>
        <a:ln w="25400" cap="sq">
          <a:solidFill>
            <a:sysClr val="windowText" lastClr="000000"/>
          </a:solidFill>
        </a:ln>
      </c:spPr>
    </c:plotArea>
    <c:legend>
      <c:legendPos val="r"/>
      <c:layout>
        <c:manualLayout>
          <c:xMode val="edge"/>
          <c:yMode val="edge"/>
          <c:x val="0.18929629079384092"/>
          <c:y val="0.1351824195407309"/>
          <c:w val="0.48377011835784978"/>
          <c:h val="0.20648051834849071"/>
        </c:manualLayout>
      </c:layout>
    </c:legend>
    <c:plotVisOnly val="1"/>
    <c:dispBlanksAs val="gap"/>
  </c:chart>
  <c:spPr>
    <a:solidFill>
      <a:schemeClr val="bg1"/>
    </a:solidFill>
    <a:ln>
      <a:noFill/>
    </a:ln>
  </c:spPr>
  <c:txPr>
    <a:bodyPr/>
    <a:lstStyle/>
    <a:p>
      <a:pPr>
        <a:defRPr sz="1800"/>
      </a:pPr>
      <a:endParaRPr lang="en-US"/>
    </a:p>
  </c:txPr>
  <c:externalData r:id="rId1"/>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8087489063867015"/>
          <c:y val="2.751553825288568E-2"/>
          <c:w val="0.76257785344400053"/>
          <c:h val="0.72503242542153068"/>
        </c:manualLayout>
      </c:layout>
      <c:lineChart>
        <c:grouping val="standard"/>
        <c:ser>
          <c:idx val="0"/>
          <c:order val="0"/>
          <c:tx>
            <c:v>control</c:v>
          </c:tx>
          <c:spPr>
            <a:ln w="19050">
              <a:solidFill>
                <a:sysClr val="windowText" lastClr="000000"/>
              </a:solidFill>
            </a:ln>
          </c:spPr>
          <c:marker>
            <c:symbol val="diamond"/>
            <c:size val="7"/>
            <c:spPr>
              <a:solidFill>
                <a:sysClr val="windowText" lastClr="000000"/>
              </a:solidFill>
              <a:ln w="19050" cap="sq">
                <a:solidFill>
                  <a:schemeClr val="tx1"/>
                </a:solidFill>
                <a:prstDash val="sysDot"/>
              </a:ln>
            </c:spPr>
          </c:marker>
          <c:errBars>
            <c:errDir val="y"/>
            <c:errBarType val="both"/>
            <c:errValType val="fixedVal"/>
            <c:val val="6.1000000000000013E-2"/>
          </c:errBars>
          <c:cat>
            <c:numLit>
              <c:formatCode>General</c:formatCode>
              <c:ptCount val="7"/>
              <c:pt idx="0">
                <c:v>0</c:v>
              </c:pt>
              <c:pt idx="1">
                <c:v>1</c:v>
              </c:pt>
              <c:pt idx="2">
                <c:v>2</c:v>
              </c:pt>
              <c:pt idx="3">
                <c:v>3</c:v>
              </c:pt>
              <c:pt idx="4">
                <c:v>4</c:v>
              </c:pt>
              <c:pt idx="5">
                <c:v>5</c:v>
              </c:pt>
              <c:pt idx="6">
                <c:v>6</c:v>
              </c:pt>
            </c:numLit>
          </c:cat>
          <c:val>
            <c:numRef>
              <c:f>Sheet14!$A$1:$A$7</c:f>
              <c:numCache>
                <c:formatCode>General</c:formatCode>
                <c:ptCount val="7"/>
                <c:pt idx="0">
                  <c:v>9.0000000000000024E-2</c:v>
                </c:pt>
                <c:pt idx="1">
                  <c:v>0.16</c:v>
                </c:pt>
                <c:pt idx="2">
                  <c:v>0.19</c:v>
                </c:pt>
                <c:pt idx="3">
                  <c:v>0.2</c:v>
                </c:pt>
                <c:pt idx="4">
                  <c:v>0.38000000000000428</c:v>
                </c:pt>
                <c:pt idx="5">
                  <c:v>0.54</c:v>
                </c:pt>
                <c:pt idx="6">
                  <c:v>0.58000000000000007</c:v>
                </c:pt>
              </c:numCache>
            </c:numRef>
          </c:val>
        </c:ser>
        <c:ser>
          <c:idx val="1"/>
          <c:order val="1"/>
          <c:tx>
            <c:v>100% FME</c:v>
          </c:tx>
          <c:spPr>
            <a:ln w="19050">
              <a:solidFill>
                <a:schemeClr val="tx1"/>
              </a:solidFill>
              <a:prstDash val="sysDash"/>
            </a:ln>
          </c:spPr>
          <c:marker>
            <c:symbol val="square"/>
            <c:size val="7"/>
            <c:spPr>
              <a:solidFill>
                <a:sysClr val="windowText" lastClr="000000"/>
              </a:solidFill>
              <a:ln>
                <a:solidFill>
                  <a:schemeClr val="tx1"/>
                </a:solidFill>
                <a:prstDash val="sysDot"/>
              </a:ln>
            </c:spPr>
          </c:marker>
          <c:errBars>
            <c:errDir val="y"/>
            <c:errBarType val="both"/>
            <c:errValType val="fixedVal"/>
            <c:val val="3.1000000000000052E-2"/>
          </c:errBars>
          <c:cat>
            <c:numLit>
              <c:formatCode>General</c:formatCode>
              <c:ptCount val="7"/>
              <c:pt idx="0">
                <c:v>0</c:v>
              </c:pt>
              <c:pt idx="1">
                <c:v>1</c:v>
              </c:pt>
              <c:pt idx="2">
                <c:v>2</c:v>
              </c:pt>
              <c:pt idx="3">
                <c:v>3</c:v>
              </c:pt>
              <c:pt idx="4">
                <c:v>4</c:v>
              </c:pt>
              <c:pt idx="5">
                <c:v>5</c:v>
              </c:pt>
              <c:pt idx="6">
                <c:v>6</c:v>
              </c:pt>
            </c:numLit>
          </c:cat>
          <c:val>
            <c:numRef>
              <c:f>Sheet14!$B$1:$B$7</c:f>
              <c:numCache>
                <c:formatCode>General</c:formatCode>
                <c:ptCount val="7"/>
                <c:pt idx="0">
                  <c:v>9.0000000000000024E-2</c:v>
                </c:pt>
                <c:pt idx="1">
                  <c:v>9.0000000000000024E-2</c:v>
                </c:pt>
                <c:pt idx="2">
                  <c:v>0.1</c:v>
                </c:pt>
                <c:pt idx="3">
                  <c:v>0.14000000000000001</c:v>
                </c:pt>
                <c:pt idx="4">
                  <c:v>0.26</c:v>
                </c:pt>
                <c:pt idx="5">
                  <c:v>0.2</c:v>
                </c:pt>
                <c:pt idx="6">
                  <c:v>0.17</c:v>
                </c:pt>
              </c:numCache>
            </c:numRef>
          </c:val>
        </c:ser>
        <c:ser>
          <c:idx val="2"/>
          <c:order val="2"/>
          <c:tx>
            <c:v>75% FME</c:v>
          </c:tx>
          <c:spPr>
            <a:ln w="19050">
              <a:solidFill>
                <a:schemeClr val="tx1"/>
              </a:solidFill>
              <a:prstDash val="lgDash"/>
            </a:ln>
          </c:spPr>
          <c:marker>
            <c:spPr>
              <a:noFill/>
              <a:ln w="19050">
                <a:solidFill>
                  <a:schemeClr val="tx1"/>
                </a:solidFill>
                <a:prstDash val="solid"/>
              </a:ln>
            </c:spPr>
          </c:marker>
          <c:errBars>
            <c:errDir val="y"/>
            <c:errBarType val="both"/>
            <c:errValType val="fixedVal"/>
            <c:val val="3.1000000000000052E-2"/>
          </c:errBars>
          <c:cat>
            <c:numLit>
              <c:formatCode>General</c:formatCode>
              <c:ptCount val="7"/>
              <c:pt idx="0">
                <c:v>0</c:v>
              </c:pt>
              <c:pt idx="1">
                <c:v>1</c:v>
              </c:pt>
              <c:pt idx="2">
                <c:v>2</c:v>
              </c:pt>
              <c:pt idx="3">
                <c:v>3</c:v>
              </c:pt>
              <c:pt idx="4">
                <c:v>4</c:v>
              </c:pt>
              <c:pt idx="5">
                <c:v>5</c:v>
              </c:pt>
              <c:pt idx="6">
                <c:v>6</c:v>
              </c:pt>
            </c:numLit>
          </c:cat>
          <c:val>
            <c:numRef>
              <c:f>Sheet14!$C$1:$C$7</c:f>
              <c:numCache>
                <c:formatCode>General</c:formatCode>
                <c:ptCount val="7"/>
                <c:pt idx="0">
                  <c:v>9.0000000000000024E-2</c:v>
                </c:pt>
                <c:pt idx="1">
                  <c:v>0.15000000000000024</c:v>
                </c:pt>
                <c:pt idx="2">
                  <c:v>0.18000000000000024</c:v>
                </c:pt>
                <c:pt idx="3">
                  <c:v>0.16</c:v>
                </c:pt>
                <c:pt idx="4">
                  <c:v>0.24000000000000021</c:v>
                </c:pt>
                <c:pt idx="5">
                  <c:v>0.28000000000000008</c:v>
                </c:pt>
                <c:pt idx="6">
                  <c:v>0.23</c:v>
                </c:pt>
              </c:numCache>
            </c:numRef>
          </c:val>
        </c:ser>
        <c:ser>
          <c:idx val="3"/>
          <c:order val="3"/>
          <c:tx>
            <c:v>50% FME</c:v>
          </c:tx>
          <c:spPr>
            <a:ln w="19050">
              <a:solidFill>
                <a:schemeClr val="tx1"/>
              </a:solidFill>
              <a:prstDash val="solid"/>
            </a:ln>
          </c:spPr>
          <c:marker>
            <c:spPr>
              <a:noFill/>
              <a:ln w="19050">
                <a:solidFill>
                  <a:schemeClr val="tx1"/>
                </a:solidFill>
                <a:prstDash val="solid"/>
              </a:ln>
            </c:spPr>
          </c:marker>
          <c:errBars>
            <c:errDir val="y"/>
            <c:errBarType val="both"/>
            <c:errValType val="fixedVal"/>
            <c:val val="5.1000000000000004E-2"/>
          </c:errBars>
          <c:cat>
            <c:numLit>
              <c:formatCode>General</c:formatCode>
              <c:ptCount val="7"/>
              <c:pt idx="0">
                <c:v>0</c:v>
              </c:pt>
              <c:pt idx="1">
                <c:v>1</c:v>
              </c:pt>
              <c:pt idx="2">
                <c:v>2</c:v>
              </c:pt>
              <c:pt idx="3">
                <c:v>3</c:v>
              </c:pt>
              <c:pt idx="4">
                <c:v>4</c:v>
              </c:pt>
              <c:pt idx="5">
                <c:v>5</c:v>
              </c:pt>
              <c:pt idx="6">
                <c:v>6</c:v>
              </c:pt>
            </c:numLit>
          </c:cat>
          <c:val>
            <c:numRef>
              <c:f>Sheet14!$D$1:$D$7</c:f>
              <c:numCache>
                <c:formatCode>General</c:formatCode>
                <c:ptCount val="7"/>
                <c:pt idx="0">
                  <c:v>9.0000000000000024E-2</c:v>
                </c:pt>
                <c:pt idx="1">
                  <c:v>0.1</c:v>
                </c:pt>
                <c:pt idx="2">
                  <c:v>8.0000000000000043E-2</c:v>
                </c:pt>
                <c:pt idx="3">
                  <c:v>0.19</c:v>
                </c:pt>
                <c:pt idx="4">
                  <c:v>0.24000000000000021</c:v>
                </c:pt>
                <c:pt idx="5">
                  <c:v>0.26</c:v>
                </c:pt>
                <c:pt idx="6">
                  <c:v>0.28000000000000008</c:v>
                </c:pt>
              </c:numCache>
            </c:numRef>
          </c:val>
        </c:ser>
        <c:ser>
          <c:idx val="4"/>
          <c:order val="4"/>
          <c:tx>
            <c:v>25% FME</c:v>
          </c:tx>
          <c:spPr>
            <a:ln w="19050">
              <a:solidFill>
                <a:schemeClr val="tx1"/>
              </a:solidFill>
              <a:prstDash val="sysDot"/>
            </a:ln>
          </c:spPr>
          <c:marker>
            <c:symbol val="circle"/>
            <c:size val="5"/>
            <c:spPr>
              <a:noFill/>
              <a:ln w="19050">
                <a:solidFill>
                  <a:schemeClr val="tx1"/>
                </a:solidFill>
                <a:prstDash val="solid"/>
              </a:ln>
            </c:spPr>
          </c:marker>
          <c:errBars>
            <c:errDir val="y"/>
            <c:errBarType val="both"/>
            <c:errValType val="fixedVal"/>
            <c:val val="4.1000000000000009E-2"/>
          </c:errBars>
          <c:cat>
            <c:numLit>
              <c:formatCode>General</c:formatCode>
              <c:ptCount val="7"/>
              <c:pt idx="0">
                <c:v>0</c:v>
              </c:pt>
              <c:pt idx="1">
                <c:v>1</c:v>
              </c:pt>
              <c:pt idx="2">
                <c:v>2</c:v>
              </c:pt>
              <c:pt idx="3">
                <c:v>3</c:v>
              </c:pt>
              <c:pt idx="4">
                <c:v>4</c:v>
              </c:pt>
              <c:pt idx="5">
                <c:v>5</c:v>
              </c:pt>
              <c:pt idx="6">
                <c:v>6</c:v>
              </c:pt>
            </c:numLit>
          </c:cat>
          <c:val>
            <c:numRef>
              <c:f>Sheet14!$E$1:$E$7</c:f>
              <c:numCache>
                <c:formatCode>General</c:formatCode>
                <c:ptCount val="7"/>
                <c:pt idx="0">
                  <c:v>9.0000000000000024E-2</c:v>
                </c:pt>
                <c:pt idx="1">
                  <c:v>0.14000000000000001</c:v>
                </c:pt>
                <c:pt idx="2">
                  <c:v>8.0000000000000043E-2</c:v>
                </c:pt>
                <c:pt idx="3">
                  <c:v>0.12000000000000002</c:v>
                </c:pt>
                <c:pt idx="4">
                  <c:v>0.15000000000000024</c:v>
                </c:pt>
                <c:pt idx="5">
                  <c:v>0.38000000000000428</c:v>
                </c:pt>
                <c:pt idx="6">
                  <c:v>0.4</c:v>
                </c:pt>
              </c:numCache>
            </c:numRef>
          </c:val>
        </c:ser>
        <c:marker val="1"/>
        <c:axId val="151534592"/>
        <c:axId val="151549056"/>
      </c:lineChart>
      <c:dateAx>
        <c:axId val="151534592"/>
        <c:scaling>
          <c:orientation val="minMax"/>
        </c:scaling>
        <c:axPos val="b"/>
        <c:title>
          <c:tx>
            <c:rich>
              <a:bodyPr/>
              <a:lstStyle/>
              <a:p>
                <a:pPr algn="ctr" rtl="0">
                  <a:defRPr/>
                </a:pPr>
                <a:r>
                  <a:rPr lang="en-US"/>
                  <a:t> </a:t>
                </a:r>
              </a:p>
            </c:rich>
          </c:tx>
          <c:layout/>
        </c:title>
        <c:numFmt formatCode="General" sourceLinked="1"/>
        <c:tickLblPos val="nextTo"/>
        <c:crossAx val="151549056"/>
        <c:crossesAt val="0"/>
        <c:lblOffset val="100"/>
        <c:baseTimeUnit val="days"/>
      </c:dateAx>
      <c:valAx>
        <c:axId val="151549056"/>
        <c:scaling>
          <c:orientation val="minMax"/>
        </c:scaling>
        <c:axPos val="l"/>
        <c:title>
          <c:tx>
            <c:rich>
              <a:bodyPr rot="-5400000" vert="horz"/>
              <a:lstStyle/>
              <a:p>
                <a:pPr>
                  <a:defRPr/>
                </a:pPr>
                <a:r>
                  <a:rPr lang="en-US"/>
                  <a:t>Root dry weight (g)</a:t>
                </a:r>
              </a:p>
            </c:rich>
          </c:tx>
          <c:layout>
            <c:manualLayout>
              <c:xMode val="edge"/>
              <c:yMode val="edge"/>
              <c:x val="4.041375036453778E-2"/>
              <c:y val="0.18205341051175192"/>
            </c:manualLayout>
          </c:layout>
        </c:title>
        <c:numFmt formatCode="General" sourceLinked="1"/>
        <c:tickLblPos val="nextTo"/>
        <c:crossAx val="151534592"/>
        <c:crosses val="autoZero"/>
        <c:crossBetween val="midCat"/>
      </c:valAx>
      <c:spPr>
        <a:ln w="25400" cap="sq">
          <a:solidFill>
            <a:sysClr val="windowText" lastClr="000000"/>
          </a:solidFill>
        </a:ln>
      </c:spPr>
    </c:plotArea>
    <c:legend>
      <c:legendPos val="r"/>
      <c:layout>
        <c:manualLayout>
          <c:xMode val="edge"/>
          <c:yMode val="edge"/>
          <c:x val="0.24934723437348119"/>
          <c:y val="4.8432904994683543E-2"/>
          <c:w val="0.38220448138427177"/>
          <c:h val="0.20453370917968175"/>
        </c:manualLayout>
      </c:layout>
    </c:legend>
    <c:plotVisOnly val="1"/>
    <c:dispBlanksAs val="gap"/>
  </c:chart>
  <c:spPr>
    <a:ln>
      <a:noFill/>
    </a:ln>
  </c:spPr>
  <c:txPr>
    <a:bodyPr/>
    <a:lstStyle/>
    <a:p>
      <a:pPr>
        <a:defRPr sz="1800"/>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4037051422383685"/>
          <c:y val="3.7669874599008481E-2"/>
          <c:w val="0.70357084674760451"/>
          <c:h val="0.76622857626668106"/>
        </c:manualLayout>
      </c:layout>
      <c:lineChart>
        <c:grouping val="standard"/>
        <c:ser>
          <c:idx val="0"/>
          <c:order val="0"/>
          <c:tx>
            <c:v>Control</c:v>
          </c:tx>
          <c:spPr>
            <a:ln w="19050">
              <a:solidFill>
                <a:schemeClr val="tx1"/>
              </a:solidFill>
              <a:prstDash val="solid"/>
            </a:ln>
          </c:spPr>
          <c:marker>
            <c:spPr>
              <a:solidFill>
                <a:sysClr val="windowText" lastClr="000000"/>
              </a:solidFill>
              <a:ln>
                <a:solidFill>
                  <a:schemeClr val="tx1"/>
                </a:solidFill>
                <a:prstDash val="solid"/>
              </a:ln>
            </c:spPr>
          </c:marker>
          <c:errBars>
            <c:errDir val="y"/>
            <c:errBarType val="both"/>
            <c:errValType val="cust"/>
            <c:plus>
              <c:numLit>
                <c:formatCode>General</c:formatCode>
                <c:ptCount val="7"/>
                <c:pt idx="0">
                  <c:v>0</c:v>
                </c:pt>
                <c:pt idx="1">
                  <c:v>1</c:v>
                </c:pt>
                <c:pt idx="2">
                  <c:v>2</c:v>
                </c:pt>
                <c:pt idx="3">
                  <c:v>1</c:v>
                </c:pt>
                <c:pt idx="4">
                  <c:v>2</c:v>
                </c:pt>
                <c:pt idx="5">
                  <c:v>1</c:v>
                </c:pt>
                <c:pt idx="6">
                  <c:v>2</c:v>
                </c:pt>
              </c:numLit>
            </c:plus>
            <c:minus>
              <c:numLit>
                <c:formatCode>General</c:formatCode>
                <c:ptCount val="7"/>
                <c:pt idx="0">
                  <c:v>0</c:v>
                </c:pt>
                <c:pt idx="1">
                  <c:v>1</c:v>
                </c:pt>
                <c:pt idx="2">
                  <c:v>2</c:v>
                </c:pt>
                <c:pt idx="3">
                  <c:v>1</c:v>
                </c:pt>
                <c:pt idx="4">
                  <c:v>2</c:v>
                </c:pt>
                <c:pt idx="5">
                  <c:v>1</c:v>
                </c:pt>
                <c:pt idx="6">
                  <c:v>2</c:v>
                </c:pt>
              </c:numLit>
            </c:minus>
          </c:errBars>
          <c:cat>
            <c:numLit>
              <c:formatCode>General</c:formatCode>
              <c:ptCount val="7"/>
              <c:pt idx="0">
                <c:v>0</c:v>
              </c:pt>
              <c:pt idx="1">
                <c:v>1</c:v>
              </c:pt>
              <c:pt idx="2">
                <c:v>2</c:v>
              </c:pt>
              <c:pt idx="3">
                <c:v>3</c:v>
              </c:pt>
              <c:pt idx="4">
                <c:v>4</c:v>
              </c:pt>
              <c:pt idx="5">
                <c:v>5</c:v>
              </c:pt>
              <c:pt idx="6">
                <c:v>6</c:v>
              </c:pt>
            </c:numLit>
          </c:cat>
          <c:val>
            <c:numRef>
              <c:f>Sheet16!$A$1:$A$7</c:f>
              <c:numCache>
                <c:formatCode>General</c:formatCode>
                <c:ptCount val="7"/>
                <c:pt idx="0">
                  <c:v>6.4</c:v>
                </c:pt>
                <c:pt idx="1">
                  <c:v>9</c:v>
                </c:pt>
                <c:pt idx="2">
                  <c:v>13</c:v>
                </c:pt>
                <c:pt idx="3">
                  <c:v>19</c:v>
                </c:pt>
                <c:pt idx="4">
                  <c:v>23</c:v>
                </c:pt>
                <c:pt idx="5">
                  <c:v>28</c:v>
                </c:pt>
                <c:pt idx="6">
                  <c:v>30</c:v>
                </c:pt>
              </c:numCache>
            </c:numRef>
          </c:val>
        </c:ser>
        <c:ser>
          <c:idx val="1"/>
          <c:order val="1"/>
          <c:tx>
            <c:v>100%  FME</c:v>
          </c:tx>
          <c:spPr>
            <a:ln w="19050">
              <a:solidFill>
                <a:schemeClr val="tx1"/>
              </a:solidFill>
              <a:prstDash val="sysDash"/>
            </a:ln>
          </c:spPr>
          <c:marker>
            <c:spPr>
              <a:solidFill>
                <a:schemeClr val="tx1"/>
              </a:solidFill>
              <a:ln w="19050">
                <a:solidFill>
                  <a:schemeClr val="tx1"/>
                </a:solidFill>
                <a:prstDash val="sysDash"/>
              </a:ln>
            </c:spPr>
          </c:marker>
          <c:errBars>
            <c:errDir val="y"/>
            <c:errBarType val="both"/>
            <c:errValType val="fixedVal"/>
            <c:val val="1"/>
          </c:errBars>
          <c:cat>
            <c:numLit>
              <c:formatCode>General</c:formatCode>
              <c:ptCount val="7"/>
              <c:pt idx="0">
                <c:v>0</c:v>
              </c:pt>
              <c:pt idx="1">
                <c:v>1</c:v>
              </c:pt>
              <c:pt idx="2">
                <c:v>2</c:v>
              </c:pt>
              <c:pt idx="3">
                <c:v>3</c:v>
              </c:pt>
              <c:pt idx="4">
                <c:v>4</c:v>
              </c:pt>
              <c:pt idx="5">
                <c:v>5</c:v>
              </c:pt>
              <c:pt idx="6">
                <c:v>6</c:v>
              </c:pt>
            </c:numLit>
          </c:cat>
          <c:val>
            <c:numRef>
              <c:f>Sheet16!$B$1:$B$7</c:f>
              <c:numCache>
                <c:formatCode>General</c:formatCode>
                <c:ptCount val="7"/>
                <c:pt idx="0">
                  <c:v>6.4</c:v>
                </c:pt>
                <c:pt idx="1">
                  <c:v>7.2</c:v>
                </c:pt>
                <c:pt idx="2">
                  <c:v>9.8000000000000007</c:v>
                </c:pt>
                <c:pt idx="3">
                  <c:v>12</c:v>
                </c:pt>
                <c:pt idx="4">
                  <c:v>18</c:v>
                </c:pt>
                <c:pt idx="5">
                  <c:v>20</c:v>
                </c:pt>
                <c:pt idx="6">
                  <c:v>22.3</c:v>
                </c:pt>
              </c:numCache>
            </c:numRef>
          </c:val>
        </c:ser>
        <c:ser>
          <c:idx val="2"/>
          <c:order val="2"/>
          <c:tx>
            <c:v>75% FME</c:v>
          </c:tx>
          <c:spPr>
            <a:ln w="19050">
              <a:solidFill>
                <a:schemeClr val="tx1"/>
              </a:solidFill>
              <a:prstDash val="dash"/>
            </a:ln>
          </c:spPr>
          <c:marker>
            <c:spPr>
              <a:noFill/>
              <a:ln w="19050">
                <a:solidFill>
                  <a:schemeClr val="tx1"/>
                </a:solidFill>
                <a:prstDash val="dash"/>
              </a:ln>
            </c:spPr>
          </c:marker>
          <c:errBars>
            <c:errDir val="y"/>
            <c:errBarType val="both"/>
            <c:errValType val="fixedVal"/>
            <c:val val="1"/>
          </c:errBars>
          <c:cat>
            <c:numLit>
              <c:formatCode>General</c:formatCode>
              <c:ptCount val="7"/>
              <c:pt idx="0">
                <c:v>0</c:v>
              </c:pt>
              <c:pt idx="1">
                <c:v>1</c:v>
              </c:pt>
              <c:pt idx="2">
                <c:v>2</c:v>
              </c:pt>
              <c:pt idx="3">
                <c:v>3</c:v>
              </c:pt>
              <c:pt idx="4">
                <c:v>4</c:v>
              </c:pt>
              <c:pt idx="5">
                <c:v>5</c:v>
              </c:pt>
              <c:pt idx="6">
                <c:v>6</c:v>
              </c:pt>
            </c:numLit>
          </c:cat>
          <c:val>
            <c:numRef>
              <c:f>Sheet16!$C$1:$C$7</c:f>
              <c:numCache>
                <c:formatCode>General</c:formatCode>
                <c:ptCount val="7"/>
                <c:pt idx="0">
                  <c:v>6.4</c:v>
                </c:pt>
                <c:pt idx="1">
                  <c:v>7.5</c:v>
                </c:pt>
                <c:pt idx="2">
                  <c:v>11.7</c:v>
                </c:pt>
                <c:pt idx="3">
                  <c:v>15.6</c:v>
                </c:pt>
                <c:pt idx="4">
                  <c:v>19.2</c:v>
                </c:pt>
                <c:pt idx="5">
                  <c:v>23.7</c:v>
                </c:pt>
                <c:pt idx="6">
                  <c:v>26.9</c:v>
                </c:pt>
              </c:numCache>
            </c:numRef>
          </c:val>
        </c:ser>
        <c:ser>
          <c:idx val="3"/>
          <c:order val="3"/>
          <c:tx>
            <c:v>50%  FME</c:v>
          </c:tx>
          <c:spPr>
            <a:ln w="19050">
              <a:solidFill>
                <a:schemeClr val="tx1"/>
              </a:solidFill>
              <a:prstDash val="solid"/>
            </a:ln>
          </c:spPr>
          <c:marker>
            <c:symbol val="star"/>
            <c:size val="7"/>
            <c:spPr>
              <a:noFill/>
              <a:ln w="19050">
                <a:solidFill>
                  <a:schemeClr val="tx1"/>
                </a:solidFill>
                <a:prstDash val="solid"/>
              </a:ln>
            </c:spPr>
          </c:marker>
          <c:errBars>
            <c:errDir val="y"/>
            <c:errBarType val="both"/>
            <c:errValType val="fixedVal"/>
            <c:val val="1.2"/>
          </c:errBars>
          <c:cat>
            <c:numLit>
              <c:formatCode>General</c:formatCode>
              <c:ptCount val="7"/>
              <c:pt idx="0">
                <c:v>0</c:v>
              </c:pt>
              <c:pt idx="1">
                <c:v>1</c:v>
              </c:pt>
              <c:pt idx="2">
                <c:v>2</c:v>
              </c:pt>
              <c:pt idx="3">
                <c:v>3</c:v>
              </c:pt>
              <c:pt idx="4">
                <c:v>4</c:v>
              </c:pt>
              <c:pt idx="5">
                <c:v>5</c:v>
              </c:pt>
              <c:pt idx="6">
                <c:v>6</c:v>
              </c:pt>
            </c:numLit>
          </c:cat>
          <c:val>
            <c:numRef>
              <c:f>Sheet16!$D$1:$D$7</c:f>
              <c:numCache>
                <c:formatCode>General</c:formatCode>
                <c:ptCount val="7"/>
                <c:pt idx="0">
                  <c:v>6.4</c:v>
                </c:pt>
                <c:pt idx="1">
                  <c:v>8</c:v>
                </c:pt>
                <c:pt idx="2">
                  <c:v>12.8</c:v>
                </c:pt>
                <c:pt idx="3">
                  <c:v>18.3</c:v>
                </c:pt>
                <c:pt idx="4">
                  <c:v>20</c:v>
                </c:pt>
                <c:pt idx="5">
                  <c:v>26.7</c:v>
                </c:pt>
                <c:pt idx="6">
                  <c:v>27.8</c:v>
                </c:pt>
              </c:numCache>
            </c:numRef>
          </c:val>
        </c:ser>
        <c:ser>
          <c:idx val="4"/>
          <c:order val="4"/>
          <c:tx>
            <c:v>25% FME</c:v>
          </c:tx>
          <c:spPr>
            <a:ln w="19050">
              <a:solidFill>
                <a:schemeClr val="tx1"/>
              </a:solidFill>
              <a:prstDash val="sysDot"/>
            </a:ln>
          </c:spPr>
          <c:marker>
            <c:symbol val="circle"/>
            <c:size val="7"/>
            <c:spPr>
              <a:noFill/>
              <a:ln w="25400">
                <a:solidFill>
                  <a:schemeClr val="tx1"/>
                </a:solidFill>
                <a:prstDash val="solid"/>
              </a:ln>
            </c:spPr>
          </c:marker>
          <c:errBars>
            <c:errDir val="y"/>
            <c:errBarType val="both"/>
            <c:errValType val="fixedVal"/>
            <c:val val="1"/>
          </c:errBars>
          <c:cat>
            <c:numLit>
              <c:formatCode>General</c:formatCode>
              <c:ptCount val="7"/>
              <c:pt idx="0">
                <c:v>0</c:v>
              </c:pt>
              <c:pt idx="1">
                <c:v>1</c:v>
              </c:pt>
              <c:pt idx="2">
                <c:v>2</c:v>
              </c:pt>
              <c:pt idx="3">
                <c:v>3</c:v>
              </c:pt>
              <c:pt idx="4">
                <c:v>4</c:v>
              </c:pt>
              <c:pt idx="5">
                <c:v>5</c:v>
              </c:pt>
              <c:pt idx="6">
                <c:v>6</c:v>
              </c:pt>
            </c:numLit>
          </c:cat>
          <c:val>
            <c:numRef>
              <c:f>Sheet16!$E$1:$E$7</c:f>
              <c:numCache>
                <c:formatCode>General</c:formatCode>
                <c:ptCount val="7"/>
                <c:pt idx="0">
                  <c:v>6.4</c:v>
                </c:pt>
                <c:pt idx="1">
                  <c:v>8.2000000000000011</c:v>
                </c:pt>
                <c:pt idx="2">
                  <c:v>11.9</c:v>
                </c:pt>
                <c:pt idx="3">
                  <c:v>15.9</c:v>
                </c:pt>
                <c:pt idx="4">
                  <c:v>22</c:v>
                </c:pt>
                <c:pt idx="5">
                  <c:v>23.5</c:v>
                </c:pt>
                <c:pt idx="6">
                  <c:v>25.7</c:v>
                </c:pt>
              </c:numCache>
            </c:numRef>
          </c:val>
        </c:ser>
        <c:marker val="1"/>
        <c:axId val="138396032"/>
        <c:axId val="138397568"/>
      </c:lineChart>
      <c:dateAx>
        <c:axId val="138396032"/>
        <c:scaling>
          <c:orientation val="minMax"/>
        </c:scaling>
        <c:axPos val="b"/>
        <c:numFmt formatCode="General" sourceLinked="1"/>
        <c:tickLblPos val="nextTo"/>
        <c:crossAx val="138397568"/>
        <c:crosses val="autoZero"/>
        <c:lblOffset val="100"/>
        <c:baseTimeUnit val="days"/>
      </c:dateAx>
      <c:valAx>
        <c:axId val="138397568"/>
        <c:scaling>
          <c:orientation val="minMax"/>
        </c:scaling>
        <c:axPos val="l"/>
        <c:title>
          <c:tx>
            <c:rich>
              <a:bodyPr rot="-5400000" vert="horz"/>
              <a:lstStyle/>
              <a:p>
                <a:pPr>
                  <a:defRPr/>
                </a:pPr>
                <a:r>
                  <a:rPr lang="en-US"/>
                  <a:t>Shoot height (cm)</a:t>
                </a:r>
              </a:p>
            </c:rich>
          </c:tx>
          <c:layout>
            <c:manualLayout>
              <c:xMode val="edge"/>
              <c:yMode val="edge"/>
              <c:x val="8.6463497618353216E-2"/>
              <c:y val="0.17574381407890438"/>
            </c:manualLayout>
          </c:layout>
        </c:title>
        <c:numFmt formatCode="General" sourceLinked="1"/>
        <c:tickLblPos val="nextTo"/>
        <c:crossAx val="138396032"/>
        <c:crosses val="autoZero"/>
        <c:crossBetween val="midCat"/>
      </c:valAx>
      <c:spPr>
        <a:solidFill>
          <a:schemeClr val="bg1"/>
        </a:solidFill>
        <a:ln w="25400" cap="sq">
          <a:solidFill>
            <a:sysClr val="windowText" lastClr="000000"/>
          </a:solidFill>
        </a:ln>
      </c:spPr>
    </c:plotArea>
    <c:legend>
      <c:legendPos val="r"/>
      <c:layout>
        <c:manualLayout>
          <c:xMode val="edge"/>
          <c:yMode val="edge"/>
          <c:x val="0.31315288713910783"/>
          <c:y val="3.9121927940825592E-2"/>
          <c:w val="0.38982842422474995"/>
          <c:h val="0.23045415970037766"/>
        </c:manualLayout>
      </c:layout>
    </c:legend>
    <c:plotVisOnly val="1"/>
  </c:chart>
  <c:spPr>
    <a:ln>
      <a:noFill/>
    </a:ln>
  </c:spPr>
  <c:txPr>
    <a:bodyPr/>
    <a:lstStyle/>
    <a:p>
      <a:pPr>
        <a:defRPr sz="18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3751968503937157"/>
          <c:y val="2.5789825052356281E-2"/>
          <c:w val="0.70558057742782154"/>
          <c:h val="0.76027432054864164"/>
        </c:manualLayout>
      </c:layout>
      <c:lineChart>
        <c:grouping val="standard"/>
        <c:ser>
          <c:idx val="0"/>
          <c:order val="0"/>
          <c:tx>
            <c:v>Control</c:v>
          </c:tx>
          <c:spPr>
            <a:ln w="19050">
              <a:solidFill>
                <a:sysClr val="windowText" lastClr="000000"/>
              </a:solidFill>
            </a:ln>
          </c:spPr>
          <c:marker>
            <c:spPr>
              <a:solidFill>
                <a:sysClr val="windowText" lastClr="000000"/>
              </a:solidFill>
              <a:ln w="19050">
                <a:solidFill>
                  <a:sysClr val="windowText" lastClr="000000"/>
                </a:solidFill>
              </a:ln>
            </c:spPr>
          </c:marker>
          <c:errBars>
            <c:errDir val="y"/>
            <c:errBarType val="both"/>
            <c:errValType val="cust"/>
            <c:plus>
              <c:numLit>
                <c:formatCode>General</c:formatCode>
                <c:ptCount val="7"/>
                <c:pt idx="0">
                  <c:v>1</c:v>
                </c:pt>
                <c:pt idx="1">
                  <c:v>0.60000000000000064</c:v>
                </c:pt>
                <c:pt idx="2">
                  <c:v>0.8</c:v>
                </c:pt>
                <c:pt idx="3">
                  <c:v>1</c:v>
                </c:pt>
                <c:pt idx="4">
                  <c:v>2</c:v>
                </c:pt>
                <c:pt idx="5">
                  <c:v>3</c:v>
                </c:pt>
                <c:pt idx="6">
                  <c:v>4</c:v>
                </c:pt>
              </c:numLit>
            </c:plus>
            <c:minus>
              <c:numLit>
                <c:formatCode>General</c:formatCode>
                <c:ptCount val="7"/>
                <c:pt idx="0">
                  <c:v>1</c:v>
                </c:pt>
                <c:pt idx="1">
                  <c:v>0.60000000000000064</c:v>
                </c:pt>
                <c:pt idx="2">
                  <c:v>0.8</c:v>
                </c:pt>
                <c:pt idx="3">
                  <c:v>1</c:v>
                </c:pt>
                <c:pt idx="4">
                  <c:v>2</c:v>
                </c:pt>
                <c:pt idx="5">
                  <c:v>3</c:v>
                </c:pt>
                <c:pt idx="6">
                  <c:v>4</c:v>
                </c:pt>
              </c:numLit>
            </c:minus>
          </c:errBars>
          <c:cat>
            <c:numLit>
              <c:formatCode>General</c:formatCode>
              <c:ptCount val="7"/>
              <c:pt idx="0">
                <c:v>0</c:v>
              </c:pt>
              <c:pt idx="1">
                <c:v>1</c:v>
              </c:pt>
              <c:pt idx="2">
                <c:v>2</c:v>
              </c:pt>
              <c:pt idx="3">
                <c:v>3</c:v>
              </c:pt>
              <c:pt idx="4">
                <c:v>4</c:v>
              </c:pt>
              <c:pt idx="5">
                <c:v>5</c:v>
              </c:pt>
              <c:pt idx="6">
                <c:v>6</c:v>
              </c:pt>
            </c:numLit>
          </c:cat>
          <c:val>
            <c:numRef>
              <c:f>Sheet11!$A$1:$A$7</c:f>
              <c:numCache>
                <c:formatCode>General</c:formatCode>
                <c:ptCount val="7"/>
                <c:pt idx="0">
                  <c:v>4</c:v>
                </c:pt>
                <c:pt idx="1">
                  <c:v>8</c:v>
                </c:pt>
                <c:pt idx="2">
                  <c:v>14</c:v>
                </c:pt>
                <c:pt idx="3">
                  <c:v>28</c:v>
                </c:pt>
                <c:pt idx="4">
                  <c:v>33</c:v>
                </c:pt>
                <c:pt idx="5">
                  <c:v>38</c:v>
                </c:pt>
                <c:pt idx="6">
                  <c:v>42</c:v>
                </c:pt>
              </c:numCache>
            </c:numRef>
          </c:val>
        </c:ser>
        <c:ser>
          <c:idx val="1"/>
          <c:order val="1"/>
          <c:tx>
            <c:v>100% FWE</c:v>
          </c:tx>
          <c:spPr>
            <a:ln w="19050">
              <a:solidFill>
                <a:sysClr val="windowText" lastClr="000000"/>
              </a:solidFill>
              <a:prstDash val="sysDash"/>
            </a:ln>
          </c:spPr>
          <c:marker>
            <c:spPr>
              <a:solidFill>
                <a:sysClr val="windowText" lastClr="000000"/>
              </a:solidFill>
              <a:ln w="19050">
                <a:solidFill>
                  <a:sysClr val="windowText" lastClr="000000"/>
                </a:solidFill>
              </a:ln>
            </c:spPr>
          </c:marker>
          <c:errBars>
            <c:errDir val="y"/>
            <c:errBarType val="both"/>
            <c:errValType val="cust"/>
            <c:plus>
              <c:numLit>
                <c:formatCode>General</c:formatCode>
                <c:ptCount val="7"/>
                <c:pt idx="0">
                  <c:v>0.30000000000000032</c:v>
                </c:pt>
                <c:pt idx="1">
                  <c:v>0.4</c:v>
                </c:pt>
                <c:pt idx="2">
                  <c:v>0.5</c:v>
                </c:pt>
                <c:pt idx="3">
                  <c:v>0.60000000000000064</c:v>
                </c:pt>
                <c:pt idx="4">
                  <c:v>0.70000000000000062</c:v>
                </c:pt>
                <c:pt idx="5">
                  <c:v>0.8</c:v>
                </c:pt>
                <c:pt idx="6">
                  <c:v>0.9</c:v>
                </c:pt>
              </c:numLit>
            </c:plus>
            <c:minus>
              <c:numLit>
                <c:formatCode>General</c:formatCode>
                <c:ptCount val="7"/>
                <c:pt idx="0">
                  <c:v>0.30000000000000032</c:v>
                </c:pt>
                <c:pt idx="1">
                  <c:v>0.4</c:v>
                </c:pt>
                <c:pt idx="2">
                  <c:v>0.5</c:v>
                </c:pt>
                <c:pt idx="3">
                  <c:v>0.60000000000000064</c:v>
                </c:pt>
                <c:pt idx="4">
                  <c:v>0.70000000000000062</c:v>
                </c:pt>
                <c:pt idx="5">
                  <c:v>0.8</c:v>
                </c:pt>
                <c:pt idx="6">
                  <c:v>0.9</c:v>
                </c:pt>
              </c:numLit>
            </c:minus>
          </c:errBars>
          <c:cat>
            <c:numLit>
              <c:formatCode>General</c:formatCode>
              <c:ptCount val="7"/>
              <c:pt idx="0">
                <c:v>0</c:v>
              </c:pt>
              <c:pt idx="1">
                <c:v>1</c:v>
              </c:pt>
              <c:pt idx="2">
                <c:v>2</c:v>
              </c:pt>
              <c:pt idx="3">
                <c:v>3</c:v>
              </c:pt>
              <c:pt idx="4">
                <c:v>4</c:v>
              </c:pt>
              <c:pt idx="5">
                <c:v>5</c:v>
              </c:pt>
              <c:pt idx="6">
                <c:v>6</c:v>
              </c:pt>
            </c:numLit>
          </c:cat>
          <c:val>
            <c:numRef>
              <c:f>Sheet11!$B$1:$B$7</c:f>
              <c:numCache>
                <c:formatCode>General</c:formatCode>
                <c:ptCount val="7"/>
                <c:pt idx="0">
                  <c:v>4.2</c:v>
                </c:pt>
                <c:pt idx="1">
                  <c:v>6.3</c:v>
                </c:pt>
                <c:pt idx="2">
                  <c:v>8</c:v>
                </c:pt>
                <c:pt idx="3">
                  <c:v>16</c:v>
                </c:pt>
                <c:pt idx="4">
                  <c:v>18</c:v>
                </c:pt>
                <c:pt idx="5">
                  <c:v>21</c:v>
                </c:pt>
                <c:pt idx="6">
                  <c:v>28</c:v>
                </c:pt>
              </c:numCache>
            </c:numRef>
          </c:val>
        </c:ser>
        <c:ser>
          <c:idx val="2"/>
          <c:order val="2"/>
          <c:tx>
            <c:v>75% FWE</c:v>
          </c:tx>
          <c:spPr>
            <a:ln w="19050">
              <a:solidFill>
                <a:sysClr val="windowText" lastClr="000000"/>
              </a:solidFill>
              <a:prstDash val="lgDash"/>
            </a:ln>
          </c:spPr>
          <c:marker>
            <c:spPr>
              <a:solidFill>
                <a:sysClr val="windowText" lastClr="000000"/>
              </a:solidFill>
              <a:ln w="12700">
                <a:solidFill>
                  <a:sysClr val="windowText" lastClr="000000"/>
                </a:solidFill>
              </a:ln>
            </c:spPr>
          </c:marker>
          <c:errBars>
            <c:errDir val="y"/>
            <c:errBarType val="both"/>
            <c:errValType val="cust"/>
            <c:plus>
              <c:numLit>
                <c:formatCode>General</c:formatCode>
                <c:ptCount val="7"/>
                <c:pt idx="0">
                  <c:v>0.5</c:v>
                </c:pt>
                <c:pt idx="1">
                  <c:v>0.60000000000000064</c:v>
                </c:pt>
                <c:pt idx="2">
                  <c:v>0.70000000000000062</c:v>
                </c:pt>
                <c:pt idx="3">
                  <c:v>0.8</c:v>
                </c:pt>
                <c:pt idx="4">
                  <c:v>0.5</c:v>
                </c:pt>
                <c:pt idx="5">
                  <c:v>0.60000000000000064</c:v>
                </c:pt>
                <c:pt idx="6">
                  <c:v>0.70000000000000062</c:v>
                </c:pt>
              </c:numLit>
            </c:plus>
            <c:minus>
              <c:numLit>
                <c:formatCode>General</c:formatCode>
                <c:ptCount val="7"/>
                <c:pt idx="0">
                  <c:v>0.5</c:v>
                </c:pt>
                <c:pt idx="1">
                  <c:v>0.60000000000000064</c:v>
                </c:pt>
                <c:pt idx="2">
                  <c:v>0.70000000000000062</c:v>
                </c:pt>
                <c:pt idx="3">
                  <c:v>0.8</c:v>
                </c:pt>
                <c:pt idx="4">
                  <c:v>0.5</c:v>
                </c:pt>
                <c:pt idx="5">
                  <c:v>0.60000000000000064</c:v>
                </c:pt>
                <c:pt idx="6">
                  <c:v>0.70000000000000062</c:v>
                </c:pt>
              </c:numLit>
            </c:minus>
          </c:errBars>
          <c:cat>
            <c:numLit>
              <c:formatCode>General</c:formatCode>
              <c:ptCount val="7"/>
              <c:pt idx="0">
                <c:v>0</c:v>
              </c:pt>
              <c:pt idx="1">
                <c:v>1</c:v>
              </c:pt>
              <c:pt idx="2">
                <c:v>2</c:v>
              </c:pt>
              <c:pt idx="3">
                <c:v>3</c:v>
              </c:pt>
              <c:pt idx="4">
                <c:v>4</c:v>
              </c:pt>
              <c:pt idx="5">
                <c:v>5</c:v>
              </c:pt>
              <c:pt idx="6">
                <c:v>6</c:v>
              </c:pt>
            </c:numLit>
          </c:cat>
          <c:val>
            <c:numRef>
              <c:f>Sheet11!$C$1:$C$7</c:f>
              <c:numCache>
                <c:formatCode>General</c:formatCode>
                <c:ptCount val="7"/>
                <c:pt idx="0">
                  <c:v>5</c:v>
                </c:pt>
                <c:pt idx="1">
                  <c:v>6.4</c:v>
                </c:pt>
                <c:pt idx="2">
                  <c:v>9</c:v>
                </c:pt>
                <c:pt idx="3">
                  <c:v>18</c:v>
                </c:pt>
                <c:pt idx="4">
                  <c:v>24</c:v>
                </c:pt>
                <c:pt idx="5">
                  <c:v>36</c:v>
                </c:pt>
                <c:pt idx="6">
                  <c:v>38</c:v>
                </c:pt>
              </c:numCache>
            </c:numRef>
          </c:val>
        </c:ser>
        <c:ser>
          <c:idx val="3"/>
          <c:order val="3"/>
          <c:tx>
            <c:v>50% FWE</c:v>
          </c:tx>
          <c:spPr>
            <a:ln w="19050">
              <a:solidFill>
                <a:sysClr val="windowText" lastClr="000000"/>
              </a:solidFill>
              <a:prstDash val="solid"/>
            </a:ln>
          </c:spPr>
          <c:marker>
            <c:spPr>
              <a:noFill/>
              <a:ln>
                <a:solidFill>
                  <a:sysClr val="windowText" lastClr="000000"/>
                </a:solidFill>
              </a:ln>
            </c:spPr>
          </c:marker>
          <c:errBars>
            <c:errDir val="y"/>
            <c:errBarType val="both"/>
            <c:errValType val="cust"/>
            <c:plus>
              <c:numLit>
                <c:formatCode>General</c:formatCode>
                <c:ptCount val="1"/>
                <c:pt idx="0">
                  <c:v>1</c:v>
                </c:pt>
              </c:numLit>
            </c:plus>
            <c:minus>
              <c:numLit>
                <c:formatCode>General</c:formatCode>
                <c:ptCount val="1"/>
                <c:pt idx="0">
                  <c:v>1</c:v>
                </c:pt>
              </c:numLit>
            </c:minus>
          </c:errBars>
          <c:cat>
            <c:numLit>
              <c:formatCode>General</c:formatCode>
              <c:ptCount val="7"/>
              <c:pt idx="0">
                <c:v>0</c:v>
              </c:pt>
              <c:pt idx="1">
                <c:v>1</c:v>
              </c:pt>
              <c:pt idx="2">
                <c:v>2</c:v>
              </c:pt>
              <c:pt idx="3">
                <c:v>3</c:v>
              </c:pt>
              <c:pt idx="4">
                <c:v>4</c:v>
              </c:pt>
              <c:pt idx="5">
                <c:v>5</c:v>
              </c:pt>
              <c:pt idx="6">
                <c:v>6</c:v>
              </c:pt>
            </c:numLit>
          </c:cat>
          <c:val>
            <c:numRef>
              <c:f>Sheet11!$D$1:$D$7</c:f>
              <c:numCache>
                <c:formatCode>General</c:formatCode>
                <c:ptCount val="7"/>
                <c:pt idx="0">
                  <c:v>4.5</c:v>
                </c:pt>
                <c:pt idx="1">
                  <c:v>7.8</c:v>
                </c:pt>
                <c:pt idx="2">
                  <c:v>10</c:v>
                </c:pt>
                <c:pt idx="3">
                  <c:v>21</c:v>
                </c:pt>
                <c:pt idx="4">
                  <c:v>24</c:v>
                </c:pt>
                <c:pt idx="5">
                  <c:v>28</c:v>
                </c:pt>
                <c:pt idx="6">
                  <c:v>31</c:v>
                </c:pt>
              </c:numCache>
            </c:numRef>
          </c:val>
        </c:ser>
        <c:ser>
          <c:idx val="4"/>
          <c:order val="4"/>
          <c:tx>
            <c:v>25% FWE</c:v>
          </c:tx>
          <c:spPr>
            <a:ln w="25400">
              <a:solidFill>
                <a:sysClr val="windowText" lastClr="000000"/>
              </a:solidFill>
              <a:prstDash val="sysDot"/>
            </a:ln>
          </c:spPr>
          <c:marker>
            <c:symbol val="circle"/>
            <c:size val="7"/>
            <c:spPr>
              <a:noFill/>
              <a:ln w="19050">
                <a:solidFill>
                  <a:sysClr val="windowText" lastClr="000000"/>
                </a:solidFill>
              </a:ln>
            </c:spPr>
          </c:marker>
          <c:errBars>
            <c:errDir val="y"/>
            <c:errBarType val="both"/>
            <c:errValType val="cust"/>
            <c:plus>
              <c:numLit>
                <c:formatCode>General</c:formatCode>
                <c:ptCount val="1"/>
                <c:pt idx="0">
                  <c:v>0.8</c:v>
                </c:pt>
              </c:numLit>
            </c:plus>
            <c:minus>
              <c:numLit>
                <c:formatCode>General</c:formatCode>
                <c:ptCount val="1"/>
                <c:pt idx="0">
                  <c:v>0.8</c:v>
                </c:pt>
              </c:numLit>
            </c:minus>
          </c:errBars>
          <c:cat>
            <c:numLit>
              <c:formatCode>General</c:formatCode>
              <c:ptCount val="7"/>
              <c:pt idx="0">
                <c:v>0</c:v>
              </c:pt>
              <c:pt idx="1">
                <c:v>1</c:v>
              </c:pt>
              <c:pt idx="2">
                <c:v>2</c:v>
              </c:pt>
              <c:pt idx="3">
                <c:v>3</c:v>
              </c:pt>
              <c:pt idx="4">
                <c:v>4</c:v>
              </c:pt>
              <c:pt idx="5">
                <c:v>5</c:v>
              </c:pt>
              <c:pt idx="6">
                <c:v>6</c:v>
              </c:pt>
            </c:numLit>
          </c:cat>
          <c:val>
            <c:numRef>
              <c:f>Sheet11!$E$1:$E$7</c:f>
              <c:numCache>
                <c:formatCode>General</c:formatCode>
                <c:ptCount val="7"/>
                <c:pt idx="0">
                  <c:v>4</c:v>
                </c:pt>
                <c:pt idx="1">
                  <c:v>7.8</c:v>
                </c:pt>
                <c:pt idx="2">
                  <c:v>12</c:v>
                </c:pt>
                <c:pt idx="3">
                  <c:v>23</c:v>
                </c:pt>
                <c:pt idx="4">
                  <c:v>28</c:v>
                </c:pt>
                <c:pt idx="5">
                  <c:v>31</c:v>
                </c:pt>
                <c:pt idx="6">
                  <c:v>38</c:v>
                </c:pt>
              </c:numCache>
            </c:numRef>
          </c:val>
        </c:ser>
        <c:marker val="1"/>
        <c:axId val="138718208"/>
        <c:axId val="138736768"/>
      </c:lineChart>
      <c:catAx>
        <c:axId val="138718208"/>
        <c:scaling>
          <c:orientation val="minMax"/>
        </c:scaling>
        <c:axPos val="b"/>
        <c:title>
          <c:tx>
            <c:rich>
              <a:bodyPr/>
              <a:lstStyle/>
              <a:p>
                <a:pPr>
                  <a:defRPr/>
                </a:pPr>
                <a:r>
                  <a:rPr lang="en-US" dirty="0"/>
                  <a:t>Weeks of harvest</a:t>
                </a:r>
              </a:p>
            </c:rich>
          </c:tx>
          <c:layout>
            <c:manualLayout>
              <c:xMode val="edge"/>
              <c:yMode val="edge"/>
              <c:x val="0.48058484008943336"/>
              <c:y val="0.86125273229144861"/>
            </c:manualLayout>
          </c:layout>
        </c:title>
        <c:numFmt formatCode="General" sourceLinked="1"/>
        <c:tickLblPos val="nextTo"/>
        <c:crossAx val="138736768"/>
        <c:crosses val="autoZero"/>
        <c:auto val="1"/>
        <c:lblAlgn val="ctr"/>
        <c:lblOffset val="100"/>
      </c:catAx>
      <c:valAx>
        <c:axId val="138736768"/>
        <c:scaling>
          <c:orientation val="minMax"/>
        </c:scaling>
        <c:axPos val="l"/>
        <c:title>
          <c:tx>
            <c:rich>
              <a:bodyPr rot="-5400000" vert="horz"/>
              <a:lstStyle/>
              <a:p>
                <a:pPr>
                  <a:defRPr/>
                </a:pPr>
                <a:r>
                  <a:rPr lang="en-US"/>
                  <a:t>Shoot height (cm)</a:t>
                </a:r>
              </a:p>
            </c:rich>
          </c:tx>
          <c:layout>
            <c:manualLayout>
              <c:xMode val="edge"/>
              <c:yMode val="edge"/>
              <c:x val="9.5964688441722568E-2"/>
              <c:y val="0.22617286089170419"/>
            </c:manualLayout>
          </c:layout>
        </c:title>
        <c:numFmt formatCode="General" sourceLinked="1"/>
        <c:tickLblPos val="nextTo"/>
        <c:crossAx val="138718208"/>
        <c:crosses val="autoZero"/>
        <c:crossBetween val="midCat"/>
      </c:valAx>
      <c:spPr>
        <a:ln w="25400" cap="sq">
          <a:solidFill>
            <a:sysClr val="windowText" lastClr="000000"/>
          </a:solidFill>
        </a:ln>
      </c:spPr>
    </c:plotArea>
    <c:legend>
      <c:legendPos val="r"/>
      <c:layout>
        <c:manualLayout>
          <c:xMode val="edge"/>
          <c:yMode val="edge"/>
          <c:x val="0.29440884125595446"/>
          <c:y val="3.3003300330033E-2"/>
          <c:w val="0.36854500826285613"/>
          <c:h val="0.30387566137858418"/>
        </c:manualLayout>
      </c:layout>
    </c:legend>
    <c:plotVisOnly val="1"/>
  </c:chart>
  <c:spPr>
    <a:ln>
      <a:solidFill>
        <a:schemeClr val="bg1"/>
      </a:solidFill>
    </a:ln>
  </c:spPr>
  <c:txPr>
    <a:bodyPr/>
    <a:lstStyle/>
    <a:p>
      <a:pPr>
        <a:defRPr sz="180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1721692683151494"/>
          <c:y val="4.5404959894032024E-2"/>
          <c:w val="0.69717640558088645"/>
          <c:h val="0.68147710107664627"/>
        </c:manualLayout>
      </c:layout>
      <c:lineChart>
        <c:grouping val="standard"/>
        <c:ser>
          <c:idx val="0"/>
          <c:order val="0"/>
          <c:tx>
            <c:v>Control</c:v>
          </c:tx>
          <c:spPr>
            <a:ln w="19050">
              <a:solidFill>
                <a:schemeClr val="tx1"/>
              </a:solidFill>
            </a:ln>
          </c:spPr>
          <c:marker>
            <c:spPr>
              <a:solidFill>
                <a:schemeClr val="tx1"/>
              </a:solidFill>
              <a:ln w="19050">
                <a:solidFill>
                  <a:schemeClr val="tx1"/>
                </a:solidFill>
              </a:ln>
            </c:spPr>
          </c:marker>
          <c:errBars>
            <c:errDir val="y"/>
            <c:errBarType val="both"/>
            <c:errValType val="fixedVal"/>
            <c:val val="1.1000000000000001"/>
          </c:errBars>
          <c:cat>
            <c:numLit>
              <c:formatCode>General</c:formatCode>
              <c:ptCount val="7"/>
              <c:pt idx="0">
                <c:v>0</c:v>
              </c:pt>
              <c:pt idx="1">
                <c:v>1</c:v>
              </c:pt>
              <c:pt idx="2">
                <c:v>2</c:v>
              </c:pt>
              <c:pt idx="3">
                <c:v>3</c:v>
              </c:pt>
              <c:pt idx="4">
                <c:v>4</c:v>
              </c:pt>
              <c:pt idx="5">
                <c:v>5</c:v>
              </c:pt>
              <c:pt idx="6">
                <c:v>6</c:v>
              </c:pt>
            </c:numLit>
          </c:cat>
          <c:val>
            <c:numRef>
              <c:f>Sheet18!$A$1:$A$9</c:f>
              <c:numCache>
                <c:formatCode>General</c:formatCode>
                <c:ptCount val="9"/>
                <c:pt idx="0">
                  <c:v>4.2</c:v>
                </c:pt>
                <c:pt idx="1">
                  <c:v>6.3</c:v>
                </c:pt>
                <c:pt idx="2">
                  <c:v>10.9</c:v>
                </c:pt>
                <c:pt idx="3">
                  <c:v>24.7</c:v>
                </c:pt>
                <c:pt idx="4">
                  <c:v>26.4</c:v>
                </c:pt>
                <c:pt idx="5">
                  <c:v>36.1</c:v>
                </c:pt>
                <c:pt idx="6">
                  <c:v>42.6</c:v>
                </c:pt>
              </c:numCache>
            </c:numRef>
          </c:val>
        </c:ser>
        <c:ser>
          <c:idx val="1"/>
          <c:order val="1"/>
          <c:tx>
            <c:v>100% FME</c:v>
          </c:tx>
          <c:spPr>
            <a:ln w="19050">
              <a:solidFill>
                <a:schemeClr val="tx1"/>
              </a:solidFill>
              <a:prstDash val="sysDash"/>
            </a:ln>
          </c:spPr>
          <c:marker>
            <c:spPr>
              <a:solidFill>
                <a:sysClr val="windowText" lastClr="000000"/>
              </a:solidFill>
              <a:ln>
                <a:solidFill>
                  <a:schemeClr val="tx1"/>
                </a:solidFill>
                <a:prstDash val="sysDot"/>
              </a:ln>
            </c:spPr>
          </c:marker>
          <c:errBars>
            <c:errDir val="y"/>
            <c:errBarType val="both"/>
            <c:errValType val="fixedVal"/>
            <c:val val="1"/>
          </c:errBars>
          <c:cat>
            <c:numLit>
              <c:formatCode>General</c:formatCode>
              <c:ptCount val="7"/>
              <c:pt idx="0">
                <c:v>0</c:v>
              </c:pt>
              <c:pt idx="1">
                <c:v>1</c:v>
              </c:pt>
              <c:pt idx="2">
                <c:v>2</c:v>
              </c:pt>
              <c:pt idx="3">
                <c:v>3</c:v>
              </c:pt>
              <c:pt idx="4">
                <c:v>4</c:v>
              </c:pt>
              <c:pt idx="5">
                <c:v>5</c:v>
              </c:pt>
              <c:pt idx="6">
                <c:v>6</c:v>
              </c:pt>
            </c:numLit>
          </c:cat>
          <c:val>
            <c:numRef>
              <c:f>Sheet18!$B$1:$B$9</c:f>
              <c:numCache>
                <c:formatCode>General</c:formatCode>
                <c:ptCount val="9"/>
                <c:pt idx="0">
                  <c:v>4.9000000000000004</c:v>
                </c:pt>
                <c:pt idx="1">
                  <c:v>5.5</c:v>
                </c:pt>
                <c:pt idx="2">
                  <c:v>6.7</c:v>
                </c:pt>
                <c:pt idx="3">
                  <c:v>11.8</c:v>
                </c:pt>
                <c:pt idx="4">
                  <c:v>15.2</c:v>
                </c:pt>
                <c:pt idx="5">
                  <c:v>24.1</c:v>
                </c:pt>
                <c:pt idx="6">
                  <c:v>36.5</c:v>
                </c:pt>
              </c:numCache>
            </c:numRef>
          </c:val>
        </c:ser>
        <c:ser>
          <c:idx val="2"/>
          <c:order val="2"/>
          <c:tx>
            <c:v>75% FME</c:v>
          </c:tx>
          <c:spPr>
            <a:ln w="19050">
              <a:solidFill>
                <a:schemeClr val="tx1"/>
              </a:solidFill>
              <a:prstDash val="lgDash"/>
            </a:ln>
          </c:spPr>
          <c:marker>
            <c:spPr>
              <a:solidFill>
                <a:schemeClr val="tx1"/>
              </a:solidFill>
              <a:ln w="19050">
                <a:solidFill>
                  <a:schemeClr val="tx1"/>
                </a:solidFill>
                <a:prstDash val="lgDash"/>
              </a:ln>
            </c:spPr>
          </c:marker>
          <c:errBars>
            <c:errDir val="y"/>
            <c:errBarType val="both"/>
            <c:errValType val="fixedVal"/>
            <c:val val="1"/>
          </c:errBars>
          <c:cat>
            <c:numLit>
              <c:formatCode>General</c:formatCode>
              <c:ptCount val="7"/>
              <c:pt idx="0">
                <c:v>0</c:v>
              </c:pt>
              <c:pt idx="1">
                <c:v>1</c:v>
              </c:pt>
              <c:pt idx="2">
                <c:v>2</c:v>
              </c:pt>
              <c:pt idx="3">
                <c:v>3</c:v>
              </c:pt>
              <c:pt idx="4">
                <c:v>4</c:v>
              </c:pt>
              <c:pt idx="5">
                <c:v>5</c:v>
              </c:pt>
              <c:pt idx="6">
                <c:v>6</c:v>
              </c:pt>
            </c:numLit>
          </c:cat>
          <c:val>
            <c:numRef>
              <c:f>Sheet18!$C$1:$C$9</c:f>
              <c:numCache>
                <c:formatCode>General</c:formatCode>
                <c:ptCount val="9"/>
                <c:pt idx="0">
                  <c:v>4.3</c:v>
                </c:pt>
                <c:pt idx="1">
                  <c:v>6.5</c:v>
                </c:pt>
                <c:pt idx="2">
                  <c:v>9.2000000000000011</c:v>
                </c:pt>
                <c:pt idx="3">
                  <c:v>11.5</c:v>
                </c:pt>
                <c:pt idx="4">
                  <c:v>18.2</c:v>
                </c:pt>
                <c:pt idx="5">
                  <c:v>28.6</c:v>
                </c:pt>
                <c:pt idx="6">
                  <c:v>36.9</c:v>
                </c:pt>
              </c:numCache>
            </c:numRef>
          </c:val>
        </c:ser>
        <c:ser>
          <c:idx val="3"/>
          <c:order val="3"/>
          <c:tx>
            <c:v>50% FME</c:v>
          </c:tx>
          <c:spPr>
            <a:ln w="19050">
              <a:solidFill>
                <a:schemeClr val="tx1"/>
              </a:solidFill>
              <a:prstDash val="solid"/>
            </a:ln>
          </c:spPr>
          <c:marker>
            <c:spPr>
              <a:noFill/>
              <a:ln w="0">
                <a:solidFill>
                  <a:schemeClr val="tx1"/>
                </a:solidFill>
                <a:prstDash val="dashDot"/>
              </a:ln>
            </c:spPr>
          </c:marker>
          <c:errBars>
            <c:errDir val="y"/>
            <c:errBarType val="both"/>
            <c:errValType val="fixedVal"/>
            <c:val val="1.2"/>
          </c:errBars>
          <c:cat>
            <c:numLit>
              <c:formatCode>General</c:formatCode>
              <c:ptCount val="7"/>
              <c:pt idx="0">
                <c:v>0</c:v>
              </c:pt>
              <c:pt idx="1">
                <c:v>1</c:v>
              </c:pt>
              <c:pt idx="2">
                <c:v>2</c:v>
              </c:pt>
              <c:pt idx="3">
                <c:v>3</c:v>
              </c:pt>
              <c:pt idx="4">
                <c:v>4</c:v>
              </c:pt>
              <c:pt idx="5">
                <c:v>5</c:v>
              </c:pt>
              <c:pt idx="6">
                <c:v>6</c:v>
              </c:pt>
            </c:numLit>
          </c:cat>
          <c:val>
            <c:numRef>
              <c:f>Sheet18!$D$1:$D$9</c:f>
              <c:numCache>
                <c:formatCode>General</c:formatCode>
                <c:ptCount val="9"/>
                <c:pt idx="0">
                  <c:v>4.5</c:v>
                </c:pt>
                <c:pt idx="1">
                  <c:v>6.4</c:v>
                </c:pt>
                <c:pt idx="2">
                  <c:v>8.2000000000000011</c:v>
                </c:pt>
                <c:pt idx="3">
                  <c:v>16.399999999999999</c:v>
                </c:pt>
                <c:pt idx="4">
                  <c:v>23.8</c:v>
                </c:pt>
                <c:pt idx="5">
                  <c:v>32.700000000000003</c:v>
                </c:pt>
                <c:pt idx="6">
                  <c:v>41.8</c:v>
                </c:pt>
              </c:numCache>
            </c:numRef>
          </c:val>
        </c:ser>
        <c:ser>
          <c:idx val="4"/>
          <c:order val="4"/>
          <c:tx>
            <c:v>25% FME</c:v>
          </c:tx>
          <c:spPr>
            <a:ln w="19050">
              <a:solidFill>
                <a:schemeClr val="tx1"/>
              </a:solidFill>
              <a:prstDash val="sysDot"/>
            </a:ln>
          </c:spPr>
          <c:marker>
            <c:symbol val="circle"/>
            <c:size val="7"/>
            <c:spPr>
              <a:noFill/>
              <a:ln w="19050">
                <a:solidFill>
                  <a:schemeClr val="tx1"/>
                </a:solidFill>
                <a:prstDash val="solid"/>
              </a:ln>
            </c:spPr>
          </c:marker>
          <c:errBars>
            <c:errDir val="y"/>
            <c:errBarType val="both"/>
            <c:errValType val="fixedVal"/>
            <c:val val="1.1000000000000001"/>
          </c:errBars>
          <c:cat>
            <c:numLit>
              <c:formatCode>General</c:formatCode>
              <c:ptCount val="7"/>
              <c:pt idx="0">
                <c:v>0</c:v>
              </c:pt>
              <c:pt idx="1">
                <c:v>1</c:v>
              </c:pt>
              <c:pt idx="2">
                <c:v>2</c:v>
              </c:pt>
              <c:pt idx="3">
                <c:v>3</c:v>
              </c:pt>
              <c:pt idx="4">
                <c:v>4</c:v>
              </c:pt>
              <c:pt idx="5">
                <c:v>5</c:v>
              </c:pt>
              <c:pt idx="6">
                <c:v>6</c:v>
              </c:pt>
            </c:numLit>
          </c:cat>
          <c:val>
            <c:numRef>
              <c:f>Sheet18!$E$1:$E$9</c:f>
              <c:numCache>
                <c:formatCode>General</c:formatCode>
                <c:ptCount val="9"/>
                <c:pt idx="0">
                  <c:v>4.5999999999999996</c:v>
                </c:pt>
                <c:pt idx="1">
                  <c:v>5.3</c:v>
                </c:pt>
                <c:pt idx="2">
                  <c:v>11.7</c:v>
                </c:pt>
                <c:pt idx="3">
                  <c:v>20.7</c:v>
                </c:pt>
                <c:pt idx="4">
                  <c:v>24.5</c:v>
                </c:pt>
                <c:pt idx="5">
                  <c:v>33.800000000000004</c:v>
                </c:pt>
                <c:pt idx="6">
                  <c:v>40.700000000000003</c:v>
                </c:pt>
              </c:numCache>
            </c:numRef>
          </c:val>
        </c:ser>
        <c:marker val="1"/>
        <c:axId val="138770688"/>
        <c:axId val="138781056"/>
      </c:lineChart>
      <c:dateAx>
        <c:axId val="138770688"/>
        <c:scaling>
          <c:orientation val="minMax"/>
        </c:scaling>
        <c:axPos val="b"/>
        <c:title>
          <c:tx>
            <c:rich>
              <a:bodyPr/>
              <a:lstStyle/>
              <a:p>
                <a:pPr>
                  <a:defRPr/>
                </a:pPr>
                <a:r>
                  <a:rPr lang="en-US"/>
                  <a:t>Weeks of harvest</a:t>
                </a:r>
              </a:p>
            </c:rich>
          </c:tx>
          <c:layout>
            <c:manualLayout>
              <c:xMode val="edge"/>
              <c:yMode val="edge"/>
              <c:x val="0.48097477398658528"/>
              <c:y val="0.8253991470986396"/>
            </c:manualLayout>
          </c:layout>
        </c:title>
        <c:numFmt formatCode="General" sourceLinked="1"/>
        <c:tickLblPos val="nextTo"/>
        <c:crossAx val="138781056"/>
        <c:crosses val="autoZero"/>
        <c:lblOffset val="100"/>
        <c:baseTimeUnit val="days"/>
      </c:dateAx>
      <c:valAx>
        <c:axId val="138781056"/>
        <c:scaling>
          <c:orientation val="minMax"/>
        </c:scaling>
        <c:axPos val="l"/>
        <c:title>
          <c:tx>
            <c:rich>
              <a:bodyPr rot="-5400000" vert="horz"/>
              <a:lstStyle/>
              <a:p>
                <a:pPr>
                  <a:defRPr/>
                </a:pPr>
                <a:r>
                  <a:rPr lang="en-US"/>
                  <a:t>Shoot  height (cm)</a:t>
                </a:r>
              </a:p>
            </c:rich>
          </c:tx>
          <c:layout>
            <c:manualLayout>
              <c:xMode val="edge"/>
              <c:yMode val="edge"/>
              <c:x val="8.1346845533197265E-2"/>
              <c:y val="0.18770436258537695"/>
            </c:manualLayout>
          </c:layout>
        </c:title>
        <c:numFmt formatCode="General" sourceLinked="1"/>
        <c:tickLblPos val="nextTo"/>
        <c:crossAx val="138770688"/>
        <c:crosses val="autoZero"/>
        <c:crossBetween val="midCat"/>
      </c:valAx>
      <c:spPr>
        <a:ln w="25400" cap="sq">
          <a:solidFill>
            <a:sysClr val="windowText" lastClr="000000"/>
          </a:solidFill>
        </a:ln>
      </c:spPr>
    </c:plotArea>
    <c:legend>
      <c:legendPos val="r"/>
      <c:layout>
        <c:manualLayout>
          <c:xMode val="edge"/>
          <c:yMode val="edge"/>
          <c:x val="0.21820939049285687"/>
          <c:y val="9.3301029678982725E-2"/>
          <c:w val="0.51554186161512461"/>
          <c:h val="0.22773045414777807"/>
        </c:manualLayout>
      </c:layout>
    </c:legend>
    <c:plotVisOnly val="1"/>
  </c:chart>
  <c:spPr>
    <a:ln>
      <a:solidFill>
        <a:schemeClr val="bg1"/>
      </a:solidFill>
    </a:ln>
  </c:spPr>
  <c:txPr>
    <a:bodyPr/>
    <a:lstStyle/>
    <a:p>
      <a:pPr>
        <a:defRPr sz="1800"/>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6732307767084729"/>
          <c:y val="1.9596713450816983E-2"/>
          <c:w val="0.67443395542408435"/>
          <c:h val="0.7062920544022907"/>
        </c:manualLayout>
      </c:layout>
      <c:lineChart>
        <c:grouping val="standard"/>
        <c:ser>
          <c:idx val="0"/>
          <c:order val="0"/>
          <c:tx>
            <c:v>Control</c:v>
          </c:tx>
          <c:spPr>
            <a:ln w="19050">
              <a:solidFill>
                <a:sysClr val="windowText" lastClr="000000"/>
              </a:solidFill>
            </a:ln>
          </c:spPr>
          <c:marker>
            <c:spPr>
              <a:solidFill>
                <a:sysClr val="windowText" lastClr="000000"/>
              </a:solidFill>
            </c:spPr>
          </c:marker>
          <c:errBars>
            <c:errDir val="y"/>
            <c:errBarType val="both"/>
            <c:errValType val="cust"/>
            <c:plus>
              <c:numLit>
                <c:formatCode>General</c:formatCode>
                <c:ptCount val="7"/>
                <c:pt idx="0">
                  <c:v>0</c:v>
                </c:pt>
                <c:pt idx="1">
                  <c:v>1</c:v>
                </c:pt>
                <c:pt idx="2">
                  <c:v>2</c:v>
                </c:pt>
                <c:pt idx="3">
                  <c:v>1</c:v>
                </c:pt>
                <c:pt idx="4">
                  <c:v>2</c:v>
                </c:pt>
                <c:pt idx="5">
                  <c:v>1</c:v>
                </c:pt>
                <c:pt idx="6">
                  <c:v>2</c:v>
                </c:pt>
              </c:numLit>
            </c:plus>
            <c:minus>
              <c:numLit>
                <c:formatCode>General</c:formatCode>
                <c:ptCount val="7"/>
                <c:pt idx="0">
                  <c:v>0</c:v>
                </c:pt>
                <c:pt idx="1">
                  <c:v>1</c:v>
                </c:pt>
                <c:pt idx="2">
                  <c:v>2</c:v>
                </c:pt>
                <c:pt idx="3">
                  <c:v>1</c:v>
                </c:pt>
                <c:pt idx="4">
                  <c:v>2</c:v>
                </c:pt>
                <c:pt idx="5">
                  <c:v>1</c:v>
                </c:pt>
                <c:pt idx="6">
                  <c:v>2</c:v>
                </c:pt>
              </c:numLit>
            </c:minus>
          </c:errBars>
          <c:cat>
            <c:numLit>
              <c:formatCode>General</c:formatCode>
              <c:ptCount val="7"/>
              <c:pt idx="0">
                <c:v>0</c:v>
              </c:pt>
              <c:pt idx="1">
                <c:v>1</c:v>
              </c:pt>
              <c:pt idx="2">
                <c:v>2</c:v>
              </c:pt>
              <c:pt idx="3">
                <c:v>3</c:v>
              </c:pt>
              <c:pt idx="4">
                <c:v>4</c:v>
              </c:pt>
              <c:pt idx="5">
                <c:v>5</c:v>
              </c:pt>
              <c:pt idx="6">
                <c:v>6</c:v>
              </c:pt>
            </c:numLit>
          </c:cat>
          <c:val>
            <c:numRef>
              <c:f>Sheet13!$A$1:$A$7</c:f>
              <c:numCache>
                <c:formatCode>General</c:formatCode>
                <c:ptCount val="7"/>
                <c:pt idx="0">
                  <c:v>5.2</c:v>
                </c:pt>
                <c:pt idx="1">
                  <c:v>7.1</c:v>
                </c:pt>
                <c:pt idx="2">
                  <c:v>8.3000000000000007</c:v>
                </c:pt>
                <c:pt idx="3">
                  <c:v>9.8000000000000007</c:v>
                </c:pt>
                <c:pt idx="4">
                  <c:v>11.2</c:v>
                </c:pt>
                <c:pt idx="5">
                  <c:v>16.2</c:v>
                </c:pt>
                <c:pt idx="6">
                  <c:v>20.100000000000001</c:v>
                </c:pt>
              </c:numCache>
            </c:numRef>
          </c:val>
        </c:ser>
        <c:ser>
          <c:idx val="1"/>
          <c:order val="1"/>
          <c:tx>
            <c:v>100% FWE</c:v>
          </c:tx>
          <c:spPr>
            <a:ln w="19050">
              <a:solidFill>
                <a:sysClr val="windowText" lastClr="000000"/>
              </a:solidFill>
              <a:prstDash val="sysDash"/>
            </a:ln>
          </c:spPr>
          <c:marker>
            <c:spPr>
              <a:solidFill>
                <a:sysClr val="windowText" lastClr="000000"/>
              </a:solidFill>
              <a:ln w="19050">
                <a:solidFill>
                  <a:sysClr val="windowText" lastClr="000000"/>
                </a:solidFill>
              </a:ln>
            </c:spPr>
          </c:marker>
          <c:errBars>
            <c:errDir val="y"/>
            <c:errBarType val="both"/>
            <c:errValType val="cust"/>
            <c:plus>
              <c:numLit>
                <c:formatCode>General</c:formatCode>
                <c:ptCount val="7"/>
                <c:pt idx="0">
                  <c:v>0</c:v>
                </c:pt>
                <c:pt idx="1">
                  <c:v>1</c:v>
                </c:pt>
                <c:pt idx="2">
                  <c:v>2</c:v>
                </c:pt>
                <c:pt idx="3">
                  <c:v>1</c:v>
                </c:pt>
                <c:pt idx="4">
                  <c:v>2</c:v>
                </c:pt>
                <c:pt idx="5">
                  <c:v>1</c:v>
                </c:pt>
                <c:pt idx="6">
                  <c:v>2</c:v>
                </c:pt>
              </c:numLit>
            </c:plus>
            <c:minus>
              <c:numLit>
                <c:formatCode>General</c:formatCode>
                <c:ptCount val="7"/>
                <c:pt idx="0">
                  <c:v>0</c:v>
                </c:pt>
                <c:pt idx="1">
                  <c:v>1</c:v>
                </c:pt>
                <c:pt idx="2">
                  <c:v>2</c:v>
                </c:pt>
                <c:pt idx="3">
                  <c:v>1</c:v>
                </c:pt>
                <c:pt idx="4">
                  <c:v>2</c:v>
                </c:pt>
                <c:pt idx="5">
                  <c:v>1</c:v>
                </c:pt>
                <c:pt idx="6">
                  <c:v>2</c:v>
                </c:pt>
              </c:numLit>
            </c:minus>
          </c:errBars>
          <c:cat>
            <c:numLit>
              <c:formatCode>General</c:formatCode>
              <c:ptCount val="7"/>
              <c:pt idx="0">
                <c:v>0</c:v>
              </c:pt>
              <c:pt idx="1">
                <c:v>1</c:v>
              </c:pt>
              <c:pt idx="2">
                <c:v>2</c:v>
              </c:pt>
              <c:pt idx="3">
                <c:v>3</c:v>
              </c:pt>
              <c:pt idx="4">
                <c:v>4</c:v>
              </c:pt>
              <c:pt idx="5">
                <c:v>5</c:v>
              </c:pt>
              <c:pt idx="6">
                <c:v>6</c:v>
              </c:pt>
            </c:numLit>
          </c:cat>
          <c:val>
            <c:numRef>
              <c:f>Sheet13!$B$1:$B$7</c:f>
              <c:numCache>
                <c:formatCode>General</c:formatCode>
                <c:ptCount val="7"/>
                <c:pt idx="0">
                  <c:v>5.2</c:v>
                </c:pt>
                <c:pt idx="1">
                  <c:v>6.2</c:v>
                </c:pt>
                <c:pt idx="2">
                  <c:v>6.5</c:v>
                </c:pt>
                <c:pt idx="3">
                  <c:v>6.8</c:v>
                </c:pt>
                <c:pt idx="4">
                  <c:v>8.1</c:v>
                </c:pt>
                <c:pt idx="5">
                  <c:v>10.200000000000001</c:v>
                </c:pt>
                <c:pt idx="6">
                  <c:v>12.3</c:v>
                </c:pt>
              </c:numCache>
            </c:numRef>
          </c:val>
        </c:ser>
        <c:ser>
          <c:idx val="2"/>
          <c:order val="2"/>
          <c:tx>
            <c:v>75% FWE</c:v>
          </c:tx>
          <c:spPr>
            <a:ln w="19050">
              <a:solidFill>
                <a:sysClr val="windowText" lastClr="000000"/>
              </a:solidFill>
              <a:prstDash val="lgDash"/>
            </a:ln>
          </c:spPr>
          <c:marker>
            <c:spPr>
              <a:noFill/>
              <a:ln w="19050">
                <a:solidFill>
                  <a:schemeClr val="tx1"/>
                </a:solidFill>
              </a:ln>
            </c:spPr>
          </c:marker>
          <c:errBars>
            <c:errDir val="y"/>
            <c:errBarType val="both"/>
            <c:errValType val="cust"/>
            <c:plus>
              <c:numLit>
                <c:formatCode>General</c:formatCode>
                <c:ptCount val="1"/>
                <c:pt idx="0">
                  <c:v>1</c:v>
                </c:pt>
              </c:numLit>
            </c:plus>
            <c:minus>
              <c:numLit>
                <c:formatCode>General</c:formatCode>
                <c:ptCount val="1"/>
                <c:pt idx="0">
                  <c:v>1</c:v>
                </c:pt>
              </c:numLit>
            </c:minus>
          </c:errBars>
          <c:cat>
            <c:numLit>
              <c:formatCode>General</c:formatCode>
              <c:ptCount val="7"/>
              <c:pt idx="0">
                <c:v>0</c:v>
              </c:pt>
              <c:pt idx="1">
                <c:v>1</c:v>
              </c:pt>
              <c:pt idx="2">
                <c:v>2</c:v>
              </c:pt>
              <c:pt idx="3">
                <c:v>3</c:v>
              </c:pt>
              <c:pt idx="4">
                <c:v>4</c:v>
              </c:pt>
              <c:pt idx="5">
                <c:v>5</c:v>
              </c:pt>
              <c:pt idx="6">
                <c:v>6</c:v>
              </c:pt>
            </c:numLit>
          </c:cat>
          <c:val>
            <c:numRef>
              <c:f>Sheet13!$C$1:$C$7</c:f>
              <c:numCache>
                <c:formatCode>General</c:formatCode>
                <c:ptCount val="7"/>
                <c:pt idx="0">
                  <c:v>5.2</c:v>
                </c:pt>
                <c:pt idx="1">
                  <c:v>6.8</c:v>
                </c:pt>
                <c:pt idx="2">
                  <c:v>8.2000000000000011</c:v>
                </c:pt>
                <c:pt idx="3">
                  <c:v>8.4</c:v>
                </c:pt>
                <c:pt idx="4">
                  <c:v>10.200000000000001</c:v>
                </c:pt>
                <c:pt idx="5">
                  <c:v>11.4</c:v>
                </c:pt>
                <c:pt idx="6">
                  <c:v>13.1</c:v>
                </c:pt>
              </c:numCache>
            </c:numRef>
          </c:val>
        </c:ser>
        <c:ser>
          <c:idx val="3"/>
          <c:order val="3"/>
          <c:tx>
            <c:v>50%  FWE</c:v>
          </c:tx>
          <c:spPr>
            <a:ln w="19050">
              <a:solidFill>
                <a:sysClr val="windowText" lastClr="000000"/>
              </a:solidFill>
              <a:prstDash val="solid"/>
            </a:ln>
          </c:spPr>
          <c:marker>
            <c:spPr>
              <a:noFill/>
              <a:ln w="19050">
                <a:solidFill>
                  <a:sysClr val="windowText" lastClr="000000"/>
                </a:solidFill>
              </a:ln>
            </c:spPr>
          </c:marker>
          <c:errBars>
            <c:errDir val="y"/>
            <c:errBarType val="both"/>
            <c:errValType val="cust"/>
            <c:plus>
              <c:numLit>
                <c:formatCode>General</c:formatCode>
                <c:ptCount val="1"/>
                <c:pt idx="0">
                  <c:v>0.5</c:v>
                </c:pt>
              </c:numLit>
            </c:plus>
            <c:minus>
              <c:numLit>
                <c:formatCode>General</c:formatCode>
                <c:ptCount val="1"/>
                <c:pt idx="0">
                  <c:v>0.5</c:v>
                </c:pt>
              </c:numLit>
            </c:minus>
          </c:errBars>
          <c:cat>
            <c:numLit>
              <c:formatCode>General</c:formatCode>
              <c:ptCount val="7"/>
              <c:pt idx="0">
                <c:v>0</c:v>
              </c:pt>
              <c:pt idx="1">
                <c:v>1</c:v>
              </c:pt>
              <c:pt idx="2">
                <c:v>2</c:v>
              </c:pt>
              <c:pt idx="3">
                <c:v>3</c:v>
              </c:pt>
              <c:pt idx="4">
                <c:v>4</c:v>
              </c:pt>
              <c:pt idx="5">
                <c:v>5</c:v>
              </c:pt>
              <c:pt idx="6">
                <c:v>6</c:v>
              </c:pt>
            </c:numLit>
          </c:cat>
          <c:val>
            <c:numRef>
              <c:f>Sheet13!$D$1:$D$7</c:f>
              <c:numCache>
                <c:formatCode>General</c:formatCode>
                <c:ptCount val="7"/>
                <c:pt idx="0">
                  <c:v>5.2</c:v>
                </c:pt>
                <c:pt idx="1">
                  <c:v>5.8</c:v>
                </c:pt>
                <c:pt idx="2">
                  <c:v>6.8</c:v>
                </c:pt>
                <c:pt idx="3">
                  <c:v>10</c:v>
                </c:pt>
                <c:pt idx="4">
                  <c:v>13.6</c:v>
                </c:pt>
                <c:pt idx="5">
                  <c:v>16</c:v>
                </c:pt>
                <c:pt idx="6">
                  <c:v>18</c:v>
                </c:pt>
              </c:numCache>
            </c:numRef>
          </c:val>
        </c:ser>
        <c:ser>
          <c:idx val="4"/>
          <c:order val="4"/>
          <c:tx>
            <c:v>25% FWE</c:v>
          </c:tx>
          <c:spPr>
            <a:ln>
              <a:solidFill>
                <a:sysClr val="windowText" lastClr="000000"/>
              </a:solidFill>
              <a:prstDash val="sysDot"/>
            </a:ln>
          </c:spPr>
          <c:marker>
            <c:symbol val="circle"/>
            <c:size val="7"/>
            <c:spPr>
              <a:noFill/>
              <a:ln w="19050">
                <a:solidFill>
                  <a:sysClr val="windowText" lastClr="000000"/>
                </a:solidFill>
              </a:ln>
            </c:spPr>
          </c:marker>
          <c:cat>
            <c:numLit>
              <c:formatCode>General</c:formatCode>
              <c:ptCount val="7"/>
              <c:pt idx="0">
                <c:v>0</c:v>
              </c:pt>
              <c:pt idx="1">
                <c:v>1</c:v>
              </c:pt>
              <c:pt idx="2">
                <c:v>2</c:v>
              </c:pt>
              <c:pt idx="3">
                <c:v>3</c:v>
              </c:pt>
              <c:pt idx="4">
                <c:v>4</c:v>
              </c:pt>
              <c:pt idx="5">
                <c:v>5</c:v>
              </c:pt>
              <c:pt idx="6">
                <c:v>6</c:v>
              </c:pt>
            </c:numLit>
          </c:cat>
          <c:val>
            <c:numRef>
              <c:f>Sheet13!$E$1:$E$7</c:f>
              <c:numCache>
                <c:formatCode>General</c:formatCode>
                <c:ptCount val="7"/>
                <c:pt idx="0">
                  <c:v>5.2</c:v>
                </c:pt>
                <c:pt idx="1">
                  <c:v>6.3</c:v>
                </c:pt>
                <c:pt idx="2">
                  <c:v>7.1</c:v>
                </c:pt>
                <c:pt idx="3">
                  <c:v>8.3000000000000007</c:v>
                </c:pt>
                <c:pt idx="4">
                  <c:v>10.200000000000001</c:v>
                </c:pt>
                <c:pt idx="5">
                  <c:v>17</c:v>
                </c:pt>
                <c:pt idx="6">
                  <c:v>19</c:v>
                </c:pt>
              </c:numCache>
            </c:numRef>
          </c:val>
        </c:ser>
        <c:marker val="1"/>
        <c:axId val="138859264"/>
        <c:axId val="138861568"/>
      </c:lineChart>
      <c:catAx>
        <c:axId val="138859264"/>
        <c:scaling>
          <c:orientation val="minMax"/>
        </c:scaling>
        <c:axPos val="b"/>
        <c:title>
          <c:tx>
            <c:rich>
              <a:bodyPr/>
              <a:lstStyle/>
              <a:p>
                <a:pPr>
                  <a:defRPr/>
                </a:pPr>
                <a:r>
                  <a:rPr lang="en-US" b="0" dirty="0"/>
                  <a:t>Weeks of harvest</a:t>
                </a:r>
              </a:p>
            </c:rich>
          </c:tx>
          <c:layout>
            <c:manualLayout>
              <c:xMode val="edge"/>
              <c:yMode val="edge"/>
              <c:x val="0.50963716341012932"/>
              <c:y val="0.82772793325972882"/>
            </c:manualLayout>
          </c:layout>
        </c:title>
        <c:numFmt formatCode="General" sourceLinked="1"/>
        <c:tickLblPos val="nextTo"/>
        <c:crossAx val="138861568"/>
        <c:crosses val="autoZero"/>
        <c:auto val="1"/>
        <c:lblAlgn val="ctr"/>
        <c:lblOffset val="100"/>
      </c:catAx>
      <c:valAx>
        <c:axId val="138861568"/>
        <c:scaling>
          <c:orientation val="minMax"/>
        </c:scaling>
        <c:axPos val="l"/>
        <c:title>
          <c:tx>
            <c:rich>
              <a:bodyPr rot="-5400000" vert="horz"/>
              <a:lstStyle/>
              <a:p>
                <a:pPr>
                  <a:defRPr sz="1800"/>
                </a:pPr>
                <a:r>
                  <a:rPr lang="en-US" sz="1800" b="0" dirty="0"/>
                  <a:t>Root Length (cm)</a:t>
                </a:r>
              </a:p>
            </c:rich>
          </c:tx>
          <c:layout>
            <c:manualLayout>
              <c:xMode val="edge"/>
              <c:yMode val="edge"/>
              <c:x val="0.12922414212112393"/>
              <c:y val="0.13142617383306049"/>
            </c:manualLayout>
          </c:layout>
        </c:title>
        <c:numFmt formatCode="General" sourceLinked="1"/>
        <c:tickLblPos val="nextTo"/>
        <c:crossAx val="138859264"/>
        <c:crosses val="autoZero"/>
        <c:crossBetween val="midCat"/>
      </c:valAx>
      <c:spPr>
        <a:ln w="25400" cap="sq">
          <a:solidFill>
            <a:sysClr val="windowText" lastClr="000000"/>
          </a:solidFill>
        </a:ln>
      </c:spPr>
    </c:plotArea>
    <c:legend>
      <c:legendPos val="t"/>
      <c:layout>
        <c:manualLayout>
          <c:xMode val="edge"/>
          <c:yMode val="edge"/>
          <c:x val="0.28625887041897541"/>
          <c:y val="3.0303030303030332E-2"/>
          <c:w val="0.45023306114513445"/>
          <c:h val="0.28239680267239331"/>
        </c:manualLayout>
      </c:layout>
    </c:legend>
    <c:plotVisOnly val="1"/>
  </c:chart>
  <c:spPr>
    <a:ln>
      <a:noFill/>
    </a:ln>
  </c:spPr>
  <c:txPr>
    <a:bodyPr/>
    <a:lstStyle/>
    <a:p>
      <a:pPr>
        <a:defRPr sz="1800"/>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2273995654849577"/>
          <c:y val="3.1908599660336573E-2"/>
          <c:w val="0.71798939195100608"/>
          <c:h val="0.67943060058669547"/>
        </c:manualLayout>
      </c:layout>
      <c:lineChart>
        <c:grouping val="standard"/>
        <c:ser>
          <c:idx val="0"/>
          <c:order val="0"/>
          <c:tx>
            <c:v>Control</c:v>
          </c:tx>
          <c:spPr>
            <a:ln w="19050">
              <a:solidFill>
                <a:schemeClr val="tx1"/>
              </a:solidFill>
            </a:ln>
          </c:spPr>
          <c:marker>
            <c:spPr>
              <a:solidFill>
                <a:sysClr val="windowText" lastClr="000000"/>
              </a:solidFill>
              <a:ln>
                <a:solidFill>
                  <a:sysClr val="windowText" lastClr="000000"/>
                </a:solidFill>
              </a:ln>
            </c:spPr>
          </c:marker>
          <c:errBars>
            <c:errDir val="y"/>
            <c:errBarType val="both"/>
            <c:errValType val="fixedVal"/>
            <c:val val="0.4"/>
          </c:errBars>
          <c:cat>
            <c:numLit>
              <c:formatCode>General</c:formatCode>
              <c:ptCount val="7"/>
              <c:pt idx="0">
                <c:v>0</c:v>
              </c:pt>
              <c:pt idx="1">
                <c:v>1</c:v>
              </c:pt>
              <c:pt idx="2">
                <c:v>2</c:v>
              </c:pt>
              <c:pt idx="3">
                <c:v>3</c:v>
              </c:pt>
              <c:pt idx="4">
                <c:v>4</c:v>
              </c:pt>
              <c:pt idx="5">
                <c:v>5</c:v>
              </c:pt>
              <c:pt idx="6">
                <c:v>6</c:v>
              </c:pt>
            </c:numLit>
          </c:cat>
          <c:val>
            <c:numRef>
              <c:f>Sheet20!$A$1:$A$11</c:f>
              <c:numCache>
                <c:formatCode>General</c:formatCode>
                <c:ptCount val="11"/>
                <c:pt idx="0">
                  <c:v>4.7</c:v>
                </c:pt>
                <c:pt idx="1">
                  <c:v>5.6</c:v>
                </c:pt>
                <c:pt idx="2">
                  <c:v>8</c:v>
                </c:pt>
                <c:pt idx="3">
                  <c:v>12.1</c:v>
                </c:pt>
                <c:pt idx="4">
                  <c:v>14.7</c:v>
                </c:pt>
                <c:pt idx="5">
                  <c:v>18.600000000000001</c:v>
                </c:pt>
                <c:pt idx="6">
                  <c:v>19.7</c:v>
                </c:pt>
                <c:pt idx="7">
                  <c:v>0</c:v>
                </c:pt>
              </c:numCache>
            </c:numRef>
          </c:val>
        </c:ser>
        <c:ser>
          <c:idx val="1"/>
          <c:order val="1"/>
          <c:tx>
            <c:v>100% FME</c:v>
          </c:tx>
          <c:spPr>
            <a:ln w="19050">
              <a:solidFill>
                <a:schemeClr val="tx1"/>
              </a:solidFill>
              <a:prstDash val="sysDash"/>
            </a:ln>
          </c:spPr>
          <c:marker>
            <c:spPr>
              <a:solidFill>
                <a:sysClr val="windowText" lastClr="000000"/>
              </a:solidFill>
              <a:ln w="19050">
                <a:solidFill>
                  <a:schemeClr val="tx1"/>
                </a:solidFill>
                <a:prstDash val="sysDash"/>
              </a:ln>
            </c:spPr>
          </c:marker>
          <c:errBars>
            <c:errDir val="y"/>
            <c:errBarType val="both"/>
            <c:errValType val="fixedVal"/>
            <c:val val="1"/>
          </c:errBars>
          <c:cat>
            <c:numLit>
              <c:formatCode>General</c:formatCode>
              <c:ptCount val="7"/>
              <c:pt idx="0">
                <c:v>0</c:v>
              </c:pt>
              <c:pt idx="1">
                <c:v>1</c:v>
              </c:pt>
              <c:pt idx="2">
                <c:v>2</c:v>
              </c:pt>
              <c:pt idx="3">
                <c:v>3</c:v>
              </c:pt>
              <c:pt idx="4">
                <c:v>4</c:v>
              </c:pt>
              <c:pt idx="5">
                <c:v>5</c:v>
              </c:pt>
              <c:pt idx="6">
                <c:v>6</c:v>
              </c:pt>
            </c:numLit>
          </c:cat>
          <c:val>
            <c:numRef>
              <c:f>Sheet20!$B$1:$B$11</c:f>
              <c:numCache>
                <c:formatCode>General</c:formatCode>
                <c:ptCount val="11"/>
                <c:pt idx="0">
                  <c:v>4.7</c:v>
                </c:pt>
                <c:pt idx="1">
                  <c:v>4.8</c:v>
                </c:pt>
                <c:pt idx="2">
                  <c:v>5.6</c:v>
                </c:pt>
                <c:pt idx="3">
                  <c:v>7</c:v>
                </c:pt>
                <c:pt idx="4">
                  <c:v>8.9</c:v>
                </c:pt>
                <c:pt idx="5">
                  <c:v>9.6</c:v>
                </c:pt>
                <c:pt idx="6">
                  <c:v>11.3</c:v>
                </c:pt>
              </c:numCache>
            </c:numRef>
          </c:val>
        </c:ser>
        <c:ser>
          <c:idx val="2"/>
          <c:order val="2"/>
          <c:tx>
            <c:v>75% FME</c:v>
          </c:tx>
          <c:spPr>
            <a:ln w="19050">
              <a:solidFill>
                <a:schemeClr val="tx1"/>
              </a:solidFill>
              <a:prstDash val="lgDash"/>
            </a:ln>
          </c:spPr>
          <c:marker>
            <c:spPr>
              <a:noFill/>
              <a:ln w="19050">
                <a:solidFill>
                  <a:schemeClr val="tx1"/>
                </a:solidFill>
                <a:prstDash val="solid"/>
              </a:ln>
            </c:spPr>
          </c:marker>
          <c:errBars>
            <c:errDir val="y"/>
            <c:errBarType val="both"/>
            <c:errValType val="fixedVal"/>
            <c:val val="0.4"/>
          </c:errBars>
          <c:cat>
            <c:numLit>
              <c:formatCode>General</c:formatCode>
              <c:ptCount val="7"/>
              <c:pt idx="0">
                <c:v>0</c:v>
              </c:pt>
              <c:pt idx="1">
                <c:v>1</c:v>
              </c:pt>
              <c:pt idx="2">
                <c:v>2</c:v>
              </c:pt>
              <c:pt idx="3">
                <c:v>3</c:v>
              </c:pt>
              <c:pt idx="4">
                <c:v>4</c:v>
              </c:pt>
              <c:pt idx="5">
                <c:v>5</c:v>
              </c:pt>
              <c:pt idx="6">
                <c:v>6</c:v>
              </c:pt>
            </c:numLit>
          </c:cat>
          <c:val>
            <c:numRef>
              <c:f>Sheet20!$C$1:$C$11</c:f>
              <c:numCache>
                <c:formatCode>General</c:formatCode>
                <c:ptCount val="11"/>
                <c:pt idx="0">
                  <c:v>4.7</c:v>
                </c:pt>
                <c:pt idx="1">
                  <c:v>5.8</c:v>
                </c:pt>
                <c:pt idx="2">
                  <c:v>6.5</c:v>
                </c:pt>
                <c:pt idx="3">
                  <c:v>8.3000000000000007</c:v>
                </c:pt>
                <c:pt idx="4">
                  <c:v>8.1</c:v>
                </c:pt>
                <c:pt idx="5">
                  <c:v>10.200000000000001</c:v>
                </c:pt>
                <c:pt idx="6">
                  <c:v>10.8</c:v>
                </c:pt>
              </c:numCache>
            </c:numRef>
          </c:val>
        </c:ser>
        <c:ser>
          <c:idx val="3"/>
          <c:order val="3"/>
          <c:tx>
            <c:v>50% FME</c:v>
          </c:tx>
          <c:spPr>
            <a:ln w="19050">
              <a:solidFill>
                <a:schemeClr val="tx1"/>
              </a:solidFill>
              <a:prstDash val="solid"/>
            </a:ln>
          </c:spPr>
          <c:marker>
            <c:spPr>
              <a:noFill/>
              <a:ln w="19050">
                <a:solidFill>
                  <a:schemeClr val="tx1"/>
                </a:solidFill>
                <a:prstDash val="solid"/>
              </a:ln>
            </c:spPr>
          </c:marker>
          <c:errBars>
            <c:errDir val="y"/>
            <c:errBarType val="both"/>
            <c:errValType val="fixedVal"/>
            <c:val val="0.5"/>
          </c:errBars>
          <c:cat>
            <c:numLit>
              <c:formatCode>General</c:formatCode>
              <c:ptCount val="7"/>
              <c:pt idx="0">
                <c:v>0</c:v>
              </c:pt>
              <c:pt idx="1">
                <c:v>1</c:v>
              </c:pt>
              <c:pt idx="2">
                <c:v>2</c:v>
              </c:pt>
              <c:pt idx="3">
                <c:v>3</c:v>
              </c:pt>
              <c:pt idx="4">
                <c:v>4</c:v>
              </c:pt>
              <c:pt idx="5">
                <c:v>5</c:v>
              </c:pt>
              <c:pt idx="6">
                <c:v>6</c:v>
              </c:pt>
            </c:numLit>
          </c:cat>
          <c:val>
            <c:numRef>
              <c:f>Sheet20!$D$1:$D$11</c:f>
              <c:numCache>
                <c:formatCode>General</c:formatCode>
                <c:ptCount val="11"/>
                <c:pt idx="0">
                  <c:v>4.7</c:v>
                </c:pt>
                <c:pt idx="1">
                  <c:v>7.6</c:v>
                </c:pt>
                <c:pt idx="2">
                  <c:v>8.3000000000000007</c:v>
                </c:pt>
                <c:pt idx="3">
                  <c:v>9.5</c:v>
                </c:pt>
                <c:pt idx="4">
                  <c:v>11.8</c:v>
                </c:pt>
                <c:pt idx="5">
                  <c:v>14.1</c:v>
                </c:pt>
                <c:pt idx="6">
                  <c:v>15.6</c:v>
                </c:pt>
              </c:numCache>
            </c:numRef>
          </c:val>
        </c:ser>
        <c:ser>
          <c:idx val="4"/>
          <c:order val="4"/>
          <c:tx>
            <c:v>25% FME</c:v>
          </c:tx>
          <c:spPr>
            <a:ln w="19050">
              <a:solidFill>
                <a:schemeClr val="tx1"/>
              </a:solidFill>
              <a:prstDash val="sysDot"/>
            </a:ln>
          </c:spPr>
          <c:marker>
            <c:symbol val="circle"/>
            <c:size val="7"/>
            <c:spPr>
              <a:noFill/>
              <a:ln w="19050">
                <a:solidFill>
                  <a:schemeClr val="tx1"/>
                </a:solidFill>
                <a:prstDash val="solid"/>
              </a:ln>
            </c:spPr>
          </c:marker>
          <c:errBars>
            <c:errDir val="y"/>
            <c:errBarType val="both"/>
            <c:errValType val="fixedVal"/>
            <c:val val="1"/>
          </c:errBars>
          <c:cat>
            <c:numLit>
              <c:formatCode>General</c:formatCode>
              <c:ptCount val="7"/>
              <c:pt idx="0">
                <c:v>0</c:v>
              </c:pt>
              <c:pt idx="1">
                <c:v>1</c:v>
              </c:pt>
              <c:pt idx="2">
                <c:v>2</c:v>
              </c:pt>
              <c:pt idx="3">
                <c:v>3</c:v>
              </c:pt>
              <c:pt idx="4">
                <c:v>4</c:v>
              </c:pt>
              <c:pt idx="5">
                <c:v>5</c:v>
              </c:pt>
              <c:pt idx="6">
                <c:v>6</c:v>
              </c:pt>
            </c:numLit>
          </c:cat>
          <c:val>
            <c:numRef>
              <c:f>Sheet20!$E$1:$E$11</c:f>
              <c:numCache>
                <c:formatCode>General</c:formatCode>
                <c:ptCount val="11"/>
                <c:pt idx="0">
                  <c:v>4.7</c:v>
                </c:pt>
                <c:pt idx="1">
                  <c:v>5.8</c:v>
                </c:pt>
                <c:pt idx="2">
                  <c:v>8.9</c:v>
                </c:pt>
                <c:pt idx="3">
                  <c:v>11.6</c:v>
                </c:pt>
                <c:pt idx="4">
                  <c:v>12.5</c:v>
                </c:pt>
                <c:pt idx="5">
                  <c:v>14.7</c:v>
                </c:pt>
                <c:pt idx="6">
                  <c:v>16.2</c:v>
                </c:pt>
              </c:numCache>
            </c:numRef>
          </c:val>
        </c:ser>
        <c:marker val="1"/>
        <c:axId val="138916224"/>
        <c:axId val="138917760"/>
      </c:lineChart>
      <c:dateAx>
        <c:axId val="138916224"/>
        <c:scaling>
          <c:orientation val="minMax"/>
        </c:scaling>
        <c:axPos val="b"/>
        <c:numFmt formatCode="General" sourceLinked="1"/>
        <c:tickLblPos val="nextTo"/>
        <c:crossAx val="138917760"/>
        <c:crosses val="autoZero"/>
        <c:lblOffset val="100"/>
        <c:baseTimeUnit val="days"/>
      </c:dateAx>
      <c:valAx>
        <c:axId val="138917760"/>
        <c:scaling>
          <c:orientation val="minMax"/>
        </c:scaling>
        <c:axPos val="l"/>
        <c:title>
          <c:tx>
            <c:rich>
              <a:bodyPr rot="-5400000" vert="horz"/>
              <a:lstStyle/>
              <a:p>
                <a:pPr>
                  <a:defRPr/>
                </a:pPr>
                <a:r>
                  <a:rPr lang="en-US"/>
                  <a:t>Root length (cm)</a:t>
                </a:r>
              </a:p>
            </c:rich>
          </c:tx>
          <c:layout>
            <c:manualLayout>
              <c:xMode val="edge"/>
              <c:yMode val="edge"/>
              <c:x val="7.9943375133663827E-2"/>
              <c:y val="0.10735173928730747"/>
            </c:manualLayout>
          </c:layout>
        </c:title>
        <c:numFmt formatCode="General" sourceLinked="1"/>
        <c:tickLblPos val="nextTo"/>
        <c:crossAx val="138916224"/>
        <c:crosses val="autoZero"/>
        <c:crossBetween val="midCat"/>
      </c:valAx>
      <c:spPr>
        <a:solidFill>
          <a:schemeClr val="bg1"/>
        </a:solidFill>
        <a:ln w="22225" cap="sq">
          <a:solidFill>
            <a:schemeClr val="tx1"/>
          </a:solidFill>
        </a:ln>
      </c:spPr>
    </c:plotArea>
    <c:legend>
      <c:legendPos val="r"/>
      <c:layout>
        <c:manualLayout>
          <c:xMode val="edge"/>
          <c:yMode val="edge"/>
          <c:x val="0.31310902109458538"/>
          <c:y val="3.3425351242859357E-2"/>
          <c:w val="0.43935610479245696"/>
          <c:h val="0.23527832640257995"/>
        </c:manualLayout>
      </c:layout>
    </c:legend>
    <c:plotVisOnly val="1"/>
  </c:chart>
  <c:spPr>
    <a:ln>
      <a:solidFill>
        <a:schemeClr val="bg1"/>
      </a:solidFill>
    </a:ln>
  </c:spPr>
  <c:txPr>
    <a:bodyPr/>
    <a:lstStyle/>
    <a:p>
      <a:pPr>
        <a:defRPr sz="1800">
          <a:latin typeface="Times New Roman" pitchFamily="18" charset="0"/>
          <a:cs typeface="Times New Roman" pitchFamily="18" charset="0"/>
        </a:defRPr>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4416105203344426"/>
          <c:y val="4.3280281454179927E-2"/>
          <c:w val="0.69717942473685635"/>
          <c:h val="0.68443190869797987"/>
        </c:manualLayout>
      </c:layout>
      <c:lineChart>
        <c:grouping val="standard"/>
        <c:ser>
          <c:idx val="0"/>
          <c:order val="0"/>
          <c:tx>
            <c:v>Control</c:v>
          </c:tx>
          <c:spPr>
            <a:ln w="19050">
              <a:solidFill>
                <a:sysClr val="windowText" lastClr="000000"/>
              </a:solidFill>
            </a:ln>
          </c:spPr>
          <c:marker>
            <c:spPr>
              <a:solidFill>
                <a:sysClr val="windowText" lastClr="000000"/>
              </a:solidFill>
              <a:ln>
                <a:solidFill>
                  <a:sysClr val="windowText" lastClr="000000"/>
                </a:solidFill>
              </a:ln>
            </c:spPr>
          </c:marker>
          <c:errBars>
            <c:errDir val="y"/>
            <c:errBarType val="both"/>
            <c:errValType val="fixedVal"/>
            <c:val val="3"/>
          </c:errBars>
          <c:cat>
            <c:numLit>
              <c:formatCode>General</c:formatCode>
              <c:ptCount val="7"/>
              <c:pt idx="0">
                <c:v>0</c:v>
              </c:pt>
              <c:pt idx="1">
                <c:v>1</c:v>
              </c:pt>
              <c:pt idx="2">
                <c:v>2</c:v>
              </c:pt>
              <c:pt idx="3">
                <c:v>3</c:v>
              </c:pt>
              <c:pt idx="4">
                <c:v>4</c:v>
              </c:pt>
              <c:pt idx="5">
                <c:v>5</c:v>
              </c:pt>
              <c:pt idx="6">
                <c:v>6</c:v>
              </c:pt>
            </c:numLit>
          </c:cat>
          <c:val>
            <c:numRef>
              <c:f>Sheet15!$A$1:$A$9</c:f>
              <c:numCache>
                <c:formatCode>General</c:formatCode>
                <c:ptCount val="9"/>
                <c:pt idx="0">
                  <c:v>8</c:v>
                </c:pt>
                <c:pt idx="1">
                  <c:v>16</c:v>
                </c:pt>
                <c:pt idx="2">
                  <c:v>18</c:v>
                </c:pt>
                <c:pt idx="3">
                  <c:v>22</c:v>
                </c:pt>
                <c:pt idx="4">
                  <c:v>40</c:v>
                </c:pt>
                <c:pt idx="5">
                  <c:v>60</c:v>
                </c:pt>
                <c:pt idx="6">
                  <c:v>120</c:v>
                </c:pt>
              </c:numCache>
            </c:numRef>
          </c:val>
        </c:ser>
        <c:ser>
          <c:idx val="1"/>
          <c:order val="1"/>
          <c:tx>
            <c:v>100% FWE</c:v>
          </c:tx>
          <c:spPr>
            <a:ln w="19050">
              <a:solidFill>
                <a:sysClr val="windowText" lastClr="000000"/>
              </a:solidFill>
              <a:prstDash val="sysDash"/>
            </a:ln>
          </c:spPr>
          <c:marker>
            <c:spPr>
              <a:solidFill>
                <a:sysClr val="windowText" lastClr="000000"/>
              </a:solidFill>
              <a:ln>
                <a:solidFill>
                  <a:sysClr val="windowText" lastClr="000000"/>
                </a:solidFill>
              </a:ln>
            </c:spPr>
          </c:marker>
          <c:errBars>
            <c:errDir val="y"/>
            <c:errBarType val="both"/>
            <c:errValType val="fixedVal"/>
            <c:val val="4"/>
          </c:errBars>
          <c:cat>
            <c:numLit>
              <c:formatCode>General</c:formatCode>
              <c:ptCount val="7"/>
              <c:pt idx="0">
                <c:v>0</c:v>
              </c:pt>
              <c:pt idx="1">
                <c:v>1</c:v>
              </c:pt>
              <c:pt idx="2">
                <c:v>2</c:v>
              </c:pt>
              <c:pt idx="3">
                <c:v>3</c:v>
              </c:pt>
              <c:pt idx="4">
                <c:v>4</c:v>
              </c:pt>
              <c:pt idx="5">
                <c:v>5</c:v>
              </c:pt>
              <c:pt idx="6">
                <c:v>6</c:v>
              </c:pt>
            </c:numLit>
          </c:cat>
          <c:val>
            <c:numRef>
              <c:f>Sheet15!$B$1:$B$9</c:f>
              <c:numCache>
                <c:formatCode>General</c:formatCode>
                <c:ptCount val="9"/>
                <c:pt idx="0">
                  <c:v>8.1</c:v>
                </c:pt>
                <c:pt idx="1">
                  <c:v>10</c:v>
                </c:pt>
                <c:pt idx="2">
                  <c:v>12</c:v>
                </c:pt>
                <c:pt idx="3">
                  <c:v>14</c:v>
                </c:pt>
                <c:pt idx="4">
                  <c:v>26</c:v>
                </c:pt>
                <c:pt idx="5">
                  <c:v>42</c:v>
                </c:pt>
                <c:pt idx="6">
                  <c:v>45</c:v>
                </c:pt>
              </c:numCache>
            </c:numRef>
          </c:val>
        </c:ser>
        <c:ser>
          <c:idx val="2"/>
          <c:order val="2"/>
          <c:tx>
            <c:v>75%  FWE</c:v>
          </c:tx>
          <c:spPr>
            <a:ln w="19050">
              <a:solidFill>
                <a:sysClr val="windowText" lastClr="000000"/>
              </a:solidFill>
              <a:prstDash val="lgDash"/>
            </a:ln>
          </c:spPr>
          <c:marker>
            <c:spPr>
              <a:noFill/>
              <a:ln w="19050">
                <a:solidFill>
                  <a:sysClr val="windowText" lastClr="000000"/>
                </a:solidFill>
              </a:ln>
            </c:spPr>
          </c:marker>
          <c:errBars>
            <c:errDir val="y"/>
            <c:errBarType val="both"/>
            <c:errValType val="fixedVal"/>
            <c:val val="3"/>
          </c:errBars>
          <c:cat>
            <c:numLit>
              <c:formatCode>General</c:formatCode>
              <c:ptCount val="7"/>
              <c:pt idx="0">
                <c:v>0</c:v>
              </c:pt>
              <c:pt idx="1">
                <c:v>1</c:v>
              </c:pt>
              <c:pt idx="2">
                <c:v>2</c:v>
              </c:pt>
              <c:pt idx="3">
                <c:v>3</c:v>
              </c:pt>
              <c:pt idx="4">
                <c:v>4</c:v>
              </c:pt>
              <c:pt idx="5">
                <c:v>5</c:v>
              </c:pt>
              <c:pt idx="6">
                <c:v>6</c:v>
              </c:pt>
            </c:numLit>
          </c:cat>
          <c:val>
            <c:numRef>
              <c:f>Sheet15!$C$1:$C$9</c:f>
              <c:numCache>
                <c:formatCode>General</c:formatCode>
                <c:ptCount val="9"/>
                <c:pt idx="0">
                  <c:v>8.2000000000000011</c:v>
                </c:pt>
                <c:pt idx="1">
                  <c:v>12</c:v>
                </c:pt>
                <c:pt idx="2">
                  <c:v>16</c:v>
                </c:pt>
                <c:pt idx="3">
                  <c:v>15</c:v>
                </c:pt>
                <c:pt idx="4">
                  <c:v>30</c:v>
                </c:pt>
                <c:pt idx="5">
                  <c:v>40</c:v>
                </c:pt>
                <c:pt idx="6">
                  <c:v>68</c:v>
                </c:pt>
              </c:numCache>
            </c:numRef>
          </c:val>
        </c:ser>
        <c:ser>
          <c:idx val="3"/>
          <c:order val="3"/>
          <c:tx>
            <c:v>50%  FWE</c:v>
          </c:tx>
          <c:spPr>
            <a:ln w="19050">
              <a:solidFill>
                <a:sysClr val="windowText" lastClr="000000"/>
              </a:solidFill>
              <a:prstDash val="lgDashDot"/>
            </a:ln>
          </c:spPr>
          <c:marker>
            <c:spPr>
              <a:noFill/>
              <a:ln w="19050">
                <a:solidFill>
                  <a:sysClr val="windowText" lastClr="000000"/>
                </a:solidFill>
              </a:ln>
            </c:spPr>
          </c:marker>
          <c:cat>
            <c:numLit>
              <c:formatCode>General</c:formatCode>
              <c:ptCount val="7"/>
              <c:pt idx="0">
                <c:v>0</c:v>
              </c:pt>
              <c:pt idx="1">
                <c:v>1</c:v>
              </c:pt>
              <c:pt idx="2">
                <c:v>2</c:v>
              </c:pt>
              <c:pt idx="3">
                <c:v>3</c:v>
              </c:pt>
              <c:pt idx="4">
                <c:v>4</c:v>
              </c:pt>
              <c:pt idx="5">
                <c:v>5</c:v>
              </c:pt>
              <c:pt idx="6">
                <c:v>6</c:v>
              </c:pt>
            </c:numLit>
          </c:cat>
          <c:val>
            <c:numRef>
              <c:f>Sheet15!$D$1:$D$9</c:f>
              <c:numCache>
                <c:formatCode>General</c:formatCode>
                <c:ptCount val="9"/>
                <c:pt idx="0">
                  <c:v>8.3000000000000007</c:v>
                </c:pt>
                <c:pt idx="1">
                  <c:v>14</c:v>
                </c:pt>
                <c:pt idx="2">
                  <c:v>17</c:v>
                </c:pt>
                <c:pt idx="3">
                  <c:v>18</c:v>
                </c:pt>
                <c:pt idx="4">
                  <c:v>40</c:v>
                </c:pt>
                <c:pt idx="5">
                  <c:v>44</c:v>
                </c:pt>
                <c:pt idx="6">
                  <c:v>70</c:v>
                </c:pt>
              </c:numCache>
            </c:numRef>
          </c:val>
        </c:ser>
        <c:ser>
          <c:idx val="4"/>
          <c:order val="4"/>
          <c:tx>
            <c:v>25% FWE</c:v>
          </c:tx>
          <c:spPr>
            <a:ln w="19050">
              <a:solidFill>
                <a:sysClr val="windowText" lastClr="000000"/>
              </a:solidFill>
              <a:prstDash val="sysDot"/>
            </a:ln>
          </c:spPr>
          <c:marker>
            <c:symbol val="circle"/>
            <c:size val="7"/>
            <c:spPr>
              <a:noFill/>
              <a:ln w="19050">
                <a:solidFill>
                  <a:sysClr val="windowText" lastClr="000000"/>
                </a:solidFill>
              </a:ln>
            </c:spPr>
          </c:marker>
          <c:errBars>
            <c:errDir val="y"/>
            <c:errBarType val="both"/>
            <c:errValType val="fixedVal"/>
            <c:val val="3"/>
          </c:errBars>
          <c:cat>
            <c:numLit>
              <c:formatCode>General</c:formatCode>
              <c:ptCount val="7"/>
              <c:pt idx="0">
                <c:v>0</c:v>
              </c:pt>
              <c:pt idx="1">
                <c:v>1</c:v>
              </c:pt>
              <c:pt idx="2">
                <c:v>2</c:v>
              </c:pt>
              <c:pt idx="3">
                <c:v>3</c:v>
              </c:pt>
              <c:pt idx="4">
                <c:v>4</c:v>
              </c:pt>
              <c:pt idx="5">
                <c:v>5</c:v>
              </c:pt>
              <c:pt idx="6">
                <c:v>6</c:v>
              </c:pt>
            </c:numLit>
          </c:cat>
          <c:val>
            <c:numRef>
              <c:f>Sheet15!$E$1:$E$9</c:f>
              <c:numCache>
                <c:formatCode>General</c:formatCode>
                <c:ptCount val="9"/>
                <c:pt idx="0">
                  <c:v>8.2000000000000011</c:v>
                </c:pt>
                <c:pt idx="1">
                  <c:v>17</c:v>
                </c:pt>
                <c:pt idx="2">
                  <c:v>19</c:v>
                </c:pt>
                <c:pt idx="3">
                  <c:v>21</c:v>
                </c:pt>
                <c:pt idx="4">
                  <c:v>38</c:v>
                </c:pt>
                <c:pt idx="5">
                  <c:v>56</c:v>
                </c:pt>
                <c:pt idx="6">
                  <c:v>65</c:v>
                </c:pt>
              </c:numCache>
            </c:numRef>
          </c:val>
        </c:ser>
        <c:marker val="1"/>
        <c:axId val="139037312"/>
        <c:axId val="139055872"/>
      </c:lineChart>
      <c:dateAx>
        <c:axId val="139037312"/>
        <c:scaling>
          <c:orientation val="minMax"/>
        </c:scaling>
        <c:axPos val="b"/>
        <c:title>
          <c:tx>
            <c:rich>
              <a:bodyPr/>
              <a:lstStyle/>
              <a:p>
                <a:pPr>
                  <a:defRPr/>
                </a:pPr>
                <a:r>
                  <a:rPr lang="en-US" b="0" dirty="0"/>
                  <a:t>Weeks of harvest</a:t>
                </a:r>
              </a:p>
            </c:rich>
          </c:tx>
          <c:layout>
            <c:manualLayout>
              <c:xMode val="edge"/>
              <c:yMode val="edge"/>
              <c:x val="0.48161478079129022"/>
              <c:y val="0.81071608406873841"/>
            </c:manualLayout>
          </c:layout>
        </c:title>
        <c:numFmt formatCode="General" sourceLinked="1"/>
        <c:tickLblPos val="nextTo"/>
        <c:crossAx val="139055872"/>
        <c:crosses val="autoZero"/>
        <c:lblOffset val="100"/>
        <c:baseTimeUnit val="days"/>
      </c:dateAx>
      <c:valAx>
        <c:axId val="139055872"/>
        <c:scaling>
          <c:orientation val="minMax"/>
        </c:scaling>
        <c:axPos val="l"/>
        <c:title>
          <c:tx>
            <c:rich>
              <a:bodyPr rot="-5400000" vert="horz"/>
              <a:lstStyle/>
              <a:p>
                <a:pPr>
                  <a:defRPr/>
                </a:pPr>
                <a:r>
                  <a:rPr lang="en-US" b="0" dirty="0"/>
                  <a:t>Root length (cm)</a:t>
                </a:r>
              </a:p>
            </c:rich>
          </c:tx>
          <c:layout>
            <c:manualLayout>
              <c:xMode val="edge"/>
              <c:yMode val="edge"/>
              <c:x val="0.1193196510158452"/>
              <c:y val="0.25013682171065038"/>
            </c:manualLayout>
          </c:layout>
        </c:title>
        <c:numFmt formatCode="General" sourceLinked="1"/>
        <c:tickLblPos val="nextTo"/>
        <c:crossAx val="139037312"/>
        <c:crosses val="autoZero"/>
        <c:crossBetween val="midCat"/>
      </c:valAx>
      <c:spPr>
        <a:ln w="25400" cap="sq">
          <a:solidFill>
            <a:sysClr val="windowText" lastClr="000000"/>
          </a:solidFill>
        </a:ln>
      </c:spPr>
    </c:plotArea>
    <c:legend>
      <c:legendPos val="r"/>
      <c:layout>
        <c:manualLayout>
          <c:xMode val="edge"/>
          <c:yMode val="edge"/>
          <c:x val="0.35993596286575308"/>
          <c:y val="5.5192630332973946E-2"/>
          <c:w val="0.39208284728297899"/>
          <c:h val="0.30330292413889065"/>
        </c:manualLayout>
      </c:layout>
    </c:legend>
    <c:plotVisOnly val="1"/>
    <c:dispBlanksAs val="gap"/>
  </c:chart>
  <c:spPr>
    <a:ln>
      <a:noFill/>
    </a:ln>
  </c:spPr>
  <c:txPr>
    <a:bodyPr/>
    <a:lstStyle/>
    <a:p>
      <a:pPr>
        <a:defRPr sz="1800"/>
      </a:pPr>
      <a:endParaRPr lang="en-US"/>
    </a:p>
  </c:txPr>
  <c:externalData r:id="rId1"/>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26443780088986407"/>
          <c:y val="1.8518861612887225E-2"/>
          <c:w val="0.64382051174084565"/>
          <c:h val="0.67550489024692861"/>
        </c:manualLayout>
      </c:layout>
      <c:lineChart>
        <c:grouping val="standard"/>
        <c:ser>
          <c:idx val="0"/>
          <c:order val="0"/>
          <c:tx>
            <c:v>Control</c:v>
          </c:tx>
          <c:spPr>
            <a:ln w="19050">
              <a:solidFill>
                <a:schemeClr val="tx1"/>
              </a:solidFill>
            </a:ln>
          </c:spPr>
          <c:marker>
            <c:spPr>
              <a:solidFill>
                <a:schemeClr val="tx1"/>
              </a:solidFill>
            </c:spPr>
          </c:marker>
          <c:errBars>
            <c:errDir val="y"/>
            <c:errBarType val="both"/>
            <c:errValType val="cust"/>
            <c:plus>
              <c:numLit>
                <c:formatCode>General</c:formatCode>
                <c:ptCount val="7"/>
                <c:pt idx="0">
                  <c:v>0</c:v>
                </c:pt>
                <c:pt idx="1">
                  <c:v>4</c:v>
                </c:pt>
                <c:pt idx="2">
                  <c:v>5</c:v>
                </c:pt>
                <c:pt idx="3">
                  <c:v>4</c:v>
                </c:pt>
                <c:pt idx="4">
                  <c:v>5</c:v>
                </c:pt>
                <c:pt idx="5">
                  <c:v>4</c:v>
                </c:pt>
                <c:pt idx="6">
                  <c:v>5</c:v>
                </c:pt>
              </c:numLit>
            </c:plus>
            <c:minus>
              <c:numLit>
                <c:formatCode>General</c:formatCode>
                <c:ptCount val="7"/>
                <c:pt idx="0">
                  <c:v>0</c:v>
                </c:pt>
                <c:pt idx="1">
                  <c:v>4</c:v>
                </c:pt>
                <c:pt idx="2">
                  <c:v>5</c:v>
                </c:pt>
                <c:pt idx="3">
                  <c:v>4</c:v>
                </c:pt>
                <c:pt idx="4">
                  <c:v>5</c:v>
                </c:pt>
                <c:pt idx="5">
                  <c:v>4</c:v>
                </c:pt>
                <c:pt idx="6">
                  <c:v>5</c:v>
                </c:pt>
              </c:numLit>
            </c:minus>
          </c:errBars>
          <c:cat>
            <c:numLit>
              <c:formatCode>General</c:formatCode>
              <c:ptCount val="7"/>
              <c:pt idx="0">
                <c:v>0</c:v>
              </c:pt>
              <c:pt idx="1">
                <c:v>1</c:v>
              </c:pt>
              <c:pt idx="2">
                <c:v>2</c:v>
              </c:pt>
              <c:pt idx="3">
                <c:v>3</c:v>
              </c:pt>
              <c:pt idx="4">
                <c:v>4</c:v>
              </c:pt>
              <c:pt idx="5">
                <c:v>5</c:v>
              </c:pt>
              <c:pt idx="6">
                <c:v>6</c:v>
              </c:pt>
            </c:numLit>
          </c:cat>
          <c:val>
            <c:numRef>
              <c:f>Sheet22!$A$1:$A$9</c:f>
              <c:numCache>
                <c:formatCode>General</c:formatCode>
                <c:ptCount val="9"/>
                <c:pt idx="0">
                  <c:v>9.65</c:v>
                </c:pt>
                <c:pt idx="1">
                  <c:v>11</c:v>
                </c:pt>
                <c:pt idx="2">
                  <c:v>16</c:v>
                </c:pt>
                <c:pt idx="3">
                  <c:v>25.7</c:v>
                </c:pt>
                <c:pt idx="4">
                  <c:v>51.8</c:v>
                </c:pt>
                <c:pt idx="5">
                  <c:v>92</c:v>
                </c:pt>
                <c:pt idx="6">
                  <c:v>111.82</c:v>
                </c:pt>
              </c:numCache>
            </c:numRef>
          </c:val>
        </c:ser>
        <c:ser>
          <c:idx val="1"/>
          <c:order val="1"/>
          <c:tx>
            <c:v>100% FME</c:v>
          </c:tx>
          <c:spPr>
            <a:ln w="19050">
              <a:solidFill>
                <a:schemeClr val="tx1"/>
              </a:solidFill>
              <a:prstDash val="sysDash"/>
            </a:ln>
          </c:spPr>
          <c:marker>
            <c:spPr>
              <a:solidFill>
                <a:sysClr val="windowText" lastClr="000000"/>
              </a:solidFill>
              <a:ln>
                <a:solidFill>
                  <a:schemeClr val="tx1"/>
                </a:solidFill>
                <a:prstDash val="lgDash"/>
              </a:ln>
            </c:spPr>
          </c:marker>
          <c:errBars>
            <c:errDir val="y"/>
            <c:errBarType val="both"/>
            <c:errValType val="cust"/>
            <c:plus>
              <c:numLit>
                <c:formatCode>General</c:formatCode>
                <c:ptCount val="7"/>
                <c:pt idx="0">
                  <c:v>0</c:v>
                </c:pt>
                <c:pt idx="1">
                  <c:v>4</c:v>
                </c:pt>
                <c:pt idx="2">
                  <c:v>3</c:v>
                </c:pt>
                <c:pt idx="3">
                  <c:v>4</c:v>
                </c:pt>
                <c:pt idx="4">
                  <c:v>3</c:v>
                </c:pt>
                <c:pt idx="5">
                  <c:v>4</c:v>
                </c:pt>
                <c:pt idx="6">
                  <c:v>3</c:v>
                </c:pt>
              </c:numLit>
            </c:plus>
            <c:minus>
              <c:numLit>
                <c:formatCode>General</c:formatCode>
                <c:ptCount val="7"/>
                <c:pt idx="0">
                  <c:v>0</c:v>
                </c:pt>
                <c:pt idx="1">
                  <c:v>4</c:v>
                </c:pt>
                <c:pt idx="2">
                  <c:v>3</c:v>
                </c:pt>
                <c:pt idx="3">
                  <c:v>4</c:v>
                </c:pt>
                <c:pt idx="4">
                  <c:v>3</c:v>
                </c:pt>
                <c:pt idx="5">
                  <c:v>4</c:v>
                </c:pt>
                <c:pt idx="6">
                  <c:v>3</c:v>
                </c:pt>
              </c:numLit>
            </c:minus>
          </c:errBars>
          <c:cat>
            <c:numLit>
              <c:formatCode>General</c:formatCode>
              <c:ptCount val="7"/>
              <c:pt idx="0">
                <c:v>0</c:v>
              </c:pt>
              <c:pt idx="1">
                <c:v>1</c:v>
              </c:pt>
              <c:pt idx="2">
                <c:v>2</c:v>
              </c:pt>
              <c:pt idx="3">
                <c:v>3</c:v>
              </c:pt>
              <c:pt idx="4">
                <c:v>4</c:v>
              </c:pt>
              <c:pt idx="5">
                <c:v>5</c:v>
              </c:pt>
              <c:pt idx="6">
                <c:v>6</c:v>
              </c:pt>
            </c:numLit>
          </c:cat>
          <c:val>
            <c:numRef>
              <c:f>Sheet22!$B$1:$B$9</c:f>
              <c:numCache>
                <c:formatCode>General</c:formatCode>
                <c:ptCount val="9"/>
                <c:pt idx="0">
                  <c:v>9.65</c:v>
                </c:pt>
                <c:pt idx="1">
                  <c:v>9.3000000000000007</c:v>
                </c:pt>
                <c:pt idx="2">
                  <c:v>12.1</c:v>
                </c:pt>
                <c:pt idx="3">
                  <c:v>14.3</c:v>
                </c:pt>
                <c:pt idx="4">
                  <c:v>23.5</c:v>
                </c:pt>
                <c:pt idx="5">
                  <c:v>35.6</c:v>
                </c:pt>
                <c:pt idx="6">
                  <c:v>53.42</c:v>
                </c:pt>
              </c:numCache>
            </c:numRef>
          </c:val>
        </c:ser>
        <c:ser>
          <c:idx val="2"/>
          <c:order val="2"/>
          <c:tx>
            <c:v>75% FME</c:v>
          </c:tx>
          <c:spPr>
            <a:ln w="19050">
              <a:solidFill>
                <a:schemeClr val="tx1"/>
              </a:solidFill>
              <a:prstDash val="lgDash"/>
            </a:ln>
          </c:spPr>
          <c:marker>
            <c:spPr>
              <a:noFill/>
              <a:ln w="19050">
                <a:solidFill>
                  <a:schemeClr val="tx1"/>
                </a:solidFill>
                <a:prstDash val="solid"/>
              </a:ln>
            </c:spPr>
          </c:marker>
          <c:errBars>
            <c:errDir val="y"/>
            <c:errBarType val="both"/>
            <c:errValType val="cust"/>
            <c:plus>
              <c:numLit>
                <c:formatCode>General</c:formatCode>
                <c:ptCount val="7"/>
                <c:pt idx="0">
                  <c:v>0</c:v>
                </c:pt>
                <c:pt idx="1">
                  <c:v>3</c:v>
                </c:pt>
                <c:pt idx="2">
                  <c:v>3</c:v>
                </c:pt>
                <c:pt idx="3">
                  <c:v>3</c:v>
                </c:pt>
                <c:pt idx="4">
                  <c:v>2</c:v>
                </c:pt>
                <c:pt idx="5">
                  <c:v>2</c:v>
                </c:pt>
                <c:pt idx="6">
                  <c:v>2</c:v>
                </c:pt>
              </c:numLit>
            </c:plus>
            <c:minus>
              <c:numLit>
                <c:formatCode>General</c:formatCode>
                <c:ptCount val="7"/>
                <c:pt idx="0">
                  <c:v>0</c:v>
                </c:pt>
                <c:pt idx="1">
                  <c:v>3</c:v>
                </c:pt>
                <c:pt idx="2">
                  <c:v>3</c:v>
                </c:pt>
                <c:pt idx="3">
                  <c:v>3</c:v>
                </c:pt>
                <c:pt idx="4">
                  <c:v>2</c:v>
                </c:pt>
                <c:pt idx="5">
                  <c:v>2</c:v>
                </c:pt>
                <c:pt idx="6">
                  <c:v>2</c:v>
                </c:pt>
              </c:numLit>
            </c:minus>
          </c:errBars>
          <c:cat>
            <c:numLit>
              <c:formatCode>General</c:formatCode>
              <c:ptCount val="7"/>
              <c:pt idx="0">
                <c:v>0</c:v>
              </c:pt>
              <c:pt idx="1">
                <c:v>1</c:v>
              </c:pt>
              <c:pt idx="2">
                <c:v>2</c:v>
              </c:pt>
              <c:pt idx="3">
                <c:v>3</c:v>
              </c:pt>
              <c:pt idx="4">
                <c:v>4</c:v>
              </c:pt>
              <c:pt idx="5">
                <c:v>5</c:v>
              </c:pt>
              <c:pt idx="6">
                <c:v>6</c:v>
              </c:pt>
            </c:numLit>
          </c:cat>
          <c:val>
            <c:numRef>
              <c:f>Sheet22!$C$1:$C$9</c:f>
              <c:numCache>
                <c:formatCode>General</c:formatCode>
                <c:ptCount val="9"/>
                <c:pt idx="0">
                  <c:v>9.65</c:v>
                </c:pt>
                <c:pt idx="1">
                  <c:v>10.1</c:v>
                </c:pt>
                <c:pt idx="2">
                  <c:v>11.6</c:v>
                </c:pt>
                <c:pt idx="3">
                  <c:v>12.2</c:v>
                </c:pt>
                <c:pt idx="4">
                  <c:v>24.2</c:v>
                </c:pt>
                <c:pt idx="5">
                  <c:v>41.9</c:v>
                </c:pt>
                <c:pt idx="6">
                  <c:v>62.5</c:v>
                </c:pt>
              </c:numCache>
            </c:numRef>
          </c:val>
        </c:ser>
        <c:ser>
          <c:idx val="3"/>
          <c:order val="3"/>
          <c:tx>
            <c:v>50% FME</c:v>
          </c:tx>
          <c:spPr>
            <a:ln w="19050">
              <a:solidFill>
                <a:schemeClr val="tx1"/>
              </a:solidFill>
              <a:prstDash val="solid"/>
            </a:ln>
          </c:spPr>
          <c:marker>
            <c:spPr>
              <a:noFill/>
              <a:ln w="19050">
                <a:solidFill>
                  <a:schemeClr val="tx1"/>
                </a:solidFill>
                <a:prstDash val="solid"/>
              </a:ln>
            </c:spPr>
          </c:marker>
          <c:errBars>
            <c:errDir val="y"/>
            <c:errBarType val="both"/>
            <c:errValType val="fixedVal"/>
            <c:val val="2"/>
          </c:errBars>
          <c:cat>
            <c:numLit>
              <c:formatCode>General</c:formatCode>
              <c:ptCount val="7"/>
              <c:pt idx="0">
                <c:v>0</c:v>
              </c:pt>
              <c:pt idx="1">
                <c:v>1</c:v>
              </c:pt>
              <c:pt idx="2">
                <c:v>2</c:v>
              </c:pt>
              <c:pt idx="3">
                <c:v>3</c:v>
              </c:pt>
              <c:pt idx="4">
                <c:v>4</c:v>
              </c:pt>
              <c:pt idx="5">
                <c:v>5</c:v>
              </c:pt>
              <c:pt idx="6">
                <c:v>6</c:v>
              </c:pt>
            </c:numLit>
          </c:cat>
          <c:val>
            <c:numRef>
              <c:f>Sheet22!$D$1:$D$9</c:f>
              <c:numCache>
                <c:formatCode>General</c:formatCode>
                <c:ptCount val="9"/>
                <c:pt idx="0">
                  <c:v>9.65</c:v>
                </c:pt>
                <c:pt idx="1">
                  <c:v>10</c:v>
                </c:pt>
                <c:pt idx="2">
                  <c:v>11</c:v>
                </c:pt>
                <c:pt idx="3">
                  <c:v>20</c:v>
                </c:pt>
                <c:pt idx="4">
                  <c:v>26.7</c:v>
                </c:pt>
                <c:pt idx="5">
                  <c:v>46.2</c:v>
                </c:pt>
                <c:pt idx="6">
                  <c:v>68.5</c:v>
                </c:pt>
              </c:numCache>
            </c:numRef>
          </c:val>
        </c:ser>
        <c:ser>
          <c:idx val="4"/>
          <c:order val="4"/>
          <c:tx>
            <c:v>25% FME</c:v>
          </c:tx>
          <c:spPr>
            <a:ln w="19050">
              <a:solidFill>
                <a:schemeClr val="tx1"/>
              </a:solidFill>
              <a:prstDash val="sysDot"/>
            </a:ln>
          </c:spPr>
          <c:marker>
            <c:symbol val="circle"/>
            <c:size val="7"/>
            <c:spPr>
              <a:noFill/>
              <a:ln w="19050">
                <a:solidFill>
                  <a:schemeClr val="tx1"/>
                </a:solidFill>
                <a:prstDash val="solid"/>
              </a:ln>
            </c:spPr>
          </c:marker>
          <c:errBars>
            <c:errDir val="y"/>
            <c:errBarType val="both"/>
            <c:errValType val="cust"/>
            <c:plus>
              <c:numLit>
                <c:formatCode>General</c:formatCode>
                <c:ptCount val="7"/>
                <c:pt idx="0">
                  <c:v>0</c:v>
                </c:pt>
                <c:pt idx="1">
                  <c:v>3</c:v>
                </c:pt>
                <c:pt idx="2">
                  <c:v>2</c:v>
                </c:pt>
                <c:pt idx="3">
                  <c:v>3</c:v>
                </c:pt>
                <c:pt idx="4">
                  <c:v>2</c:v>
                </c:pt>
                <c:pt idx="5">
                  <c:v>3</c:v>
                </c:pt>
                <c:pt idx="6">
                  <c:v>2</c:v>
                </c:pt>
              </c:numLit>
            </c:plus>
            <c:minus>
              <c:numLit>
                <c:formatCode>General</c:formatCode>
                <c:ptCount val="7"/>
                <c:pt idx="0">
                  <c:v>0</c:v>
                </c:pt>
                <c:pt idx="1">
                  <c:v>3</c:v>
                </c:pt>
                <c:pt idx="2">
                  <c:v>2</c:v>
                </c:pt>
                <c:pt idx="3">
                  <c:v>3</c:v>
                </c:pt>
                <c:pt idx="4">
                  <c:v>2</c:v>
                </c:pt>
                <c:pt idx="5">
                  <c:v>3</c:v>
                </c:pt>
                <c:pt idx="6">
                  <c:v>2</c:v>
                </c:pt>
              </c:numLit>
            </c:minus>
          </c:errBars>
          <c:cat>
            <c:numLit>
              <c:formatCode>General</c:formatCode>
              <c:ptCount val="7"/>
              <c:pt idx="0">
                <c:v>0</c:v>
              </c:pt>
              <c:pt idx="1">
                <c:v>1</c:v>
              </c:pt>
              <c:pt idx="2">
                <c:v>2</c:v>
              </c:pt>
              <c:pt idx="3">
                <c:v>3</c:v>
              </c:pt>
              <c:pt idx="4">
                <c:v>4</c:v>
              </c:pt>
              <c:pt idx="5">
                <c:v>5</c:v>
              </c:pt>
              <c:pt idx="6">
                <c:v>6</c:v>
              </c:pt>
            </c:numLit>
          </c:cat>
          <c:val>
            <c:numRef>
              <c:f>Sheet22!$E$1:$E$9</c:f>
              <c:numCache>
                <c:formatCode>General</c:formatCode>
                <c:ptCount val="9"/>
                <c:pt idx="0">
                  <c:v>9.65</c:v>
                </c:pt>
                <c:pt idx="1">
                  <c:v>9.8000000000000007</c:v>
                </c:pt>
                <c:pt idx="2">
                  <c:v>10.4</c:v>
                </c:pt>
                <c:pt idx="3">
                  <c:v>18</c:v>
                </c:pt>
                <c:pt idx="4">
                  <c:v>27</c:v>
                </c:pt>
                <c:pt idx="5">
                  <c:v>52</c:v>
                </c:pt>
                <c:pt idx="6">
                  <c:v>72.8</c:v>
                </c:pt>
              </c:numCache>
            </c:numRef>
          </c:val>
        </c:ser>
        <c:ser>
          <c:idx val="5"/>
          <c:order val="5"/>
          <c:cat>
            <c:numLit>
              <c:formatCode>General</c:formatCode>
              <c:ptCount val="7"/>
              <c:pt idx="0">
                <c:v>0</c:v>
              </c:pt>
              <c:pt idx="1">
                <c:v>1</c:v>
              </c:pt>
              <c:pt idx="2">
                <c:v>2</c:v>
              </c:pt>
              <c:pt idx="3">
                <c:v>3</c:v>
              </c:pt>
              <c:pt idx="4">
                <c:v>4</c:v>
              </c:pt>
              <c:pt idx="5">
                <c:v>5</c:v>
              </c:pt>
              <c:pt idx="6">
                <c:v>6</c:v>
              </c:pt>
            </c:numLit>
          </c:cat>
          <c:val>
            <c:numRef>
              <c:f>Sheet22!$F$1:$F$9</c:f>
              <c:numCache>
                <c:formatCode>General</c:formatCode>
                <c:ptCount val="9"/>
              </c:numCache>
            </c:numRef>
          </c:val>
        </c:ser>
        <c:marker val="1"/>
        <c:axId val="146180736"/>
        <c:axId val="146203008"/>
      </c:lineChart>
      <c:dateAx>
        <c:axId val="146180736"/>
        <c:scaling>
          <c:orientation val="minMax"/>
        </c:scaling>
        <c:axPos val="b"/>
        <c:numFmt formatCode="General" sourceLinked="1"/>
        <c:tickLblPos val="nextTo"/>
        <c:crossAx val="146203008"/>
        <c:crosses val="autoZero"/>
        <c:lblOffset val="100"/>
        <c:baseTimeUnit val="days"/>
      </c:dateAx>
      <c:valAx>
        <c:axId val="146203008"/>
        <c:scaling>
          <c:orientation val="minMax"/>
        </c:scaling>
        <c:axPos val="l"/>
        <c:title>
          <c:tx>
            <c:rich>
              <a:bodyPr rot="-5400000" vert="horz"/>
              <a:lstStyle/>
              <a:p>
                <a:pPr>
                  <a:defRPr/>
                </a:pPr>
                <a:r>
                  <a:rPr lang="en-US" b="0" dirty="0"/>
                  <a:t>Root length (cm)</a:t>
                </a:r>
              </a:p>
            </c:rich>
          </c:tx>
          <c:layout>
            <c:manualLayout>
              <c:xMode val="edge"/>
              <c:yMode val="edge"/>
              <c:x val="0.1467920676582094"/>
              <c:y val="0.26643302209938524"/>
            </c:manualLayout>
          </c:layout>
        </c:title>
        <c:numFmt formatCode="General" sourceLinked="1"/>
        <c:tickLblPos val="nextTo"/>
        <c:crossAx val="146180736"/>
        <c:crosses val="autoZero"/>
        <c:crossBetween val="midCat"/>
      </c:valAx>
      <c:spPr>
        <a:ln w="25400" cap="sq">
          <a:solidFill>
            <a:schemeClr val="tx1"/>
          </a:solidFill>
        </a:ln>
      </c:spPr>
    </c:plotArea>
    <c:legend>
      <c:legendPos val="r"/>
      <c:legendEntry>
        <c:idx val="5"/>
        <c:delete val="1"/>
      </c:legendEntry>
      <c:layout>
        <c:manualLayout>
          <c:xMode val="edge"/>
          <c:yMode val="edge"/>
          <c:x val="0.2945352143482064"/>
          <c:y val="4.5593323721858724E-2"/>
          <c:w val="0.46039345776222435"/>
          <c:h val="0.30133608864502798"/>
        </c:manualLayout>
      </c:layout>
    </c:legend>
    <c:plotVisOnly val="1"/>
  </c:chart>
  <c:spPr>
    <a:ln>
      <a:solidFill>
        <a:schemeClr val="bg1"/>
      </a:solidFill>
    </a:ln>
  </c:spPr>
  <c:txPr>
    <a:bodyPr/>
    <a:lstStyle/>
    <a:p>
      <a:pPr>
        <a:defRPr sz="1800"/>
      </a:pPr>
      <a:endParaRPr lang="en-US"/>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6948483949966603"/>
          <c:y val="3.334089995507318E-2"/>
          <c:w val="0.76976421880320101"/>
          <c:h val="0.70452246410375186"/>
        </c:manualLayout>
      </c:layout>
      <c:lineChart>
        <c:grouping val="standard"/>
        <c:ser>
          <c:idx val="0"/>
          <c:order val="0"/>
          <c:tx>
            <c:v>Control</c:v>
          </c:tx>
          <c:spPr>
            <a:ln>
              <a:solidFill>
                <a:sysClr val="windowText" lastClr="000000"/>
              </a:solidFill>
            </a:ln>
          </c:spPr>
          <c:marker>
            <c:spPr>
              <a:solidFill>
                <a:sysClr val="windowText" lastClr="000000"/>
              </a:solidFill>
            </c:spPr>
          </c:marker>
          <c:errBars>
            <c:errDir val="y"/>
            <c:errBarType val="both"/>
            <c:errValType val="fixedVal"/>
            <c:val val="0.15000000000000024"/>
          </c:errBars>
          <c:cat>
            <c:numLit>
              <c:formatCode>General</c:formatCode>
              <c:ptCount val="7"/>
              <c:pt idx="0">
                <c:v>0</c:v>
              </c:pt>
              <c:pt idx="1">
                <c:v>1</c:v>
              </c:pt>
              <c:pt idx="2">
                <c:v>2</c:v>
              </c:pt>
              <c:pt idx="3">
                <c:v>3</c:v>
              </c:pt>
              <c:pt idx="4">
                <c:v>4</c:v>
              </c:pt>
              <c:pt idx="5">
                <c:v>5</c:v>
              </c:pt>
              <c:pt idx="6">
                <c:v>6</c:v>
              </c:pt>
            </c:numLit>
          </c:cat>
          <c:val>
            <c:numRef>
              <c:f>Sheet21!$A$1:$A$7</c:f>
              <c:numCache>
                <c:formatCode>General</c:formatCode>
                <c:ptCount val="7"/>
                <c:pt idx="0">
                  <c:v>2.6</c:v>
                </c:pt>
                <c:pt idx="1">
                  <c:v>3.1</c:v>
                </c:pt>
                <c:pt idx="2">
                  <c:v>3.5</c:v>
                </c:pt>
                <c:pt idx="3">
                  <c:v>4</c:v>
                </c:pt>
                <c:pt idx="4">
                  <c:v>4.8</c:v>
                </c:pt>
                <c:pt idx="5">
                  <c:v>6.5</c:v>
                </c:pt>
                <c:pt idx="6">
                  <c:v>7.83</c:v>
                </c:pt>
              </c:numCache>
            </c:numRef>
          </c:val>
        </c:ser>
        <c:ser>
          <c:idx val="1"/>
          <c:order val="1"/>
          <c:tx>
            <c:v>100% FWE</c:v>
          </c:tx>
          <c:spPr>
            <a:ln w="19050">
              <a:solidFill>
                <a:sysClr val="windowText" lastClr="000000"/>
              </a:solidFill>
              <a:prstDash val="sysDash"/>
            </a:ln>
          </c:spPr>
          <c:marker>
            <c:spPr>
              <a:solidFill>
                <a:sysClr val="windowText" lastClr="000000"/>
              </a:solidFill>
              <a:ln>
                <a:solidFill>
                  <a:sysClr val="windowText" lastClr="000000"/>
                </a:solidFill>
              </a:ln>
            </c:spPr>
          </c:marker>
          <c:errBars>
            <c:errDir val="y"/>
            <c:errBarType val="both"/>
            <c:errValType val="fixedVal"/>
            <c:val val="0.12000000000000002"/>
          </c:errBars>
          <c:cat>
            <c:numLit>
              <c:formatCode>General</c:formatCode>
              <c:ptCount val="7"/>
              <c:pt idx="0">
                <c:v>0</c:v>
              </c:pt>
              <c:pt idx="1">
                <c:v>1</c:v>
              </c:pt>
              <c:pt idx="2">
                <c:v>2</c:v>
              </c:pt>
              <c:pt idx="3">
                <c:v>3</c:v>
              </c:pt>
              <c:pt idx="4">
                <c:v>4</c:v>
              </c:pt>
              <c:pt idx="5">
                <c:v>5</c:v>
              </c:pt>
              <c:pt idx="6">
                <c:v>6</c:v>
              </c:pt>
            </c:numLit>
          </c:cat>
          <c:val>
            <c:numRef>
              <c:f>Sheet21!$B$1:$B$7</c:f>
              <c:numCache>
                <c:formatCode>General</c:formatCode>
                <c:ptCount val="7"/>
                <c:pt idx="0">
                  <c:v>2.6</c:v>
                </c:pt>
                <c:pt idx="1">
                  <c:v>3.2</c:v>
                </c:pt>
                <c:pt idx="2">
                  <c:v>3</c:v>
                </c:pt>
                <c:pt idx="3">
                  <c:v>3.6</c:v>
                </c:pt>
                <c:pt idx="4">
                  <c:v>2.8</c:v>
                </c:pt>
                <c:pt idx="5">
                  <c:v>4</c:v>
                </c:pt>
                <c:pt idx="6">
                  <c:v>4.4000000000000004</c:v>
                </c:pt>
              </c:numCache>
            </c:numRef>
          </c:val>
        </c:ser>
        <c:ser>
          <c:idx val="2"/>
          <c:order val="2"/>
          <c:tx>
            <c:v>75% FWE</c:v>
          </c:tx>
          <c:spPr>
            <a:ln w="19050">
              <a:solidFill>
                <a:sysClr val="windowText" lastClr="000000"/>
              </a:solidFill>
              <a:prstDash val="lgDash"/>
            </a:ln>
          </c:spPr>
          <c:marker>
            <c:spPr>
              <a:solidFill>
                <a:sysClr val="windowText" lastClr="000000"/>
              </a:solidFill>
              <a:ln w="19050">
                <a:solidFill>
                  <a:sysClr val="windowText" lastClr="000000"/>
                </a:solidFill>
              </a:ln>
            </c:spPr>
          </c:marker>
          <c:errBars>
            <c:errDir val="y"/>
            <c:errBarType val="both"/>
            <c:errValType val="fixedVal"/>
            <c:val val="0.2"/>
          </c:errBars>
          <c:cat>
            <c:numLit>
              <c:formatCode>General</c:formatCode>
              <c:ptCount val="7"/>
              <c:pt idx="0">
                <c:v>0</c:v>
              </c:pt>
              <c:pt idx="1">
                <c:v>1</c:v>
              </c:pt>
              <c:pt idx="2">
                <c:v>2</c:v>
              </c:pt>
              <c:pt idx="3">
                <c:v>3</c:v>
              </c:pt>
              <c:pt idx="4">
                <c:v>4</c:v>
              </c:pt>
              <c:pt idx="5">
                <c:v>5</c:v>
              </c:pt>
              <c:pt idx="6">
                <c:v>6</c:v>
              </c:pt>
            </c:numLit>
          </c:cat>
          <c:val>
            <c:numRef>
              <c:f>Sheet21!$C$1:$C$7</c:f>
              <c:numCache>
                <c:formatCode>General</c:formatCode>
                <c:ptCount val="7"/>
                <c:pt idx="0">
                  <c:v>2.6</c:v>
                </c:pt>
                <c:pt idx="1">
                  <c:v>2.9</c:v>
                </c:pt>
                <c:pt idx="2">
                  <c:v>2.6</c:v>
                </c:pt>
                <c:pt idx="3">
                  <c:v>3.2</c:v>
                </c:pt>
                <c:pt idx="4">
                  <c:v>3.9</c:v>
                </c:pt>
                <c:pt idx="5">
                  <c:v>4.2</c:v>
                </c:pt>
                <c:pt idx="6">
                  <c:v>4.8</c:v>
                </c:pt>
              </c:numCache>
            </c:numRef>
          </c:val>
        </c:ser>
        <c:ser>
          <c:idx val="3"/>
          <c:order val="3"/>
          <c:tx>
            <c:v>50%  FWE</c:v>
          </c:tx>
          <c:spPr>
            <a:ln w="19050">
              <a:solidFill>
                <a:sysClr val="windowText" lastClr="000000"/>
              </a:solidFill>
              <a:prstDash val="solid"/>
            </a:ln>
          </c:spPr>
          <c:marker>
            <c:spPr>
              <a:noFill/>
              <a:ln>
                <a:solidFill>
                  <a:schemeClr val="tx1"/>
                </a:solidFill>
              </a:ln>
            </c:spPr>
          </c:marker>
          <c:errBars>
            <c:errDir val="y"/>
            <c:errBarType val="both"/>
            <c:errValType val="fixedVal"/>
            <c:val val="0.2"/>
          </c:errBars>
          <c:cat>
            <c:numLit>
              <c:formatCode>General</c:formatCode>
              <c:ptCount val="7"/>
              <c:pt idx="0">
                <c:v>0</c:v>
              </c:pt>
              <c:pt idx="1">
                <c:v>1</c:v>
              </c:pt>
              <c:pt idx="2">
                <c:v>2</c:v>
              </c:pt>
              <c:pt idx="3">
                <c:v>3</c:v>
              </c:pt>
              <c:pt idx="4">
                <c:v>4</c:v>
              </c:pt>
              <c:pt idx="5">
                <c:v>5</c:v>
              </c:pt>
              <c:pt idx="6">
                <c:v>6</c:v>
              </c:pt>
            </c:numLit>
          </c:cat>
          <c:val>
            <c:numRef>
              <c:f>Sheet21!$D$1:$D$7</c:f>
              <c:numCache>
                <c:formatCode>General</c:formatCode>
                <c:ptCount val="7"/>
                <c:pt idx="0">
                  <c:v>2.6</c:v>
                </c:pt>
                <c:pt idx="1">
                  <c:v>3.1</c:v>
                </c:pt>
                <c:pt idx="2">
                  <c:v>3.6</c:v>
                </c:pt>
                <c:pt idx="3">
                  <c:v>3.8</c:v>
                </c:pt>
                <c:pt idx="4">
                  <c:v>3.6</c:v>
                </c:pt>
                <c:pt idx="5">
                  <c:v>4.5999999999999996</c:v>
                </c:pt>
                <c:pt idx="6">
                  <c:v>5</c:v>
                </c:pt>
              </c:numCache>
            </c:numRef>
          </c:val>
        </c:ser>
        <c:ser>
          <c:idx val="4"/>
          <c:order val="4"/>
          <c:tx>
            <c:v>25%  FWE</c:v>
          </c:tx>
          <c:spPr>
            <a:ln w="19050">
              <a:solidFill>
                <a:sysClr val="windowText" lastClr="000000"/>
              </a:solidFill>
              <a:prstDash val="sysDot"/>
            </a:ln>
          </c:spPr>
          <c:marker>
            <c:symbol val="circle"/>
            <c:size val="5"/>
            <c:spPr>
              <a:noFill/>
              <a:ln w="19050">
                <a:solidFill>
                  <a:sysClr val="windowText" lastClr="000000"/>
                </a:solidFill>
              </a:ln>
            </c:spPr>
          </c:marker>
          <c:errBars>
            <c:errDir val="y"/>
            <c:errBarType val="both"/>
            <c:errValType val="fixedVal"/>
            <c:val val="0.1"/>
          </c:errBars>
          <c:cat>
            <c:numLit>
              <c:formatCode>General</c:formatCode>
              <c:ptCount val="7"/>
              <c:pt idx="0">
                <c:v>0</c:v>
              </c:pt>
              <c:pt idx="1">
                <c:v>1</c:v>
              </c:pt>
              <c:pt idx="2">
                <c:v>2</c:v>
              </c:pt>
              <c:pt idx="3">
                <c:v>3</c:v>
              </c:pt>
              <c:pt idx="4">
                <c:v>4</c:v>
              </c:pt>
              <c:pt idx="5">
                <c:v>5</c:v>
              </c:pt>
              <c:pt idx="6">
                <c:v>6</c:v>
              </c:pt>
            </c:numLit>
          </c:cat>
          <c:val>
            <c:numRef>
              <c:f>Sheet21!$E$1:$E$7</c:f>
              <c:numCache>
                <c:formatCode>General</c:formatCode>
                <c:ptCount val="7"/>
                <c:pt idx="0">
                  <c:v>2.6</c:v>
                </c:pt>
                <c:pt idx="1">
                  <c:v>3.4</c:v>
                </c:pt>
                <c:pt idx="2">
                  <c:v>3.8</c:v>
                </c:pt>
                <c:pt idx="3">
                  <c:v>4.7</c:v>
                </c:pt>
                <c:pt idx="4">
                  <c:v>4.4000000000000004</c:v>
                </c:pt>
                <c:pt idx="5">
                  <c:v>5.8</c:v>
                </c:pt>
                <c:pt idx="6">
                  <c:v>6.8</c:v>
                </c:pt>
              </c:numCache>
            </c:numRef>
          </c:val>
        </c:ser>
        <c:marker val="1"/>
        <c:axId val="146249600"/>
        <c:axId val="146255872"/>
      </c:lineChart>
      <c:catAx>
        <c:axId val="146249600"/>
        <c:scaling>
          <c:orientation val="minMax"/>
        </c:scaling>
        <c:axPos val="b"/>
        <c:title>
          <c:tx>
            <c:rich>
              <a:bodyPr/>
              <a:lstStyle/>
              <a:p>
                <a:pPr>
                  <a:defRPr/>
                </a:pPr>
                <a:r>
                  <a:rPr lang="en-US"/>
                  <a:t>Weeks of harvest</a:t>
                </a:r>
              </a:p>
            </c:rich>
          </c:tx>
          <c:layout>
            <c:manualLayout>
              <c:xMode val="edge"/>
              <c:yMode val="edge"/>
              <c:x val="0.46205830174006046"/>
              <c:y val="0.82509136729575572"/>
            </c:manualLayout>
          </c:layout>
        </c:title>
        <c:numFmt formatCode="General" sourceLinked="1"/>
        <c:tickLblPos val="nextTo"/>
        <c:crossAx val="146255872"/>
        <c:crosses val="autoZero"/>
        <c:auto val="1"/>
        <c:lblAlgn val="ctr"/>
        <c:lblOffset val="100"/>
      </c:catAx>
      <c:valAx>
        <c:axId val="146255872"/>
        <c:scaling>
          <c:orientation val="minMax"/>
        </c:scaling>
        <c:axPos val="l"/>
        <c:title>
          <c:tx>
            <c:rich>
              <a:bodyPr rot="-5400000" vert="horz"/>
              <a:lstStyle/>
              <a:p>
                <a:pPr>
                  <a:defRPr/>
                </a:pPr>
                <a:r>
                  <a:rPr lang="en-US"/>
                  <a:t>Root fresh weight (g)</a:t>
                </a:r>
              </a:p>
            </c:rich>
          </c:tx>
          <c:layout>
            <c:manualLayout>
              <c:xMode val="edge"/>
              <c:yMode val="edge"/>
              <c:x val="4.9408476718188016E-2"/>
              <c:y val="0.1282538102940744"/>
            </c:manualLayout>
          </c:layout>
        </c:title>
        <c:numFmt formatCode="General" sourceLinked="1"/>
        <c:tickLblPos val="nextTo"/>
        <c:crossAx val="146249600"/>
        <c:crosses val="autoZero"/>
        <c:crossBetween val="midCat"/>
      </c:valAx>
      <c:spPr>
        <a:ln w="25400" cap="sq">
          <a:solidFill>
            <a:sysClr val="windowText" lastClr="000000"/>
          </a:solidFill>
        </a:ln>
      </c:spPr>
    </c:plotArea>
    <c:legend>
      <c:legendPos val="r"/>
      <c:layout>
        <c:manualLayout>
          <c:xMode val="edge"/>
          <c:yMode val="edge"/>
          <c:x val="0.19660088514040391"/>
          <c:y val="6.0938970466529525E-2"/>
          <c:w val="0.47235221120372695"/>
          <c:h val="0.28554577736606634"/>
        </c:manualLayout>
      </c:layout>
    </c:legend>
    <c:plotVisOnly val="1"/>
    <c:dispBlanksAs val="gap"/>
  </c:chart>
  <c:spPr>
    <a:ln>
      <a:solidFill>
        <a:schemeClr val="bg1"/>
      </a:solidFill>
    </a:ln>
  </c:spPr>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0.73148</cdr:x>
      <cdr:y>0.07177</cdr:y>
    </cdr:from>
    <cdr:to>
      <cdr:x>0.89063</cdr:x>
      <cdr:y>0.18224</cdr:y>
    </cdr:to>
    <cdr:sp macro="" textlink="">
      <cdr:nvSpPr>
        <cdr:cNvPr id="2" name="TextBox 1"/>
        <cdr:cNvSpPr txBox="1"/>
      </cdr:nvSpPr>
      <cdr:spPr>
        <a:xfrm xmlns:a="http://schemas.openxmlformats.org/drawingml/2006/main">
          <a:off x="6019799" y="324828"/>
          <a:ext cx="1309729" cy="49998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i="1" dirty="0">
              <a:latin typeface="+mn-lt"/>
              <a:ea typeface="+mn-ea"/>
              <a:cs typeface="+mn-cs"/>
            </a:rPr>
            <a:t>a</a:t>
          </a:r>
          <a:r>
            <a:rPr lang="en-US" sz="1800" dirty="0">
              <a:latin typeface="+mn-lt"/>
              <a:ea typeface="+mn-ea"/>
              <a:cs typeface="+mn-cs"/>
            </a:rPr>
            <a:t> </a:t>
          </a:r>
          <a:endParaRPr lang="en-US" sz="1800" dirty="0"/>
        </a:p>
      </cdr:txBody>
    </cdr:sp>
  </cdr:relSizeAnchor>
  <cdr:relSizeAnchor xmlns:cdr="http://schemas.openxmlformats.org/drawingml/2006/chartDrawing">
    <cdr:from>
      <cdr:x>0.08333</cdr:x>
      <cdr:y>0.92599</cdr:y>
    </cdr:from>
    <cdr:to>
      <cdr:x>0.96296</cdr:x>
      <cdr:y>1</cdr:y>
    </cdr:to>
    <cdr:sp macro="" textlink="">
      <cdr:nvSpPr>
        <cdr:cNvPr id="4" name="TextBox 3"/>
        <cdr:cNvSpPr txBox="1"/>
      </cdr:nvSpPr>
      <cdr:spPr>
        <a:xfrm xmlns:a="http://schemas.openxmlformats.org/drawingml/2006/main">
          <a:off x="685800" y="4191000"/>
          <a:ext cx="7239000" cy="3349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t>Fig. 1</a:t>
          </a:r>
          <a:r>
            <a:rPr lang="en-US" sz="1800" dirty="0" smtClean="0"/>
            <a:t> Effect of water extracts of </a:t>
          </a:r>
          <a:r>
            <a:rPr lang="en-US" sz="1800" i="1" dirty="0" smtClean="0"/>
            <a:t>T. </a:t>
          </a:r>
          <a:r>
            <a:rPr lang="en-US" sz="1800" i="1" dirty="0" err="1" smtClean="0"/>
            <a:t>rotundifolia</a:t>
          </a:r>
          <a:r>
            <a:rPr lang="en-US" sz="1800" dirty="0" smtClean="0"/>
            <a:t> on the shoot height of </a:t>
          </a:r>
          <a:r>
            <a:rPr lang="en-US" sz="1800" i="1" dirty="0" smtClean="0"/>
            <a:t>G. max</a:t>
          </a:r>
          <a:r>
            <a:rPr lang="en-US" sz="1800" dirty="0" smtClean="0"/>
            <a:t> </a:t>
          </a:r>
        </a:p>
        <a:p xmlns:a="http://schemas.openxmlformats.org/drawingml/2006/main">
          <a:endParaRPr lang="en-US" sz="1800" dirty="0"/>
        </a:p>
      </cdr:txBody>
    </cdr:sp>
  </cdr:relSizeAnchor>
</c:userShapes>
</file>

<file path=ppt/drawings/drawing10.xml><?xml version="1.0" encoding="utf-8"?>
<c:userShapes xmlns:c="http://schemas.openxmlformats.org/drawingml/2006/chart">
  <cdr:relSizeAnchor xmlns:cdr="http://schemas.openxmlformats.org/drawingml/2006/chartDrawing">
    <cdr:from>
      <cdr:x>0.67742</cdr:x>
      <cdr:y>0.16016</cdr:y>
    </cdr:from>
    <cdr:to>
      <cdr:x>0.76959</cdr:x>
      <cdr:y>0.25391</cdr:y>
    </cdr:to>
    <cdr:sp macro="" textlink="">
      <cdr:nvSpPr>
        <cdr:cNvPr id="2" name="TextBox 1"/>
        <cdr:cNvSpPr txBox="1"/>
      </cdr:nvSpPr>
      <cdr:spPr>
        <a:xfrm xmlns:a="http://schemas.openxmlformats.org/drawingml/2006/main">
          <a:off x="1400175" y="390525"/>
          <a:ext cx="1905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a</a:t>
          </a:r>
        </a:p>
      </cdr:txBody>
    </cdr:sp>
  </cdr:relSizeAnchor>
  <cdr:relSizeAnchor xmlns:cdr="http://schemas.openxmlformats.org/drawingml/2006/chartDrawing">
    <cdr:from>
      <cdr:x>0.09259</cdr:x>
      <cdr:y>0.90915</cdr:y>
    </cdr:from>
    <cdr:to>
      <cdr:x>0.88889</cdr:x>
      <cdr:y>1</cdr:y>
    </cdr:to>
    <cdr:sp macro="" textlink="">
      <cdr:nvSpPr>
        <cdr:cNvPr id="3" name="TextBox 2"/>
        <cdr:cNvSpPr txBox="1"/>
      </cdr:nvSpPr>
      <cdr:spPr>
        <a:xfrm xmlns:a="http://schemas.openxmlformats.org/drawingml/2006/main">
          <a:off x="762000" y="4114799"/>
          <a:ext cx="6553200" cy="4111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0.15741</cdr:x>
      <cdr:y>0.90915</cdr:y>
    </cdr:from>
    <cdr:to>
      <cdr:x>0.9537</cdr:x>
      <cdr:y>1</cdr:y>
    </cdr:to>
    <cdr:sp macro="" textlink="">
      <cdr:nvSpPr>
        <cdr:cNvPr id="4" name="TextBox 3"/>
        <cdr:cNvSpPr txBox="1"/>
      </cdr:nvSpPr>
      <cdr:spPr>
        <a:xfrm xmlns:a="http://schemas.openxmlformats.org/drawingml/2006/main">
          <a:off x="1295400" y="4114799"/>
          <a:ext cx="6553200" cy="4111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err="1" smtClean="0"/>
            <a:t>i</a:t>
          </a:r>
          <a:r>
            <a:rPr lang="en-US" sz="1600" b="1" dirty="0" err="1" smtClean="0"/>
            <a:t>Fig</a:t>
          </a:r>
          <a:r>
            <a:rPr lang="en-US" sz="1600" b="1" dirty="0" smtClean="0"/>
            <a:t>. 10</a:t>
          </a:r>
          <a:r>
            <a:rPr lang="en-US" sz="1600" dirty="0" smtClean="0"/>
            <a:t> Effect of methanol extracts of </a:t>
          </a:r>
          <a:r>
            <a:rPr lang="en-US" sz="1600" i="1" dirty="0" smtClean="0"/>
            <a:t>T. </a:t>
          </a:r>
          <a:r>
            <a:rPr lang="en-US" sz="1600" i="1" dirty="0" err="1" smtClean="0"/>
            <a:t>rotundifolia</a:t>
          </a:r>
          <a:r>
            <a:rPr lang="en-US" sz="1600" dirty="0" smtClean="0"/>
            <a:t> on the root fresh  weight  of </a:t>
          </a:r>
          <a:r>
            <a:rPr lang="en-US" sz="1600" i="1" dirty="0" smtClean="0"/>
            <a:t>G. max</a:t>
          </a:r>
          <a:r>
            <a:rPr lang="en-US" sz="1600" dirty="0" smtClean="0"/>
            <a:t> </a:t>
          </a:r>
        </a:p>
        <a:p xmlns:a="http://schemas.openxmlformats.org/drawingml/2006/main">
          <a:endParaRPr lang="en-US" sz="1100" dirty="0"/>
        </a:p>
      </cdr:txBody>
    </cdr:sp>
  </cdr:relSizeAnchor>
</c:userShapes>
</file>

<file path=ppt/drawings/drawing11.xml><?xml version="1.0" encoding="utf-8"?>
<c:userShapes xmlns:c="http://schemas.openxmlformats.org/drawingml/2006/chart">
  <cdr:relSizeAnchor xmlns:cdr="http://schemas.openxmlformats.org/drawingml/2006/chartDrawing">
    <cdr:from>
      <cdr:x>0.6867</cdr:x>
      <cdr:y>0.11284</cdr:y>
    </cdr:from>
    <cdr:to>
      <cdr:x>0.7897</cdr:x>
      <cdr:y>0.21401</cdr:y>
    </cdr:to>
    <cdr:sp macro="" textlink="">
      <cdr:nvSpPr>
        <cdr:cNvPr id="2" name="TextBox 1"/>
        <cdr:cNvSpPr txBox="1"/>
      </cdr:nvSpPr>
      <cdr:spPr>
        <a:xfrm xmlns:a="http://schemas.openxmlformats.org/drawingml/2006/main">
          <a:off x="1524000" y="276225"/>
          <a:ext cx="228600"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b</a:t>
          </a:r>
        </a:p>
      </cdr:txBody>
    </cdr:sp>
  </cdr:relSizeAnchor>
  <cdr:relSizeAnchor xmlns:cdr="http://schemas.openxmlformats.org/drawingml/2006/chartDrawing">
    <cdr:from>
      <cdr:x>0.07407</cdr:x>
      <cdr:y>0.85865</cdr:y>
    </cdr:from>
    <cdr:to>
      <cdr:x>0.97222</cdr:x>
      <cdr:y>1</cdr:y>
    </cdr:to>
    <cdr:sp macro="" textlink="">
      <cdr:nvSpPr>
        <cdr:cNvPr id="3" name="TextBox 2"/>
        <cdr:cNvSpPr txBox="1"/>
      </cdr:nvSpPr>
      <cdr:spPr>
        <a:xfrm xmlns:a="http://schemas.openxmlformats.org/drawingml/2006/main">
          <a:off x="609600" y="3886199"/>
          <a:ext cx="7391400" cy="6397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Fig. 11</a:t>
          </a:r>
          <a:r>
            <a:rPr lang="en-US" sz="1600" dirty="0" smtClean="0"/>
            <a:t> Effect of water extracts of </a:t>
          </a:r>
          <a:r>
            <a:rPr lang="en-US" sz="1600" i="1" dirty="0" smtClean="0"/>
            <a:t>T. </a:t>
          </a:r>
          <a:r>
            <a:rPr lang="en-US" sz="1600" i="1" dirty="0" err="1" smtClean="0"/>
            <a:t>rotundifolia</a:t>
          </a:r>
          <a:r>
            <a:rPr lang="en-US" sz="1600" dirty="0" smtClean="0"/>
            <a:t> on the root </a:t>
          </a:r>
          <a:r>
            <a:rPr lang="en-US" sz="1600" smtClean="0"/>
            <a:t>fresh weight </a:t>
          </a:r>
          <a:r>
            <a:rPr lang="en-US" sz="1600" dirty="0" smtClean="0"/>
            <a:t>of  </a:t>
          </a:r>
          <a:r>
            <a:rPr lang="en-US" sz="1600" i="1" dirty="0" smtClean="0"/>
            <a:t>S. bicolor </a:t>
          </a:r>
        </a:p>
        <a:p xmlns:a="http://schemas.openxmlformats.org/drawingml/2006/main">
          <a:endParaRPr lang="en-US" sz="1600" dirty="0"/>
        </a:p>
      </cdr:txBody>
    </cdr:sp>
  </cdr:relSizeAnchor>
</c:userShapes>
</file>

<file path=ppt/drawings/drawing12.xml><?xml version="1.0" encoding="utf-8"?>
<c:userShapes xmlns:c="http://schemas.openxmlformats.org/drawingml/2006/chart">
  <cdr:relSizeAnchor xmlns:cdr="http://schemas.openxmlformats.org/drawingml/2006/chartDrawing">
    <cdr:from>
      <cdr:x>0.67143</cdr:x>
      <cdr:y>0.0824</cdr:y>
    </cdr:from>
    <cdr:to>
      <cdr:x>0.8</cdr:x>
      <cdr:y>0.15356</cdr:y>
    </cdr:to>
    <cdr:sp macro="" textlink="">
      <cdr:nvSpPr>
        <cdr:cNvPr id="2" name="TextBox 1"/>
        <cdr:cNvSpPr txBox="1"/>
      </cdr:nvSpPr>
      <cdr:spPr>
        <a:xfrm xmlns:a="http://schemas.openxmlformats.org/drawingml/2006/main">
          <a:off x="1343025" y="209550"/>
          <a:ext cx="257175" cy="180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b</a:t>
          </a:r>
        </a:p>
      </cdr:txBody>
    </cdr:sp>
  </cdr:relSizeAnchor>
  <cdr:relSizeAnchor xmlns:cdr="http://schemas.openxmlformats.org/drawingml/2006/chartDrawing">
    <cdr:from>
      <cdr:x>0.10185</cdr:x>
      <cdr:y>0.85865</cdr:y>
    </cdr:from>
    <cdr:to>
      <cdr:x>0.97222</cdr:x>
      <cdr:y>1</cdr:y>
    </cdr:to>
    <cdr:sp macro="" textlink="">
      <cdr:nvSpPr>
        <cdr:cNvPr id="3" name="TextBox 2"/>
        <cdr:cNvSpPr txBox="1"/>
      </cdr:nvSpPr>
      <cdr:spPr>
        <a:xfrm xmlns:a="http://schemas.openxmlformats.org/drawingml/2006/main">
          <a:off x="838200" y="3886199"/>
          <a:ext cx="7162800" cy="6397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Fig. 12</a:t>
          </a:r>
          <a:r>
            <a:rPr lang="en-US" sz="1600" dirty="0" smtClean="0"/>
            <a:t> Effect of methanol extracts of </a:t>
          </a:r>
          <a:r>
            <a:rPr lang="en-US" sz="1600" i="1" dirty="0" smtClean="0"/>
            <a:t>T. </a:t>
          </a:r>
          <a:r>
            <a:rPr lang="en-US" sz="1600" i="1" dirty="0" err="1" smtClean="0"/>
            <a:t>rotundifolia</a:t>
          </a:r>
          <a:r>
            <a:rPr lang="en-US" sz="1600" dirty="0" smtClean="0"/>
            <a:t> on the root fresh weight  of  </a:t>
          </a:r>
          <a:r>
            <a:rPr lang="en-US" sz="1600" i="1" dirty="0" smtClean="0"/>
            <a:t>S. bicolor </a:t>
          </a:r>
        </a:p>
        <a:p xmlns:a="http://schemas.openxmlformats.org/drawingml/2006/main">
          <a:endParaRPr lang="en-US" sz="1100" dirty="0"/>
        </a:p>
      </cdr:txBody>
    </cdr:sp>
  </cdr:relSizeAnchor>
</c:userShapes>
</file>

<file path=ppt/drawings/drawing13.xml><?xml version="1.0" encoding="utf-8"?>
<c:userShapes xmlns:c="http://schemas.openxmlformats.org/drawingml/2006/chart">
  <cdr:relSizeAnchor xmlns:cdr="http://schemas.openxmlformats.org/drawingml/2006/chartDrawing">
    <cdr:from>
      <cdr:x>0.61345</cdr:x>
      <cdr:y>0.03502</cdr:y>
    </cdr:from>
    <cdr:to>
      <cdr:x>0.7437</cdr:x>
      <cdr:y>0.12451</cdr:y>
    </cdr:to>
    <cdr:sp macro="" textlink="">
      <cdr:nvSpPr>
        <cdr:cNvPr id="2" name="TextBox 1"/>
        <cdr:cNvSpPr txBox="1"/>
      </cdr:nvSpPr>
      <cdr:spPr>
        <a:xfrm xmlns:a="http://schemas.openxmlformats.org/drawingml/2006/main">
          <a:off x="1390650" y="85725"/>
          <a:ext cx="295275"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a</a:t>
          </a:r>
          <a:endParaRPr lang="en-US" sz="1600" dirty="0"/>
        </a:p>
      </cdr:txBody>
    </cdr:sp>
  </cdr:relSizeAnchor>
  <cdr:relSizeAnchor xmlns:cdr="http://schemas.openxmlformats.org/drawingml/2006/chartDrawing">
    <cdr:from>
      <cdr:x>0.10185</cdr:x>
      <cdr:y>0.87548</cdr:y>
    </cdr:from>
    <cdr:to>
      <cdr:x>0.89815</cdr:x>
      <cdr:y>1</cdr:y>
    </cdr:to>
    <cdr:sp macro="" textlink="">
      <cdr:nvSpPr>
        <cdr:cNvPr id="3" name="TextBox 2"/>
        <cdr:cNvSpPr txBox="1"/>
      </cdr:nvSpPr>
      <cdr:spPr>
        <a:xfrm xmlns:a="http://schemas.openxmlformats.org/drawingml/2006/main">
          <a:off x="838200" y="3962399"/>
          <a:ext cx="6553200" cy="5635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Fig. 13</a:t>
          </a:r>
          <a:r>
            <a:rPr lang="en-US" sz="1600" dirty="0" smtClean="0"/>
            <a:t> Effect of water extracts of </a:t>
          </a:r>
          <a:r>
            <a:rPr lang="en-US" sz="1600" i="1" dirty="0" smtClean="0"/>
            <a:t>T. </a:t>
          </a:r>
          <a:r>
            <a:rPr lang="en-US" sz="1600" i="1" dirty="0" err="1" smtClean="0"/>
            <a:t>rotundifolia</a:t>
          </a:r>
          <a:r>
            <a:rPr lang="en-US" sz="1600" dirty="0" smtClean="0"/>
            <a:t> on the root dry weight   of </a:t>
          </a:r>
          <a:r>
            <a:rPr lang="en-US" sz="1600" i="1" dirty="0" smtClean="0"/>
            <a:t>G. max</a:t>
          </a:r>
          <a:r>
            <a:rPr lang="en-US" sz="1600" dirty="0" smtClean="0"/>
            <a:t> </a:t>
          </a:r>
        </a:p>
        <a:p xmlns:a="http://schemas.openxmlformats.org/drawingml/2006/main">
          <a:endParaRPr lang="en-US" sz="1600" dirty="0"/>
        </a:p>
      </cdr:txBody>
    </cdr:sp>
  </cdr:relSizeAnchor>
</c:userShapes>
</file>

<file path=ppt/drawings/drawing14.xml><?xml version="1.0" encoding="utf-8"?>
<c:userShapes xmlns:c="http://schemas.openxmlformats.org/drawingml/2006/chart">
  <cdr:relSizeAnchor xmlns:cdr="http://schemas.openxmlformats.org/drawingml/2006/chartDrawing">
    <cdr:from>
      <cdr:x>0.44444</cdr:x>
      <cdr:y>0.82497</cdr:y>
    </cdr:from>
    <cdr:to>
      <cdr:x>0.59552</cdr:x>
      <cdr:y>0.90915</cdr:y>
    </cdr:to>
    <cdr:sp macro="" textlink="">
      <cdr:nvSpPr>
        <cdr:cNvPr id="2" name="TextBox 1"/>
        <cdr:cNvSpPr txBox="1"/>
      </cdr:nvSpPr>
      <cdr:spPr>
        <a:xfrm xmlns:a="http://schemas.openxmlformats.org/drawingml/2006/main">
          <a:off x="3657600" y="3733800"/>
          <a:ext cx="1243291" cy="3810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800" dirty="0"/>
            <a:t>Weeks of Harvest</a:t>
          </a:r>
        </a:p>
      </cdr:txBody>
    </cdr:sp>
  </cdr:relSizeAnchor>
  <cdr:relSizeAnchor xmlns:cdr="http://schemas.openxmlformats.org/drawingml/2006/chartDrawing">
    <cdr:from>
      <cdr:x>0.64186</cdr:x>
      <cdr:y>0.17343</cdr:y>
    </cdr:from>
    <cdr:to>
      <cdr:x>0.74884</cdr:x>
      <cdr:y>0.24354</cdr:y>
    </cdr:to>
    <cdr:sp macro="" textlink="">
      <cdr:nvSpPr>
        <cdr:cNvPr id="3" name="TextBox 2"/>
        <cdr:cNvSpPr txBox="1"/>
      </cdr:nvSpPr>
      <cdr:spPr>
        <a:xfrm xmlns:a="http://schemas.openxmlformats.org/drawingml/2006/main">
          <a:off x="1314450" y="447675"/>
          <a:ext cx="219075" cy="180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a</a:t>
          </a:r>
        </a:p>
      </cdr:txBody>
    </cdr:sp>
  </cdr:relSizeAnchor>
  <cdr:relSizeAnchor xmlns:cdr="http://schemas.openxmlformats.org/drawingml/2006/chartDrawing">
    <cdr:from>
      <cdr:x>0.12963</cdr:x>
      <cdr:y>0.90915</cdr:y>
    </cdr:from>
    <cdr:to>
      <cdr:x>0.89815</cdr:x>
      <cdr:y>1</cdr:y>
    </cdr:to>
    <cdr:sp macro="" textlink="">
      <cdr:nvSpPr>
        <cdr:cNvPr id="4" name="TextBox 3"/>
        <cdr:cNvSpPr txBox="1"/>
      </cdr:nvSpPr>
      <cdr:spPr>
        <a:xfrm xmlns:a="http://schemas.openxmlformats.org/drawingml/2006/main">
          <a:off x="1066800" y="4114801"/>
          <a:ext cx="6324600" cy="41116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Fig. 14</a:t>
          </a:r>
          <a:r>
            <a:rPr lang="en-US" sz="1600" dirty="0" smtClean="0"/>
            <a:t> Effect of methanol extracts of </a:t>
          </a:r>
          <a:r>
            <a:rPr lang="en-US" sz="1600" i="1" dirty="0" smtClean="0"/>
            <a:t>T. </a:t>
          </a:r>
          <a:r>
            <a:rPr lang="en-US" sz="1600" i="1" dirty="0" err="1" smtClean="0"/>
            <a:t>rotundifolia</a:t>
          </a:r>
          <a:r>
            <a:rPr lang="en-US" sz="1600" dirty="0" smtClean="0"/>
            <a:t> on the root dry weight   of </a:t>
          </a:r>
          <a:r>
            <a:rPr lang="en-US" sz="1600" i="1" dirty="0" smtClean="0"/>
            <a:t>G. max</a:t>
          </a:r>
          <a:r>
            <a:rPr lang="en-US" sz="1600" dirty="0" smtClean="0"/>
            <a:t> </a:t>
          </a:r>
        </a:p>
        <a:p xmlns:a="http://schemas.openxmlformats.org/drawingml/2006/main">
          <a:endParaRPr lang="en-US" sz="1100" dirty="0"/>
        </a:p>
      </cdr:txBody>
    </cdr:sp>
  </cdr:relSizeAnchor>
</c:userShapes>
</file>

<file path=ppt/drawings/drawing15.xml><?xml version="1.0" encoding="utf-8"?>
<c:userShapes xmlns:c="http://schemas.openxmlformats.org/drawingml/2006/chart">
  <cdr:relSizeAnchor xmlns:cdr="http://schemas.openxmlformats.org/drawingml/2006/chartDrawing">
    <cdr:from>
      <cdr:x>0.66038</cdr:x>
      <cdr:y>0.1852</cdr:y>
    </cdr:from>
    <cdr:to>
      <cdr:x>0.78774</cdr:x>
      <cdr:y>0.25254</cdr:y>
    </cdr:to>
    <cdr:sp macro="" textlink="">
      <cdr:nvSpPr>
        <cdr:cNvPr id="2" name="TextBox 1"/>
        <cdr:cNvSpPr txBox="1"/>
      </cdr:nvSpPr>
      <cdr:spPr>
        <a:xfrm xmlns:a="http://schemas.openxmlformats.org/drawingml/2006/main">
          <a:off x="5434663" y="838200"/>
          <a:ext cx="1048122"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b</a:t>
          </a:r>
        </a:p>
      </cdr:txBody>
    </cdr:sp>
  </cdr:relSizeAnchor>
  <cdr:relSizeAnchor xmlns:cdr="http://schemas.openxmlformats.org/drawingml/2006/chartDrawing">
    <cdr:from>
      <cdr:x>0.15741</cdr:x>
      <cdr:y>0.92599</cdr:y>
    </cdr:from>
    <cdr:to>
      <cdr:x>0.90741</cdr:x>
      <cdr:y>1</cdr:y>
    </cdr:to>
    <cdr:sp macro="" textlink="">
      <cdr:nvSpPr>
        <cdr:cNvPr id="3" name="TextBox 2"/>
        <cdr:cNvSpPr txBox="1"/>
      </cdr:nvSpPr>
      <cdr:spPr>
        <a:xfrm xmlns:a="http://schemas.openxmlformats.org/drawingml/2006/main">
          <a:off x="1295400" y="4190999"/>
          <a:ext cx="6172200" cy="3349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Fig. 15</a:t>
          </a:r>
          <a:r>
            <a:rPr lang="en-US" sz="1600" dirty="0" smtClean="0"/>
            <a:t> Effect of water extracts of </a:t>
          </a:r>
          <a:r>
            <a:rPr lang="en-US" sz="1600" i="1" dirty="0" smtClean="0"/>
            <a:t>T. </a:t>
          </a:r>
          <a:r>
            <a:rPr lang="en-US" sz="1600" i="1" dirty="0" err="1" smtClean="0"/>
            <a:t>rotundifolia</a:t>
          </a:r>
          <a:r>
            <a:rPr lang="en-US" sz="1600" dirty="0" smtClean="0"/>
            <a:t> on the root dry weight   of  </a:t>
          </a:r>
          <a:r>
            <a:rPr lang="en-US" sz="1600" i="1" dirty="0" smtClean="0"/>
            <a:t>S. bicolor </a:t>
          </a:r>
        </a:p>
        <a:p xmlns:a="http://schemas.openxmlformats.org/drawingml/2006/main">
          <a:endParaRPr lang="en-US" sz="1100" dirty="0"/>
        </a:p>
      </cdr:txBody>
    </cdr:sp>
  </cdr:relSizeAnchor>
</c:userShapes>
</file>

<file path=ppt/drawings/drawing16.xml><?xml version="1.0" encoding="utf-8"?>
<c:userShapes xmlns:c="http://schemas.openxmlformats.org/drawingml/2006/chart">
  <cdr:relSizeAnchor xmlns:cdr="http://schemas.openxmlformats.org/drawingml/2006/chartDrawing">
    <cdr:from>
      <cdr:x>0.42593</cdr:x>
      <cdr:y>0.82342</cdr:y>
    </cdr:from>
    <cdr:to>
      <cdr:x>0.6679</cdr:x>
      <cdr:y>0.89232</cdr:y>
    </cdr:to>
    <cdr:sp macro="" textlink="">
      <cdr:nvSpPr>
        <cdr:cNvPr id="2" name="TextBox 1"/>
        <cdr:cNvSpPr txBox="1"/>
      </cdr:nvSpPr>
      <cdr:spPr>
        <a:xfrm xmlns:a="http://schemas.openxmlformats.org/drawingml/2006/main">
          <a:off x="3505200" y="3726769"/>
          <a:ext cx="1991350" cy="311831"/>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800" dirty="0"/>
            <a:t>Weeks of harvest</a:t>
          </a:r>
        </a:p>
      </cdr:txBody>
    </cdr:sp>
  </cdr:relSizeAnchor>
  <cdr:relSizeAnchor xmlns:cdr="http://schemas.openxmlformats.org/drawingml/2006/chartDrawing">
    <cdr:from>
      <cdr:x>0.66216</cdr:x>
      <cdr:y>0.1048</cdr:y>
    </cdr:from>
    <cdr:to>
      <cdr:x>0.81532</cdr:x>
      <cdr:y>0.20087</cdr:y>
    </cdr:to>
    <cdr:sp macro="" textlink="">
      <cdr:nvSpPr>
        <cdr:cNvPr id="3" name="TextBox 2"/>
        <cdr:cNvSpPr txBox="1"/>
      </cdr:nvSpPr>
      <cdr:spPr>
        <a:xfrm xmlns:a="http://schemas.openxmlformats.org/drawingml/2006/main">
          <a:off x="1400175" y="228600"/>
          <a:ext cx="323850"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b</a:t>
          </a:r>
        </a:p>
      </cdr:txBody>
    </cdr:sp>
  </cdr:relSizeAnchor>
  <cdr:relSizeAnchor xmlns:cdr="http://schemas.openxmlformats.org/drawingml/2006/chartDrawing">
    <cdr:from>
      <cdr:x>0.13889</cdr:x>
      <cdr:y>0.90915</cdr:y>
    </cdr:from>
    <cdr:to>
      <cdr:x>0.93519</cdr:x>
      <cdr:y>1</cdr:y>
    </cdr:to>
    <cdr:sp macro="" textlink="">
      <cdr:nvSpPr>
        <cdr:cNvPr id="4" name="TextBox 3"/>
        <cdr:cNvSpPr txBox="1"/>
      </cdr:nvSpPr>
      <cdr:spPr>
        <a:xfrm xmlns:a="http://schemas.openxmlformats.org/drawingml/2006/main">
          <a:off x="1143000" y="4114799"/>
          <a:ext cx="6553200" cy="4111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Fig. 16</a:t>
          </a:r>
          <a:r>
            <a:rPr lang="en-US" sz="1600" dirty="0" smtClean="0"/>
            <a:t> Effect of methanol extracts of </a:t>
          </a:r>
          <a:r>
            <a:rPr lang="en-US" sz="1600" i="1" dirty="0" smtClean="0"/>
            <a:t>T. </a:t>
          </a:r>
          <a:r>
            <a:rPr lang="en-US" sz="1600" i="1" dirty="0" err="1" smtClean="0"/>
            <a:t>rotundifolia</a:t>
          </a:r>
          <a:r>
            <a:rPr lang="en-US" sz="1600" dirty="0" smtClean="0"/>
            <a:t> on the root dry weight   of  </a:t>
          </a:r>
          <a:r>
            <a:rPr lang="en-US" sz="1600" i="1" dirty="0" smtClean="0"/>
            <a:t>S. bicolor </a:t>
          </a:r>
        </a:p>
        <a:p xmlns:a="http://schemas.openxmlformats.org/drawingml/2006/main">
          <a:endParaRPr 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0.50926</cdr:x>
      <cdr:y>0.87548</cdr:y>
    </cdr:from>
    <cdr:to>
      <cdr:x>0.70926</cdr:x>
      <cdr:y>0.95966</cdr:y>
    </cdr:to>
    <cdr:sp macro="" textlink="">
      <cdr:nvSpPr>
        <cdr:cNvPr id="2" name="TextBox 1"/>
        <cdr:cNvSpPr txBox="1"/>
      </cdr:nvSpPr>
      <cdr:spPr>
        <a:xfrm xmlns:a="http://schemas.openxmlformats.org/drawingml/2006/main">
          <a:off x="4191000" y="3962400"/>
          <a:ext cx="1645920" cy="3810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600" dirty="0"/>
            <a:t>weeks</a:t>
          </a:r>
          <a:r>
            <a:rPr lang="en-US" sz="1600" baseline="0" dirty="0"/>
            <a:t> of harvest</a:t>
          </a:r>
          <a:endParaRPr lang="en-US" sz="1600" dirty="0"/>
        </a:p>
      </cdr:txBody>
    </cdr:sp>
  </cdr:relSizeAnchor>
  <cdr:relSizeAnchor xmlns:cdr="http://schemas.openxmlformats.org/drawingml/2006/chartDrawing">
    <cdr:from>
      <cdr:x>0.74074</cdr:x>
      <cdr:y>0.08418</cdr:y>
    </cdr:from>
    <cdr:to>
      <cdr:x>0.79412</cdr:x>
      <cdr:y>0.18182</cdr:y>
    </cdr:to>
    <cdr:sp macro="" textlink="">
      <cdr:nvSpPr>
        <cdr:cNvPr id="3" name="TextBox 2"/>
        <cdr:cNvSpPr txBox="1"/>
      </cdr:nvSpPr>
      <cdr:spPr>
        <a:xfrm xmlns:a="http://schemas.openxmlformats.org/drawingml/2006/main">
          <a:off x="6096000" y="380999"/>
          <a:ext cx="439290" cy="44191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latin typeface="+mn-lt"/>
              <a:ea typeface="+mn-ea"/>
              <a:cs typeface="+mn-cs"/>
            </a:rPr>
            <a:t>a </a:t>
          </a:r>
          <a:endParaRPr lang="en-US" sz="1600" dirty="0"/>
        </a:p>
      </cdr:txBody>
    </cdr:sp>
  </cdr:relSizeAnchor>
  <cdr:relSizeAnchor xmlns:cdr="http://schemas.openxmlformats.org/drawingml/2006/chartDrawing">
    <cdr:from>
      <cdr:x>0.16667</cdr:x>
      <cdr:y>0.92599</cdr:y>
    </cdr:from>
    <cdr:to>
      <cdr:x>0.9537</cdr:x>
      <cdr:y>1</cdr:y>
    </cdr:to>
    <cdr:sp macro="" textlink="">
      <cdr:nvSpPr>
        <cdr:cNvPr id="4" name="TextBox 3"/>
        <cdr:cNvSpPr txBox="1"/>
      </cdr:nvSpPr>
      <cdr:spPr>
        <a:xfrm xmlns:a="http://schemas.openxmlformats.org/drawingml/2006/main">
          <a:off x="1371600" y="4191001"/>
          <a:ext cx="6477000" cy="33496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Fig. 2</a:t>
          </a:r>
          <a:r>
            <a:rPr lang="en-US" sz="1600" dirty="0" smtClean="0"/>
            <a:t> Effect of methanol extracts of </a:t>
          </a:r>
          <a:r>
            <a:rPr lang="en-US" sz="1600" i="1" dirty="0" smtClean="0"/>
            <a:t>T. </a:t>
          </a:r>
          <a:r>
            <a:rPr lang="en-US" sz="1600" i="1" dirty="0" err="1" smtClean="0"/>
            <a:t>rotundifolia</a:t>
          </a:r>
          <a:r>
            <a:rPr lang="en-US" sz="1600" dirty="0" smtClean="0"/>
            <a:t> on the  shoot height of </a:t>
          </a:r>
          <a:r>
            <a:rPr lang="en-US" sz="1600" i="1" dirty="0" smtClean="0"/>
            <a:t>G. max</a:t>
          </a:r>
          <a:r>
            <a:rPr lang="en-US" sz="1600" dirty="0" smtClean="0"/>
            <a:t> </a:t>
          </a:r>
        </a:p>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0.54717</cdr:x>
      <cdr:y>0.13825</cdr:y>
    </cdr:from>
    <cdr:to>
      <cdr:x>1</cdr:x>
      <cdr:y>0.21659</cdr:y>
    </cdr:to>
    <cdr:sp macro="" textlink="">
      <cdr:nvSpPr>
        <cdr:cNvPr id="2" name="TextBox 1"/>
        <cdr:cNvSpPr txBox="1"/>
      </cdr:nvSpPr>
      <cdr:spPr>
        <a:xfrm xmlns:a="http://schemas.openxmlformats.org/drawingml/2006/main">
          <a:off x="1104900" y="285750"/>
          <a:ext cx="914400" cy="1619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0.64623</cdr:x>
      <cdr:y>0.07373</cdr:y>
    </cdr:from>
    <cdr:to>
      <cdr:x>0.78302</cdr:x>
      <cdr:y>0.18433</cdr:y>
    </cdr:to>
    <cdr:sp macro="" textlink="">
      <cdr:nvSpPr>
        <cdr:cNvPr id="3" name="TextBox 2"/>
        <cdr:cNvSpPr txBox="1"/>
      </cdr:nvSpPr>
      <cdr:spPr>
        <a:xfrm xmlns:a="http://schemas.openxmlformats.org/drawingml/2006/main">
          <a:off x="1304925" y="152400"/>
          <a:ext cx="276225" cy="2285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0.6934</cdr:x>
      <cdr:y>0.06912</cdr:y>
    </cdr:from>
    <cdr:to>
      <cdr:x>0.82075</cdr:x>
      <cdr:y>0.19355</cdr:y>
    </cdr:to>
    <cdr:sp macro="" textlink="">
      <cdr:nvSpPr>
        <cdr:cNvPr id="4" name="TextBox 3"/>
        <cdr:cNvSpPr txBox="1"/>
      </cdr:nvSpPr>
      <cdr:spPr>
        <a:xfrm xmlns:a="http://schemas.openxmlformats.org/drawingml/2006/main">
          <a:off x="1400174" y="142874"/>
          <a:ext cx="257175" cy="2571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b</a:t>
          </a:r>
        </a:p>
      </cdr:txBody>
    </cdr:sp>
  </cdr:relSizeAnchor>
  <cdr:relSizeAnchor xmlns:cdr="http://schemas.openxmlformats.org/drawingml/2006/chartDrawing">
    <cdr:from>
      <cdr:x>0.13889</cdr:x>
      <cdr:y>0.92599</cdr:y>
    </cdr:from>
    <cdr:to>
      <cdr:x>0.96296</cdr:x>
      <cdr:y>1</cdr:y>
    </cdr:to>
    <cdr:sp macro="" textlink="">
      <cdr:nvSpPr>
        <cdr:cNvPr id="5" name="TextBox 4"/>
        <cdr:cNvSpPr txBox="1"/>
      </cdr:nvSpPr>
      <cdr:spPr>
        <a:xfrm xmlns:a="http://schemas.openxmlformats.org/drawingml/2006/main">
          <a:off x="1143000" y="4190999"/>
          <a:ext cx="6781800" cy="3349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Fig. 3</a:t>
          </a:r>
          <a:r>
            <a:rPr lang="en-US" sz="1600" dirty="0" smtClean="0"/>
            <a:t> Effect of water extracts of </a:t>
          </a:r>
          <a:r>
            <a:rPr lang="en-US" sz="1600" i="1" dirty="0" smtClean="0"/>
            <a:t>T. </a:t>
          </a:r>
          <a:r>
            <a:rPr lang="en-US" sz="1600" i="1" dirty="0" err="1" smtClean="0"/>
            <a:t>rotundifolia</a:t>
          </a:r>
          <a:r>
            <a:rPr lang="en-US" sz="1600" dirty="0" smtClean="0"/>
            <a:t> on the shoot height  of  </a:t>
          </a:r>
          <a:r>
            <a:rPr lang="en-US" sz="1600" i="1" dirty="0" smtClean="0"/>
            <a:t>S. bicolor</a:t>
          </a:r>
          <a:r>
            <a:rPr lang="en-US" sz="1600" dirty="0" smtClean="0"/>
            <a:t> </a:t>
          </a:r>
        </a:p>
        <a:p xmlns:a="http://schemas.openxmlformats.org/drawingml/2006/main">
          <a:endParaRPr lang="en-US" sz="1600" dirty="0"/>
        </a:p>
      </cdr:txBody>
    </cdr:sp>
  </cdr:relSizeAnchor>
</c:userShapes>
</file>

<file path=ppt/drawings/drawing4.xml><?xml version="1.0" encoding="utf-8"?>
<c:userShapes xmlns:c="http://schemas.openxmlformats.org/drawingml/2006/chart">
  <cdr:relSizeAnchor xmlns:cdr="http://schemas.openxmlformats.org/drawingml/2006/chartDrawing">
    <cdr:from>
      <cdr:x>0.70352</cdr:x>
      <cdr:y>0.12653</cdr:y>
    </cdr:from>
    <cdr:to>
      <cdr:x>0.79397</cdr:x>
      <cdr:y>0.25306</cdr:y>
    </cdr:to>
    <cdr:sp macro="" textlink="">
      <cdr:nvSpPr>
        <cdr:cNvPr id="2" name="TextBox 1"/>
        <cdr:cNvSpPr txBox="1"/>
      </cdr:nvSpPr>
      <cdr:spPr>
        <a:xfrm xmlns:a="http://schemas.openxmlformats.org/drawingml/2006/main">
          <a:off x="1333500" y="295274"/>
          <a:ext cx="17145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b</a:t>
          </a:r>
        </a:p>
      </cdr:txBody>
    </cdr:sp>
  </cdr:relSizeAnchor>
  <cdr:relSizeAnchor xmlns:cdr="http://schemas.openxmlformats.org/drawingml/2006/chartDrawing">
    <cdr:from>
      <cdr:x>0.09259</cdr:x>
      <cdr:y>0.89232</cdr:y>
    </cdr:from>
    <cdr:to>
      <cdr:x>0.97222</cdr:x>
      <cdr:y>1</cdr:y>
    </cdr:to>
    <cdr:sp macro="" textlink="">
      <cdr:nvSpPr>
        <cdr:cNvPr id="3" name="TextBox 2"/>
        <cdr:cNvSpPr txBox="1"/>
      </cdr:nvSpPr>
      <cdr:spPr>
        <a:xfrm xmlns:a="http://schemas.openxmlformats.org/drawingml/2006/main">
          <a:off x="762000" y="4038599"/>
          <a:ext cx="7239000" cy="4873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0.09259</cdr:x>
      <cdr:y>0.89232</cdr:y>
    </cdr:from>
    <cdr:to>
      <cdr:x>0.93519</cdr:x>
      <cdr:y>1</cdr:y>
    </cdr:to>
    <cdr:sp macro="" textlink="">
      <cdr:nvSpPr>
        <cdr:cNvPr id="4" name="TextBox 3"/>
        <cdr:cNvSpPr txBox="1"/>
      </cdr:nvSpPr>
      <cdr:spPr>
        <a:xfrm xmlns:a="http://schemas.openxmlformats.org/drawingml/2006/main">
          <a:off x="762000" y="4038599"/>
          <a:ext cx="6934200" cy="4873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0.11111</cdr:x>
      <cdr:y>0.89232</cdr:y>
    </cdr:from>
    <cdr:to>
      <cdr:x>0.99074</cdr:x>
      <cdr:y>1</cdr:y>
    </cdr:to>
    <cdr:sp macro="" textlink="">
      <cdr:nvSpPr>
        <cdr:cNvPr id="5" name="TextBox 4"/>
        <cdr:cNvSpPr txBox="1"/>
      </cdr:nvSpPr>
      <cdr:spPr>
        <a:xfrm xmlns:a="http://schemas.openxmlformats.org/drawingml/2006/main">
          <a:off x="914400" y="4038599"/>
          <a:ext cx="7239000" cy="4873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smtClean="0"/>
            <a:t>Fig. 4</a:t>
          </a:r>
          <a:r>
            <a:rPr lang="en-US" sz="1600" dirty="0" smtClean="0"/>
            <a:t> Effect of methanol extracts of </a:t>
          </a:r>
          <a:r>
            <a:rPr lang="en-US" sz="1600" i="1" dirty="0" smtClean="0"/>
            <a:t>T. </a:t>
          </a:r>
          <a:r>
            <a:rPr lang="en-US" sz="1600" i="1" dirty="0" err="1" smtClean="0"/>
            <a:t>rotundifolia</a:t>
          </a:r>
          <a:r>
            <a:rPr lang="en-US" sz="1600" dirty="0" smtClean="0"/>
            <a:t> on the shoot height  of  </a:t>
          </a:r>
          <a:r>
            <a:rPr lang="en-US" sz="1600" i="1" dirty="0" smtClean="0"/>
            <a:t>S. bicolor </a:t>
          </a:r>
        </a:p>
        <a:p xmlns:a="http://schemas.openxmlformats.org/drawingml/2006/main">
          <a:endParaRPr 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0.7381</cdr:x>
      <cdr:y>0.11741</cdr:y>
    </cdr:from>
    <cdr:to>
      <cdr:x>0.84286</cdr:x>
      <cdr:y>0.21457</cdr:y>
    </cdr:to>
    <cdr:sp macro="" textlink="">
      <cdr:nvSpPr>
        <cdr:cNvPr id="2" name="TextBox 1"/>
        <cdr:cNvSpPr txBox="1"/>
      </cdr:nvSpPr>
      <cdr:spPr>
        <a:xfrm xmlns:a="http://schemas.openxmlformats.org/drawingml/2006/main">
          <a:off x="1476375" y="276225"/>
          <a:ext cx="20955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smtClean="0"/>
            <a:t>a</a:t>
          </a:r>
          <a:endParaRPr lang="en-US" sz="1600" dirty="0"/>
        </a:p>
      </cdr:txBody>
    </cdr:sp>
  </cdr:relSizeAnchor>
  <cdr:relSizeAnchor xmlns:cdr="http://schemas.openxmlformats.org/drawingml/2006/chartDrawing">
    <cdr:from>
      <cdr:x>0.36111</cdr:x>
      <cdr:y>0.79797</cdr:y>
    </cdr:from>
    <cdr:to>
      <cdr:x>0.47222</cdr:x>
      <cdr:y>1</cdr:y>
    </cdr:to>
    <cdr:sp macro="" textlink="">
      <cdr:nvSpPr>
        <cdr:cNvPr id="3" name="TextBox 2"/>
        <cdr:cNvSpPr txBox="1"/>
      </cdr:nvSpPr>
      <cdr:spPr>
        <a:xfrm xmlns:a="http://schemas.openxmlformats.org/drawingml/2006/main">
          <a:off x="2971800" y="4114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0.09259</cdr:x>
      <cdr:y>0.90915</cdr:y>
    </cdr:from>
    <cdr:to>
      <cdr:x>0.98148</cdr:x>
      <cdr:y>1</cdr:y>
    </cdr:to>
    <cdr:sp macro="" textlink="">
      <cdr:nvSpPr>
        <cdr:cNvPr id="4" name="TextBox 3"/>
        <cdr:cNvSpPr txBox="1"/>
      </cdr:nvSpPr>
      <cdr:spPr>
        <a:xfrm xmlns:a="http://schemas.openxmlformats.org/drawingml/2006/main">
          <a:off x="762000" y="4114799"/>
          <a:ext cx="7315200" cy="4111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t>Fig. 5</a:t>
          </a:r>
          <a:r>
            <a:rPr lang="en-US" sz="1800" dirty="0" smtClean="0"/>
            <a:t> Effect of water extracts of </a:t>
          </a:r>
          <a:r>
            <a:rPr lang="en-US" sz="1800" i="1" dirty="0" smtClean="0"/>
            <a:t>T. </a:t>
          </a:r>
          <a:r>
            <a:rPr lang="en-US" sz="1800" i="1" dirty="0" err="1" smtClean="0"/>
            <a:t>rotundifolia</a:t>
          </a:r>
          <a:r>
            <a:rPr lang="en-US" sz="1800" dirty="0" smtClean="0"/>
            <a:t> on the root length of </a:t>
          </a:r>
          <a:r>
            <a:rPr lang="en-US" sz="1800" i="1" dirty="0" smtClean="0"/>
            <a:t>G. max</a:t>
          </a:r>
          <a:r>
            <a:rPr lang="en-US" sz="1800" dirty="0" smtClean="0"/>
            <a:t> </a:t>
          </a:r>
          <a:endParaRPr lang="en-US" sz="1800" dirty="0"/>
        </a:p>
      </cdr:txBody>
    </cdr:sp>
  </cdr:relSizeAnchor>
</c:userShapes>
</file>

<file path=ppt/drawings/drawing6.xml><?xml version="1.0" encoding="utf-8"?>
<c:userShapes xmlns:c="http://schemas.openxmlformats.org/drawingml/2006/chart">
  <cdr:relSizeAnchor xmlns:cdr="http://schemas.openxmlformats.org/drawingml/2006/chartDrawing">
    <cdr:from>
      <cdr:x>0.4537</cdr:x>
      <cdr:y>0.7913</cdr:y>
    </cdr:from>
    <cdr:to>
      <cdr:x>0.6537</cdr:x>
      <cdr:y>0.87548</cdr:y>
    </cdr:to>
    <cdr:sp macro="" textlink="">
      <cdr:nvSpPr>
        <cdr:cNvPr id="2" name="TextBox 1"/>
        <cdr:cNvSpPr txBox="1"/>
      </cdr:nvSpPr>
      <cdr:spPr>
        <a:xfrm xmlns:a="http://schemas.openxmlformats.org/drawingml/2006/main">
          <a:off x="3733800" y="3581400"/>
          <a:ext cx="1645920" cy="3810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2000" dirty="0"/>
            <a:t>Weeks</a:t>
          </a:r>
          <a:r>
            <a:rPr lang="en-US" sz="1100" dirty="0"/>
            <a:t>  </a:t>
          </a:r>
          <a:r>
            <a:rPr lang="en-US" sz="2400" dirty="0"/>
            <a:t>of harvest       </a:t>
          </a:r>
        </a:p>
      </cdr:txBody>
    </cdr:sp>
  </cdr:relSizeAnchor>
  <cdr:relSizeAnchor xmlns:cdr="http://schemas.openxmlformats.org/drawingml/2006/chartDrawing">
    <cdr:from>
      <cdr:x>0.65979</cdr:x>
      <cdr:y>0.03922</cdr:y>
    </cdr:from>
    <cdr:to>
      <cdr:x>0.88144</cdr:x>
      <cdr:y>0.17255</cdr:y>
    </cdr:to>
    <cdr:sp macro="" textlink="">
      <cdr:nvSpPr>
        <cdr:cNvPr id="3" name="TextBox 2"/>
        <cdr:cNvSpPr txBox="1"/>
      </cdr:nvSpPr>
      <cdr:spPr>
        <a:xfrm xmlns:a="http://schemas.openxmlformats.org/drawingml/2006/main">
          <a:off x="1219200" y="95251"/>
          <a:ext cx="409575" cy="3238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                            </a:t>
          </a:r>
          <a:r>
            <a:rPr lang="en-US" sz="1800" dirty="0" smtClean="0"/>
            <a:t>a</a:t>
          </a:r>
          <a:endParaRPr lang="en-US" sz="1800" dirty="0"/>
        </a:p>
      </cdr:txBody>
    </cdr:sp>
  </cdr:relSizeAnchor>
  <cdr:relSizeAnchor xmlns:cdr="http://schemas.openxmlformats.org/drawingml/2006/chartDrawing">
    <cdr:from>
      <cdr:x>0.11111</cdr:x>
      <cdr:y>0.79797</cdr:y>
    </cdr:from>
    <cdr:to>
      <cdr:x>0.38889</cdr:x>
      <cdr:y>1</cdr:y>
    </cdr:to>
    <cdr:sp macro="" textlink="">
      <cdr:nvSpPr>
        <cdr:cNvPr id="4" name="TextBox 3"/>
        <cdr:cNvSpPr txBox="1"/>
      </cdr:nvSpPr>
      <cdr:spPr>
        <a:xfrm xmlns:a="http://schemas.openxmlformats.org/drawingml/2006/main">
          <a:off x="914400" y="3611563"/>
          <a:ext cx="22860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0.07407</cdr:x>
      <cdr:y>0.87197</cdr:y>
    </cdr:from>
    <cdr:to>
      <cdr:x>0.98148</cdr:x>
      <cdr:y>1</cdr:y>
    </cdr:to>
    <cdr:sp macro="" textlink="">
      <cdr:nvSpPr>
        <cdr:cNvPr id="5" name="TextBox 4"/>
        <cdr:cNvSpPr txBox="1"/>
      </cdr:nvSpPr>
      <cdr:spPr>
        <a:xfrm xmlns:a="http://schemas.openxmlformats.org/drawingml/2006/main">
          <a:off x="609600" y="3946526"/>
          <a:ext cx="7467600" cy="57943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t> Fig. 6</a:t>
          </a:r>
          <a:r>
            <a:rPr lang="en-US" sz="1800" dirty="0" smtClean="0"/>
            <a:t> Effect of methanol extracts of </a:t>
          </a:r>
          <a:r>
            <a:rPr lang="en-US" sz="1800" i="1" dirty="0" smtClean="0"/>
            <a:t>T. </a:t>
          </a:r>
          <a:r>
            <a:rPr lang="en-US" sz="1800" i="1" dirty="0" err="1" smtClean="0"/>
            <a:t>rotundifolia</a:t>
          </a:r>
          <a:r>
            <a:rPr lang="en-US" sz="1800" dirty="0" smtClean="0"/>
            <a:t> on the root growth of </a:t>
          </a:r>
          <a:r>
            <a:rPr lang="en-US" sz="1800" i="1" dirty="0" smtClean="0"/>
            <a:t>G. max</a:t>
          </a:r>
          <a:r>
            <a:rPr lang="en-US" sz="1800" dirty="0" smtClean="0"/>
            <a:t> </a:t>
          </a:r>
          <a:endParaRPr lang="en-US" sz="1800" dirty="0"/>
        </a:p>
      </cdr:txBody>
    </cdr:sp>
  </cdr:relSizeAnchor>
</c:userShapes>
</file>

<file path=ppt/drawings/drawing7.xml><?xml version="1.0" encoding="utf-8"?>
<c:userShapes xmlns:c="http://schemas.openxmlformats.org/drawingml/2006/chart">
  <cdr:relSizeAnchor xmlns:cdr="http://schemas.openxmlformats.org/drawingml/2006/chartDrawing">
    <cdr:from>
      <cdr:x>0.76852</cdr:x>
      <cdr:y>0.18062</cdr:y>
    </cdr:from>
    <cdr:to>
      <cdr:x>0.86598</cdr:x>
      <cdr:y>0.29075</cdr:y>
    </cdr:to>
    <cdr:sp macro="" textlink="">
      <cdr:nvSpPr>
        <cdr:cNvPr id="2" name="TextBox 1"/>
        <cdr:cNvSpPr txBox="1"/>
      </cdr:nvSpPr>
      <cdr:spPr>
        <a:xfrm xmlns:a="http://schemas.openxmlformats.org/drawingml/2006/main">
          <a:off x="6324600" y="817479"/>
          <a:ext cx="802069" cy="49844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                                 b</a:t>
          </a:r>
          <a:endParaRPr lang="en-US" sz="1100" dirty="0"/>
        </a:p>
      </cdr:txBody>
    </cdr:sp>
  </cdr:relSizeAnchor>
  <cdr:relSizeAnchor xmlns:cdr="http://schemas.openxmlformats.org/drawingml/2006/chartDrawing">
    <cdr:from>
      <cdr:x>0.10185</cdr:x>
      <cdr:y>0.90915</cdr:y>
    </cdr:from>
    <cdr:to>
      <cdr:x>0.96296</cdr:x>
      <cdr:y>1</cdr:y>
    </cdr:to>
    <cdr:sp macro="" textlink="">
      <cdr:nvSpPr>
        <cdr:cNvPr id="3" name="TextBox 2"/>
        <cdr:cNvSpPr txBox="1"/>
      </cdr:nvSpPr>
      <cdr:spPr>
        <a:xfrm xmlns:a="http://schemas.openxmlformats.org/drawingml/2006/main">
          <a:off x="838200" y="4114799"/>
          <a:ext cx="7086600" cy="4111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t>Fig. 7</a:t>
          </a:r>
          <a:r>
            <a:rPr lang="en-US" sz="1800" dirty="0" smtClean="0"/>
            <a:t> Effect of water extracts of </a:t>
          </a:r>
          <a:r>
            <a:rPr lang="en-US" sz="1800" i="1" dirty="0" smtClean="0"/>
            <a:t>T. </a:t>
          </a:r>
          <a:r>
            <a:rPr lang="en-US" sz="1800" i="1" dirty="0" err="1" smtClean="0"/>
            <a:t>rotundifolia</a:t>
          </a:r>
          <a:r>
            <a:rPr lang="en-US" sz="1800" dirty="0" smtClean="0"/>
            <a:t> on the root  length of </a:t>
          </a:r>
          <a:r>
            <a:rPr lang="en-US" sz="1800" i="1" dirty="0" smtClean="0"/>
            <a:t>S. bicolor </a:t>
          </a:r>
          <a:endParaRPr lang="en-US" sz="1800" i="1" dirty="0"/>
        </a:p>
      </cdr:txBody>
    </cdr:sp>
  </cdr:relSizeAnchor>
</c:userShapes>
</file>

<file path=ppt/drawings/drawing8.xml><?xml version="1.0" encoding="utf-8"?>
<c:userShapes xmlns:c="http://schemas.openxmlformats.org/drawingml/2006/chart">
  <cdr:relSizeAnchor xmlns:cdr="http://schemas.openxmlformats.org/drawingml/2006/chartDrawing">
    <cdr:from>
      <cdr:x>0.42593</cdr:x>
      <cdr:y>0.80814</cdr:y>
    </cdr:from>
    <cdr:to>
      <cdr:x>0.62593</cdr:x>
      <cdr:y>0.89793</cdr:y>
    </cdr:to>
    <cdr:sp macro="" textlink="">
      <cdr:nvSpPr>
        <cdr:cNvPr id="2" name="TextBox 1"/>
        <cdr:cNvSpPr txBox="1"/>
      </cdr:nvSpPr>
      <cdr:spPr>
        <a:xfrm xmlns:a="http://schemas.openxmlformats.org/drawingml/2006/main">
          <a:off x="3505200" y="3657600"/>
          <a:ext cx="1645920" cy="406386"/>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800" dirty="0"/>
            <a:t>Weeks</a:t>
          </a:r>
          <a:r>
            <a:rPr lang="en-US" sz="1100" dirty="0"/>
            <a:t> </a:t>
          </a:r>
          <a:r>
            <a:rPr lang="en-US" sz="1800" dirty="0"/>
            <a:t>of harvest</a:t>
          </a:r>
        </a:p>
      </cdr:txBody>
    </cdr:sp>
  </cdr:relSizeAnchor>
  <cdr:relSizeAnchor xmlns:cdr="http://schemas.openxmlformats.org/drawingml/2006/chartDrawing">
    <cdr:from>
      <cdr:x>0.77778</cdr:x>
      <cdr:y>0.13575</cdr:y>
    </cdr:from>
    <cdr:to>
      <cdr:x>0.80676</cdr:x>
      <cdr:y>0.28507</cdr:y>
    </cdr:to>
    <cdr:sp macro="" textlink="">
      <cdr:nvSpPr>
        <cdr:cNvPr id="3" name="TextBox 2"/>
        <cdr:cNvSpPr txBox="1"/>
      </cdr:nvSpPr>
      <cdr:spPr>
        <a:xfrm xmlns:a="http://schemas.openxmlformats.org/drawingml/2006/main">
          <a:off x="6400800" y="614399"/>
          <a:ext cx="238512" cy="6758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b</a:t>
          </a:r>
        </a:p>
      </cdr:txBody>
    </cdr:sp>
  </cdr:relSizeAnchor>
  <cdr:relSizeAnchor xmlns:cdr="http://schemas.openxmlformats.org/drawingml/2006/chartDrawing">
    <cdr:from>
      <cdr:x>0.05556</cdr:x>
      <cdr:y>0.89232</cdr:y>
    </cdr:from>
    <cdr:to>
      <cdr:x>0.97222</cdr:x>
      <cdr:y>1</cdr:y>
    </cdr:to>
    <cdr:sp macro="" textlink="">
      <cdr:nvSpPr>
        <cdr:cNvPr id="4" name="TextBox 3"/>
        <cdr:cNvSpPr txBox="1"/>
      </cdr:nvSpPr>
      <cdr:spPr>
        <a:xfrm xmlns:a="http://schemas.openxmlformats.org/drawingml/2006/main">
          <a:off x="457200" y="4038599"/>
          <a:ext cx="7543800" cy="4873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t>Fig. 8</a:t>
          </a:r>
          <a:r>
            <a:rPr lang="en-US" sz="1800" dirty="0" smtClean="0"/>
            <a:t> Effect of water extracts of </a:t>
          </a:r>
          <a:r>
            <a:rPr lang="en-US" sz="1800" i="1" dirty="0" smtClean="0"/>
            <a:t>T. </a:t>
          </a:r>
          <a:r>
            <a:rPr lang="en-US" sz="1800" i="1" dirty="0" err="1" smtClean="0"/>
            <a:t>rotundifolia</a:t>
          </a:r>
          <a:r>
            <a:rPr lang="en-US" sz="1800" dirty="0" smtClean="0"/>
            <a:t> on the root length of  </a:t>
          </a:r>
          <a:r>
            <a:rPr lang="en-US" sz="1800" i="1" dirty="0" smtClean="0"/>
            <a:t>S. bicolor</a:t>
          </a:r>
          <a:endParaRPr lang="en-US" sz="1800" i="1" dirty="0"/>
        </a:p>
      </cdr:txBody>
    </cdr:sp>
  </cdr:relSizeAnchor>
</c:userShapes>
</file>

<file path=ppt/drawings/drawing9.xml><?xml version="1.0" encoding="utf-8"?>
<c:userShapes xmlns:c="http://schemas.openxmlformats.org/drawingml/2006/chart">
  <cdr:relSizeAnchor xmlns:cdr="http://schemas.openxmlformats.org/drawingml/2006/chartDrawing">
    <cdr:from>
      <cdr:x>0.69444</cdr:x>
      <cdr:y>0.15153</cdr:y>
    </cdr:from>
    <cdr:to>
      <cdr:x>0.82063</cdr:x>
      <cdr:y>0.22536</cdr:y>
    </cdr:to>
    <cdr:sp macro="" textlink="">
      <cdr:nvSpPr>
        <cdr:cNvPr id="2" name="TextBox 1"/>
        <cdr:cNvSpPr txBox="1"/>
      </cdr:nvSpPr>
      <cdr:spPr>
        <a:xfrm xmlns:a="http://schemas.openxmlformats.org/drawingml/2006/main">
          <a:off x="5715000" y="685800"/>
          <a:ext cx="1038457" cy="334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dirty="0"/>
            <a:t>a</a:t>
          </a:r>
        </a:p>
      </cdr:txBody>
    </cdr:sp>
  </cdr:relSizeAnchor>
  <cdr:relSizeAnchor xmlns:cdr="http://schemas.openxmlformats.org/drawingml/2006/chartDrawing">
    <cdr:from>
      <cdr:x>0.02778</cdr:x>
      <cdr:y>0.89232</cdr:y>
    </cdr:from>
    <cdr:to>
      <cdr:x>0.90741</cdr:x>
      <cdr:y>0.98316</cdr:y>
    </cdr:to>
    <cdr:sp macro="" textlink="">
      <cdr:nvSpPr>
        <cdr:cNvPr id="3" name="TextBox 2"/>
        <cdr:cNvSpPr txBox="1"/>
      </cdr:nvSpPr>
      <cdr:spPr>
        <a:xfrm xmlns:a="http://schemas.openxmlformats.org/drawingml/2006/main">
          <a:off x="228600" y="4038600"/>
          <a:ext cx="7239000" cy="4111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t>Fig.  9</a:t>
          </a:r>
          <a:r>
            <a:rPr lang="en-US" sz="1800" dirty="0" smtClean="0"/>
            <a:t> Effect of water extracts of </a:t>
          </a:r>
          <a:r>
            <a:rPr lang="en-US" sz="1800" i="1" dirty="0" smtClean="0"/>
            <a:t>T. </a:t>
          </a:r>
          <a:r>
            <a:rPr lang="en-US" sz="1800" i="1" dirty="0" err="1" smtClean="0"/>
            <a:t>rotundifolia</a:t>
          </a:r>
          <a:r>
            <a:rPr lang="en-US" sz="1800" dirty="0" smtClean="0"/>
            <a:t> on the root  fresh weight of </a:t>
          </a:r>
          <a:r>
            <a:rPr lang="en-US" sz="1800" i="1" dirty="0" smtClean="0"/>
            <a:t>G. max</a:t>
          </a:r>
          <a:r>
            <a:rPr lang="en-US" sz="1800" dirty="0" smtClean="0"/>
            <a:t> </a:t>
          </a:r>
        </a:p>
        <a:p xmlns:a="http://schemas.openxmlformats.org/drawingml/2006/main">
          <a:endParaRPr lang="en-US" sz="1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5B0A9AEE-8B98-4AE0-9A0F-0EB0EFD933B9}" type="datetimeFigureOut">
              <a:rPr lang="en-US" smtClean="0"/>
              <a:pPr/>
              <a:t>10/12/2017</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3EEEE5B2-069C-449E-8B81-FF1BD1FC0B1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EEE5B2-069C-449E-8B81-FF1BD1FC0B1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C6C163-FA69-4575-9C05-BF734FC16623}"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6404C-16B2-483C-A073-898C1F8CC94F}" type="slidenum">
              <a:rPr lang="en-US" smtClean="0"/>
              <a:pPr/>
              <a:t>‹#›</a:t>
            </a:fld>
            <a:endParaRPr lang="en-US"/>
          </a:p>
        </p:txBody>
      </p:sp>
    </p:spTree>
  </p:cSld>
  <p:clrMapOvr>
    <a:masterClrMapping/>
  </p:clrMapOvr>
  <p:transition>
    <p:wipe/>
    <p:sndAc>
      <p:stSnd>
        <p:snd r:embed="rId1" name="camera.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6C163-FA69-4575-9C05-BF734FC16623}"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6404C-16B2-483C-A073-898C1F8CC94F}" type="slidenum">
              <a:rPr lang="en-US" smtClean="0"/>
              <a:pPr/>
              <a:t>‹#›</a:t>
            </a:fld>
            <a:endParaRPr lang="en-US"/>
          </a:p>
        </p:txBody>
      </p:sp>
    </p:spTree>
  </p:cSld>
  <p:clrMapOvr>
    <a:masterClrMapping/>
  </p:clrMapOvr>
  <p:transition>
    <p:wipe/>
    <p:sndAc>
      <p:stSnd>
        <p:snd r:embed="rId1" name="camera.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6C163-FA69-4575-9C05-BF734FC16623}"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6404C-16B2-483C-A073-898C1F8CC94F}" type="slidenum">
              <a:rPr lang="en-US" smtClean="0"/>
              <a:pPr/>
              <a:t>‹#›</a:t>
            </a:fld>
            <a:endParaRPr lang="en-US"/>
          </a:p>
        </p:txBody>
      </p:sp>
    </p:spTree>
  </p:cSld>
  <p:clrMapOvr>
    <a:masterClrMapping/>
  </p:clrMapOvr>
  <p:transition>
    <p:wipe/>
    <p:sndAc>
      <p:stSnd>
        <p:snd r:embed="rId1" name="camera.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6C163-FA69-4575-9C05-BF734FC16623}"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6404C-16B2-483C-A073-898C1F8CC94F}" type="slidenum">
              <a:rPr lang="en-US" smtClean="0"/>
              <a:pPr/>
              <a:t>‹#›</a:t>
            </a:fld>
            <a:endParaRPr lang="en-US"/>
          </a:p>
        </p:txBody>
      </p:sp>
    </p:spTree>
  </p:cSld>
  <p:clrMapOvr>
    <a:masterClrMapping/>
  </p:clrMapOvr>
  <p:transition>
    <p:wipe/>
    <p:sndAc>
      <p:stSnd>
        <p:snd r:embed="rId1" name="camera.wav"/>
      </p:stSnd>
    </p:sndAc>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C6C163-FA69-4575-9C05-BF734FC16623}" type="datetimeFigureOut">
              <a:rPr lang="en-US" smtClean="0"/>
              <a:pPr/>
              <a:t>10/12/2017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6404C-16B2-483C-A073-898C1F8CC94F}" type="slidenum">
              <a:rPr lang="en-US" smtClean="0"/>
              <a:pPr/>
              <a:t>‹#›</a:t>
            </a:fld>
            <a:endParaRPr lang="en-US"/>
          </a:p>
        </p:txBody>
      </p:sp>
    </p:spTree>
  </p:cSld>
  <p:clrMapOvr>
    <a:masterClrMapping/>
  </p:clrMapOvr>
  <p:transition>
    <p:wipe/>
    <p:sndAc>
      <p:stSnd>
        <p:snd r:embed="rId1" name="camera.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C6C163-FA69-4575-9C05-BF734FC16623}"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6404C-16B2-483C-A073-898C1F8CC94F}" type="slidenum">
              <a:rPr lang="en-US" smtClean="0"/>
              <a:pPr/>
              <a:t>‹#›</a:t>
            </a:fld>
            <a:endParaRPr lang="en-US"/>
          </a:p>
        </p:txBody>
      </p:sp>
    </p:spTree>
  </p:cSld>
  <p:clrMapOvr>
    <a:masterClrMapping/>
  </p:clrMapOvr>
  <p:transition>
    <p:wipe/>
    <p:sndAc>
      <p:stSnd>
        <p:snd r:embed="rId1" name="camera.wav"/>
      </p:stSnd>
    </p:sndAc>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C6C163-FA69-4575-9C05-BF734FC16623}" type="datetimeFigureOut">
              <a:rPr lang="en-US" smtClean="0"/>
              <a:pPr/>
              <a:t>10/12/2017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56404C-16B2-483C-A073-898C1F8CC94F}" type="slidenum">
              <a:rPr lang="en-US" smtClean="0"/>
              <a:pPr/>
              <a:t>‹#›</a:t>
            </a:fld>
            <a:endParaRPr lang="en-US"/>
          </a:p>
        </p:txBody>
      </p:sp>
    </p:spTree>
  </p:cSld>
  <p:clrMapOvr>
    <a:masterClrMapping/>
  </p:clrMapOvr>
  <p:transition>
    <p:wipe/>
    <p:sndAc>
      <p:stSnd>
        <p:snd r:embed="rId1" name="camera.wav"/>
      </p:stSnd>
    </p:sndAc>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C6C163-FA69-4575-9C05-BF734FC16623}" type="datetimeFigureOut">
              <a:rPr lang="en-US" smtClean="0"/>
              <a:pPr/>
              <a:t>10/12/2017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56404C-16B2-483C-A073-898C1F8CC94F}" type="slidenum">
              <a:rPr lang="en-US" smtClean="0"/>
              <a:pPr/>
              <a:t>‹#›</a:t>
            </a:fld>
            <a:endParaRPr lang="en-US"/>
          </a:p>
        </p:txBody>
      </p:sp>
    </p:spTree>
  </p:cSld>
  <p:clrMapOvr>
    <a:masterClrMapping/>
  </p:clrMapOvr>
  <p:transition>
    <p:wipe/>
    <p:sndAc>
      <p:stSnd>
        <p:snd r:embed="rId1" name="camera.wav"/>
      </p:stSnd>
    </p:sndAc>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C6C163-FA69-4575-9C05-BF734FC16623}" type="datetimeFigureOut">
              <a:rPr lang="en-US" smtClean="0"/>
              <a:pPr/>
              <a:t>10/12/2017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56404C-16B2-483C-A073-898C1F8CC94F}" type="slidenum">
              <a:rPr lang="en-US" smtClean="0"/>
              <a:pPr/>
              <a:t>‹#›</a:t>
            </a:fld>
            <a:endParaRPr lang="en-US"/>
          </a:p>
        </p:txBody>
      </p:sp>
    </p:spTree>
  </p:cSld>
  <p:clrMapOvr>
    <a:masterClrMapping/>
  </p:clrMapOvr>
  <p:transition>
    <p:wipe/>
    <p:sndAc>
      <p:stSnd>
        <p:snd r:embed="rId1" name="camera.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6C163-FA69-4575-9C05-BF734FC16623}"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6404C-16B2-483C-A073-898C1F8CC94F}" type="slidenum">
              <a:rPr lang="en-US" smtClean="0"/>
              <a:pPr/>
              <a:t>‹#›</a:t>
            </a:fld>
            <a:endParaRPr lang="en-US"/>
          </a:p>
        </p:txBody>
      </p:sp>
    </p:spTree>
  </p:cSld>
  <p:clrMapOvr>
    <a:masterClrMapping/>
  </p:clrMapOvr>
  <p:transition>
    <p:wipe/>
    <p:sndAc>
      <p:stSnd>
        <p:snd r:embed="rId1" name="camera.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C6C163-FA69-4575-9C05-BF734FC16623}" type="datetimeFigureOut">
              <a:rPr lang="en-US" smtClean="0"/>
              <a:pPr/>
              <a:t>10/12/2017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6404C-16B2-483C-A073-898C1F8CC94F}" type="slidenum">
              <a:rPr lang="en-US" smtClean="0"/>
              <a:pPr/>
              <a:t>‹#›</a:t>
            </a:fld>
            <a:endParaRPr lang="en-US"/>
          </a:p>
        </p:txBody>
      </p:sp>
    </p:spTree>
  </p:cSld>
  <p:clrMapOvr>
    <a:masterClrMapping/>
  </p:clrMapOvr>
  <p:transition>
    <p:wipe/>
    <p:sndAc>
      <p:stSnd>
        <p:snd r:embed="rId1" name="camera.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6C163-FA69-4575-9C05-BF734FC16623}" type="datetimeFigureOut">
              <a:rPr lang="en-US" smtClean="0"/>
              <a:pPr/>
              <a:t>10/12/2017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6404C-16B2-483C-A073-898C1F8CC9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wipe/>
    <p:sndAc>
      <p:stSnd>
        <p:snd r:embed="rId13" name="camera.wav"/>
      </p:stSnd>
    </p:sndAc>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914400"/>
          </a:xfrm>
        </p:spPr>
        <p:txBody>
          <a:bodyPr>
            <a:noAutofit/>
          </a:bodyPr>
          <a:lstStyle/>
          <a:p>
            <a:r>
              <a:rPr lang="en-US" sz="3200" dirty="0" smtClean="0">
                <a:solidFill>
                  <a:schemeClr val="tx1"/>
                </a:solidFill>
                <a:effectLst/>
              </a:rPr>
              <a:t/>
            </a:r>
            <a:br>
              <a:rPr lang="en-US" sz="3200" dirty="0" smtClean="0">
                <a:solidFill>
                  <a:schemeClr val="tx1"/>
                </a:solidFill>
                <a:effectLst/>
              </a:rPr>
            </a:br>
            <a:r>
              <a:rPr lang="en-US" sz="3200" dirty="0" smtClean="0">
                <a:solidFill>
                  <a:schemeClr val="tx1"/>
                </a:solidFill>
                <a:effectLst/>
              </a:rPr>
              <a:t/>
            </a:r>
            <a:br>
              <a:rPr lang="en-US" sz="3200" dirty="0" smtClean="0">
                <a:solidFill>
                  <a:schemeClr val="tx1"/>
                </a:solidFill>
                <a:effectLst/>
              </a:rPr>
            </a:br>
            <a:r>
              <a:rPr lang="en-US" sz="3200" dirty="0"/>
              <a:t>Studies on the </a:t>
            </a:r>
            <a:r>
              <a:rPr lang="en-US" sz="3200" dirty="0" err="1"/>
              <a:t>Phytotoxic</a:t>
            </a:r>
            <a:r>
              <a:rPr lang="en-US" sz="3200" dirty="0"/>
              <a:t> Activities of </a:t>
            </a:r>
            <a:r>
              <a:rPr lang="en-US" sz="3200" i="1" dirty="0" err="1"/>
              <a:t>Tithonia</a:t>
            </a:r>
            <a:r>
              <a:rPr lang="en-US" sz="3200" i="1" dirty="0"/>
              <a:t> </a:t>
            </a:r>
            <a:r>
              <a:rPr lang="en-US" sz="3200" i="1" dirty="0" err="1"/>
              <a:t>rotundifolia</a:t>
            </a:r>
            <a:r>
              <a:rPr lang="en-US" sz="3200" dirty="0"/>
              <a:t> on </a:t>
            </a:r>
            <a:r>
              <a:rPr lang="en-US" sz="3200" i="1" dirty="0" err="1"/>
              <a:t>Glycine</a:t>
            </a:r>
            <a:r>
              <a:rPr lang="en-US" sz="3200" i="1" dirty="0"/>
              <a:t> max and Sorghum bicolor</a:t>
            </a:r>
            <a:r>
              <a:rPr lang="en-US" sz="3200" dirty="0"/>
              <a:t> </a:t>
            </a:r>
            <a:br>
              <a:rPr lang="en-US" sz="3200" dirty="0"/>
            </a:br>
            <a:r>
              <a:rPr lang="en-US" sz="3200" dirty="0" smtClean="0">
                <a:solidFill>
                  <a:schemeClr val="tx1"/>
                </a:solidFill>
                <a:effectLst/>
              </a:rPr>
              <a:t>. </a:t>
            </a:r>
            <a:r>
              <a:rPr lang="en-US" sz="3200" dirty="0" smtClean="0">
                <a:solidFill>
                  <a:schemeClr val="tx1"/>
                </a:solidFill>
              </a:rPr>
              <a:t>                                                                        </a:t>
            </a:r>
            <a:r>
              <a:rPr lang="en-US" sz="3200" dirty="0" smtClean="0">
                <a:solidFill>
                  <a:schemeClr val="tx1"/>
                </a:solidFill>
                <a:effectLst/>
              </a:rPr>
              <a:t> </a:t>
            </a:r>
            <a:endParaRPr lang="en-US" sz="3200" dirty="0">
              <a:solidFill>
                <a:schemeClr val="tx1"/>
              </a:solidFill>
              <a:effectLst/>
            </a:endParaRPr>
          </a:p>
        </p:txBody>
      </p:sp>
      <p:sp>
        <p:nvSpPr>
          <p:cNvPr id="5" name="Content Placeholder 4"/>
          <p:cNvSpPr>
            <a:spLocks noGrp="1"/>
          </p:cNvSpPr>
          <p:nvPr>
            <p:ph idx="1"/>
          </p:nvPr>
        </p:nvSpPr>
        <p:spPr>
          <a:xfrm>
            <a:off x="457200" y="1905001"/>
            <a:ext cx="8229600" cy="4102293"/>
          </a:xfrm>
        </p:spPr>
        <p:txBody>
          <a:bodyPr>
            <a:normAutofit fontScale="70000" lnSpcReduction="20000"/>
          </a:bodyPr>
          <a:lstStyle/>
          <a:p>
            <a:endParaRPr lang="en-US" dirty="0"/>
          </a:p>
          <a:p>
            <a:pPr>
              <a:buNone/>
            </a:pPr>
            <a:r>
              <a:rPr lang="en-US" dirty="0" smtClean="0"/>
              <a:t>                                                        </a:t>
            </a:r>
          </a:p>
          <a:p>
            <a:pPr>
              <a:buNone/>
            </a:pPr>
            <a:r>
              <a:rPr lang="en-US" dirty="0" smtClean="0"/>
              <a:t>   </a:t>
            </a:r>
            <a:endParaRPr lang="en-US" dirty="0"/>
          </a:p>
          <a:p>
            <a:pPr>
              <a:buNone/>
            </a:pPr>
            <a:r>
              <a:rPr lang="en-US" dirty="0" smtClean="0"/>
              <a:t> Ilori</a:t>
            </a:r>
            <a:r>
              <a:rPr lang="en-US" baseline="30000" dirty="0" smtClean="0"/>
              <a:t>1</a:t>
            </a:r>
            <a:r>
              <a:rPr lang="en-US" dirty="0" smtClean="0"/>
              <a:t>, O.J. and </a:t>
            </a:r>
            <a:r>
              <a:rPr lang="en-US" dirty="0" err="1" smtClean="0"/>
              <a:t>Otusanya</a:t>
            </a:r>
            <a:r>
              <a:rPr lang="en-US" dirty="0" smtClean="0"/>
              <a:t> </a:t>
            </a:r>
            <a:r>
              <a:rPr lang="en-US" baseline="30000" dirty="0" smtClean="0"/>
              <a:t>2</a:t>
            </a:r>
            <a:r>
              <a:rPr lang="en-US" dirty="0" smtClean="0"/>
              <a:t>, O.O  </a:t>
            </a:r>
          </a:p>
          <a:p>
            <a:endParaRPr lang="en-US" dirty="0" smtClean="0"/>
          </a:p>
          <a:p>
            <a:pPr>
              <a:buNone/>
            </a:pPr>
            <a:r>
              <a:rPr lang="en-US" baseline="30000" dirty="0" smtClean="0"/>
              <a:t>    1 </a:t>
            </a:r>
            <a:r>
              <a:rPr lang="en-US" dirty="0" smtClean="0"/>
              <a:t>Department of Biological Sciences,  Anchor University Lagos.</a:t>
            </a:r>
          </a:p>
          <a:p>
            <a:pPr>
              <a:buNone/>
            </a:pPr>
            <a:r>
              <a:rPr lang="en-US" baseline="30000" dirty="0" smtClean="0"/>
              <a:t>   2</a:t>
            </a:r>
            <a:r>
              <a:rPr lang="en-US" dirty="0" smtClean="0"/>
              <a:t> Wesley University Ondo</a:t>
            </a:r>
          </a:p>
          <a:p>
            <a:endParaRPr lang="en-US" dirty="0" smtClean="0"/>
          </a:p>
          <a:p>
            <a:endParaRPr lang="en-US" dirty="0"/>
          </a:p>
          <a:p>
            <a:endParaRPr lang="en-US" dirty="0"/>
          </a:p>
          <a:p>
            <a:pPr>
              <a:buNone/>
            </a:pPr>
            <a:r>
              <a:rPr lang="en-US" sz="1600" dirty="0" smtClean="0">
                <a:solidFill>
                  <a:srgbClr val="FFFF00"/>
                </a:solidFill>
              </a:rPr>
              <a:t>                                      </a:t>
            </a:r>
            <a:endParaRPr lang="en-US" sz="1600" dirty="0">
              <a:solidFill>
                <a:srgbClr val="FFFF00"/>
              </a:solidFill>
            </a:endParaRPr>
          </a:p>
        </p:txBody>
      </p:sp>
    </p:spTree>
  </p:cSld>
  <p:clrMapOvr>
    <a:masterClrMapping/>
  </p:clrMapOvr>
  <p:transition>
    <p:wipe/>
    <p:sndAc>
      <p:stSnd>
        <p:snd r:embed="rId3"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pPr algn="just"/>
            <a:r>
              <a:rPr lang="en-US" dirty="0" smtClean="0"/>
              <a:t>Continuing application of this extract to the soil which must have led to the accumulation  of </a:t>
            </a:r>
            <a:r>
              <a:rPr lang="en-US" dirty="0" err="1" smtClean="0"/>
              <a:t>allelochemicals</a:t>
            </a:r>
            <a:r>
              <a:rPr lang="en-US" dirty="0" smtClean="0"/>
              <a:t> in the soil resulted in the inhibition of the growth parameters in the latter weeks of the experiment.</a:t>
            </a:r>
          </a:p>
          <a:p>
            <a:pPr algn="just">
              <a:buNone/>
            </a:pPr>
            <a:endParaRPr lang="en-US" dirty="0" smtClean="0"/>
          </a:p>
          <a:p>
            <a:pPr algn="just"/>
            <a:endParaRPr lang="en-US" dirty="0" smtClean="0"/>
          </a:p>
          <a:p>
            <a:endParaRPr lang="en-US" dirty="0" smtClean="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Effect of water extracts of </a:t>
            </a:r>
            <a:r>
              <a:rPr lang="en-US" i="1" dirty="0" smtClean="0"/>
              <a:t>T. </a:t>
            </a:r>
            <a:r>
              <a:rPr lang="en-US" i="1" dirty="0" err="1" smtClean="0"/>
              <a:t>rotundifolia</a:t>
            </a:r>
            <a:r>
              <a:rPr lang="en-US" dirty="0" smtClean="0"/>
              <a:t> on the root growth of </a:t>
            </a:r>
            <a:r>
              <a:rPr lang="en-US" i="1" dirty="0" smtClean="0"/>
              <a:t>G. max</a:t>
            </a:r>
            <a:r>
              <a:rPr lang="en-US" dirty="0" smtClean="0"/>
              <a:t> and </a:t>
            </a:r>
            <a:r>
              <a:rPr lang="en-US" i="1" dirty="0" smtClean="0"/>
              <a:t>S. bicolor</a:t>
            </a:r>
          </a:p>
          <a:p>
            <a:pPr>
              <a:buNone/>
            </a:pPr>
            <a:r>
              <a:rPr lang="en-US" dirty="0" smtClean="0"/>
              <a:t>Key</a:t>
            </a:r>
          </a:p>
          <a:p>
            <a:pPr>
              <a:buNone/>
            </a:pPr>
            <a:r>
              <a:rPr lang="en-US" dirty="0" smtClean="0"/>
              <a:t>  FWE: Fresh Shoot Water Extracts </a:t>
            </a:r>
          </a:p>
          <a:p>
            <a:pPr>
              <a:buNone/>
            </a:pPr>
            <a:r>
              <a:rPr lang="en-US" dirty="0" smtClean="0"/>
              <a:t>  FME: Fresh Shoot Methanol  Extracts</a:t>
            </a:r>
          </a:p>
          <a:p>
            <a:pPr>
              <a:buNone/>
            </a:pPr>
            <a:r>
              <a:rPr lang="en-US" dirty="0" smtClean="0"/>
              <a:t> a: </a:t>
            </a:r>
            <a:r>
              <a:rPr lang="en-US" i="1" dirty="0" smtClean="0"/>
              <a:t>G. max     </a:t>
            </a:r>
          </a:p>
          <a:p>
            <a:pPr>
              <a:buNone/>
            </a:pPr>
            <a:r>
              <a:rPr lang="en-US" dirty="0" smtClean="0"/>
              <a:t> b. </a:t>
            </a:r>
            <a:r>
              <a:rPr lang="en-US" i="1" dirty="0" smtClean="0"/>
              <a:t>S. bicolor</a:t>
            </a:r>
            <a:r>
              <a:rPr lang="en-US" dirty="0" smtClean="0"/>
              <a:t>                                                                              </a:t>
            </a:r>
            <a:endParaRPr lang="en-US" dirty="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Picture 5"/>
          <p:cNvGraphicFramePr>
            <a:graphicFrameLocks noGrp="1"/>
          </p:cNvGraphicFramePr>
          <p:nvPr>
            <p:ph idx="1"/>
          </p:nvPr>
        </p:nvGraphicFramePr>
        <p:xfrm>
          <a:off x="381000" y="19050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0" y="16764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Picture 48"/>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764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81000" y="16764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Picture 52"/>
          <p:cNvGraphicFramePr>
            <a:graphicFrameLocks noGrp="1"/>
          </p:cNvGraphicFramePr>
          <p:nvPr>
            <p:ph idx="1"/>
          </p:nvPr>
        </p:nvGraphicFramePr>
        <p:xfrm>
          <a:off x="457200" y="15240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INTRODUCTION</a:t>
            </a:r>
            <a:endParaRPr lang="en-US" dirty="0"/>
          </a:p>
        </p:txBody>
      </p:sp>
      <p:sp>
        <p:nvSpPr>
          <p:cNvPr id="2" name="Content Placeholder 1"/>
          <p:cNvSpPr>
            <a:spLocks noGrp="1"/>
          </p:cNvSpPr>
          <p:nvPr>
            <p:ph idx="1"/>
          </p:nvPr>
        </p:nvSpPr>
        <p:spPr/>
        <p:txBody>
          <a:bodyPr>
            <a:normAutofit fontScale="70000" lnSpcReduction="20000"/>
          </a:bodyPr>
          <a:lstStyle/>
          <a:p>
            <a:pPr algn="just"/>
            <a:r>
              <a:rPr lang="en-US" dirty="0" smtClean="0"/>
              <a:t>A considerable number of weed species worldwide are known to possess </a:t>
            </a:r>
            <a:r>
              <a:rPr lang="en-US" dirty="0" err="1" smtClean="0"/>
              <a:t>phytotoxic</a:t>
            </a:r>
            <a:r>
              <a:rPr lang="en-US" dirty="0" smtClean="0"/>
              <a:t> potential (</a:t>
            </a:r>
            <a:r>
              <a:rPr lang="en-US" dirty="0" err="1" smtClean="0"/>
              <a:t>Shaukat</a:t>
            </a:r>
            <a:r>
              <a:rPr lang="en-US" dirty="0" smtClean="0"/>
              <a:t> </a:t>
            </a:r>
            <a:r>
              <a:rPr lang="en-US" i="1" dirty="0" smtClean="0"/>
              <a:t>et al</a:t>
            </a:r>
            <a:r>
              <a:rPr lang="en-US" dirty="0" smtClean="0"/>
              <a:t>., 2003). </a:t>
            </a:r>
          </a:p>
          <a:p>
            <a:pPr algn="just"/>
            <a:endParaRPr lang="en-US" dirty="0" smtClean="0"/>
          </a:p>
          <a:p>
            <a:pPr algn="just"/>
            <a:r>
              <a:rPr lang="en-US" dirty="0" err="1" smtClean="0"/>
              <a:t>Ayeni</a:t>
            </a:r>
            <a:r>
              <a:rPr lang="en-US" dirty="0" smtClean="0"/>
              <a:t> </a:t>
            </a:r>
            <a:r>
              <a:rPr lang="en-US" i="1" dirty="0" smtClean="0"/>
              <a:t>et al. </a:t>
            </a:r>
            <a:r>
              <a:rPr lang="en-US" dirty="0" smtClean="0"/>
              <a:t>(1997) stated that </a:t>
            </a:r>
            <a:r>
              <a:rPr lang="en-US" i="1" dirty="0" err="1" smtClean="0"/>
              <a:t>Tithonia</a:t>
            </a:r>
            <a:r>
              <a:rPr lang="en-US" dirty="0" smtClean="0"/>
              <a:t> species are aggressive weeds with high invasive capacity and the ability to compete successfully with agricultural crops.</a:t>
            </a:r>
          </a:p>
          <a:p>
            <a:pPr algn="just"/>
            <a:endParaRPr lang="en-US" dirty="0" smtClean="0"/>
          </a:p>
          <a:p>
            <a:pPr algn="just"/>
            <a:r>
              <a:rPr lang="en-US" dirty="0" smtClean="0"/>
              <a:t>Weed researchers have found out that most of the total crop losses are as a result of weed competition.</a:t>
            </a:r>
          </a:p>
          <a:p>
            <a:pPr algn="just"/>
            <a:endParaRPr lang="en-US" dirty="0" smtClean="0"/>
          </a:p>
          <a:p>
            <a:pPr algn="just"/>
            <a:r>
              <a:rPr lang="en-US" dirty="0" err="1" smtClean="0"/>
              <a:t>Imeokpara</a:t>
            </a:r>
            <a:r>
              <a:rPr lang="en-US" dirty="0" smtClean="0"/>
              <a:t> and </a:t>
            </a:r>
            <a:r>
              <a:rPr lang="en-US" dirty="0" err="1" smtClean="0"/>
              <a:t>Okusanya</a:t>
            </a:r>
            <a:r>
              <a:rPr lang="en-US" dirty="0" smtClean="0"/>
              <a:t> (1994) stated that yield losses as high as 75% occur as a result of weed competition in planted rice in Nigeria. </a:t>
            </a:r>
          </a:p>
          <a:p>
            <a:pPr algn="just"/>
            <a:endParaRPr lang="en-US" dirty="0" smtClean="0"/>
          </a:p>
          <a:p>
            <a:pPr algn="just"/>
            <a:endParaRPr lang="en-US" dirty="0" smtClean="0"/>
          </a:p>
          <a:p>
            <a:pPr algn="just">
              <a:buNone/>
            </a:pPr>
            <a:endParaRPr lang="en-US" sz="2400" dirty="0" smtClean="0"/>
          </a:p>
          <a:p>
            <a:endParaRPr lang="en-US" dirty="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p:sndAc>
      <p:stSnd>
        <p:snd r:embed="rId2" name="camera.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Discussion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was retardation of the growth and biomass accumulation of the test crops by the treatment with </a:t>
            </a:r>
            <a:r>
              <a:rPr lang="en-US" dirty="0" err="1" smtClean="0"/>
              <a:t>methanolic</a:t>
            </a:r>
            <a:r>
              <a:rPr lang="en-US" dirty="0" smtClean="0"/>
              <a:t> and water extracts of </a:t>
            </a:r>
            <a:r>
              <a:rPr lang="en-US" i="1" dirty="0" smtClean="0"/>
              <a:t>T. </a:t>
            </a:r>
            <a:r>
              <a:rPr lang="en-US" i="1" dirty="0" err="1" smtClean="0"/>
              <a:t>rotundifolia</a:t>
            </a:r>
            <a:r>
              <a:rPr lang="en-US" dirty="0" smtClean="0"/>
              <a:t>. This finding was consistent with that of </a:t>
            </a:r>
            <a:r>
              <a:rPr lang="en-US" dirty="0" err="1" smtClean="0"/>
              <a:t>Ahn</a:t>
            </a:r>
            <a:r>
              <a:rPr lang="en-US" dirty="0" smtClean="0"/>
              <a:t> and Chung (2000) who observed  that aqueous extract of rice hull inhibited the shoot fresh weight of Barnyard grass (</a:t>
            </a:r>
            <a:r>
              <a:rPr lang="en-US" i="1" dirty="0" err="1" smtClean="0"/>
              <a:t>Echinochloa</a:t>
            </a:r>
            <a:r>
              <a:rPr lang="en-US" i="1" dirty="0" smtClean="0"/>
              <a:t> </a:t>
            </a:r>
            <a:r>
              <a:rPr lang="en-US" i="1" dirty="0" err="1" smtClean="0"/>
              <a:t>crusgalli</a:t>
            </a:r>
            <a:r>
              <a:rPr lang="en-US" dirty="0" smtClean="0"/>
              <a:t>). Huber</a:t>
            </a:r>
            <a:r>
              <a:rPr lang="en-US" i="1" dirty="0" smtClean="0"/>
              <a:t> et al.</a:t>
            </a:r>
            <a:r>
              <a:rPr lang="en-US" dirty="0" smtClean="0"/>
              <a:t> (2002) found that exogenously applied </a:t>
            </a:r>
            <a:r>
              <a:rPr lang="en-US" dirty="0" err="1" smtClean="0"/>
              <a:t>phenolic</a:t>
            </a:r>
            <a:r>
              <a:rPr lang="en-US" dirty="0" smtClean="0"/>
              <a:t> acids reduced root fresh weight and dry weight of soybean</a:t>
            </a:r>
            <a:endParaRPr lang="en-US" dirty="0"/>
          </a:p>
        </p:txBody>
      </p:sp>
    </p:spTree>
  </p:cSld>
  <p:clrMapOvr>
    <a:masterClrMapping/>
  </p:clrMapOvr>
  <p:transition>
    <p:wipe/>
    <p:sndAc>
      <p:stSnd>
        <p:snd r:embed="rId2" name="camera.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smtClean="0"/>
              <a:t>Chengrong</a:t>
            </a:r>
            <a:r>
              <a:rPr lang="en-US" dirty="0" smtClean="0"/>
              <a:t> </a:t>
            </a:r>
            <a:r>
              <a:rPr lang="en-US" i="1" dirty="0" smtClean="0"/>
              <a:t>et al.</a:t>
            </a:r>
            <a:r>
              <a:rPr lang="en-US" dirty="0" smtClean="0"/>
              <a:t> (2005) reported that </a:t>
            </a:r>
            <a:r>
              <a:rPr lang="en-US" dirty="0" err="1" smtClean="0"/>
              <a:t>allelochemicals</a:t>
            </a:r>
            <a:r>
              <a:rPr lang="en-US" dirty="0" smtClean="0"/>
              <a:t> from </a:t>
            </a:r>
            <a:r>
              <a:rPr lang="en-US" i="1" dirty="0" err="1" smtClean="0"/>
              <a:t>Wedelia</a:t>
            </a:r>
            <a:r>
              <a:rPr lang="en-US" i="1" dirty="0" smtClean="0"/>
              <a:t> </a:t>
            </a:r>
            <a:r>
              <a:rPr lang="en-US" i="1" dirty="0" err="1" smtClean="0"/>
              <a:t>troblabata</a:t>
            </a:r>
            <a:r>
              <a:rPr lang="en-US" dirty="0" smtClean="0"/>
              <a:t> reduced germination, plant height, fresh and dry weights of root and shoot of rice plants.  </a:t>
            </a:r>
            <a:r>
              <a:rPr lang="en-US" dirty="0" err="1" smtClean="0"/>
              <a:t>Diazy</a:t>
            </a:r>
            <a:r>
              <a:rPr lang="en-US" dirty="0" smtClean="0"/>
              <a:t> </a:t>
            </a:r>
            <a:r>
              <a:rPr lang="en-US" i="1" dirty="0" smtClean="0"/>
              <a:t>et al.</a:t>
            </a:r>
            <a:r>
              <a:rPr lang="en-US" dirty="0" smtClean="0"/>
              <a:t> (2006) also observed that the aqueous </a:t>
            </a:r>
            <a:r>
              <a:rPr lang="en-US" dirty="0" err="1" smtClean="0"/>
              <a:t>leachate</a:t>
            </a:r>
            <a:r>
              <a:rPr lang="en-US" dirty="0" smtClean="0"/>
              <a:t> of </a:t>
            </a:r>
            <a:r>
              <a:rPr lang="en-US" i="1" dirty="0" err="1" smtClean="0"/>
              <a:t>Chenopodium</a:t>
            </a:r>
            <a:r>
              <a:rPr lang="en-US" i="1" dirty="0" smtClean="0"/>
              <a:t> album</a:t>
            </a:r>
            <a:r>
              <a:rPr lang="en-US" dirty="0" smtClean="0"/>
              <a:t> plant parts (root, whole plant and leaf) inhibited the germination, plant height, growth and biomass of </a:t>
            </a:r>
            <a:r>
              <a:rPr lang="en-US" i="1" dirty="0" smtClean="0"/>
              <a:t>Cassia </a:t>
            </a:r>
            <a:r>
              <a:rPr lang="en-US" i="1" dirty="0" err="1" smtClean="0"/>
              <a:t>occidentalis</a:t>
            </a:r>
            <a:r>
              <a:rPr lang="en-US" dirty="0" smtClean="0"/>
              <a:t>..</a:t>
            </a:r>
            <a:endParaRPr lang="en-US" dirty="0"/>
          </a:p>
        </p:txBody>
      </p:sp>
    </p:spTree>
  </p:cSld>
  <p:clrMapOvr>
    <a:masterClrMapping/>
  </p:clrMapOvr>
  <p:transition>
    <p:wipe/>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pPr algn="just"/>
            <a:r>
              <a:rPr lang="en-US" dirty="0" err="1" smtClean="0"/>
              <a:t>Akinlelure</a:t>
            </a:r>
            <a:r>
              <a:rPr lang="en-US" dirty="0" smtClean="0"/>
              <a:t> (1992) reported that </a:t>
            </a:r>
            <a:r>
              <a:rPr lang="en-US" i="1" dirty="0" smtClean="0"/>
              <a:t>T. </a:t>
            </a:r>
            <a:r>
              <a:rPr lang="en-US" i="1" dirty="0" err="1" smtClean="0"/>
              <a:t>diversifolia</a:t>
            </a:r>
            <a:r>
              <a:rPr lang="en-US" dirty="0" smtClean="0"/>
              <a:t> reduced </a:t>
            </a:r>
            <a:r>
              <a:rPr lang="en-US" dirty="0" err="1" smtClean="0"/>
              <a:t>soyabean</a:t>
            </a:r>
            <a:r>
              <a:rPr lang="en-US" dirty="0" smtClean="0"/>
              <a:t> (</a:t>
            </a:r>
            <a:r>
              <a:rPr lang="en-US" i="1" dirty="0" err="1" smtClean="0"/>
              <a:t>Glycine</a:t>
            </a:r>
            <a:r>
              <a:rPr lang="en-US" i="1" dirty="0" smtClean="0"/>
              <a:t> max</a:t>
            </a:r>
            <a:r>
              <a:rPr lang="en-US" dirty="0" smtClean="0"/>
              <a:t> L. </a:t>
            </a:r>
            <a:r>
              <a:rPr lang="en-US" dirty="0" err="1" smtClean="0"/>
              <a:t>Merr</a:t>
            </a:r>
            <a:r>
              <a:rPr lang="en-US" dirty="0" smtClean="0"/>
              <a:t>) yield by 95% when uncontrolled. </a:t>
            </a:r>
          </a:p>
          <a:p>
            <a:pPr algn="just">
              <a:buNone/>
            </a:pPr>
            <a:endParaRPr lang="en-US" dirty="0" smtClean="0"/>
          </a:p>
          <a:p>
            <a:pPr algn="just"/>
            <a:r>
              <a:rPr lang="en-US" dirty="0" err="1" smtClean="0"/>
              <a:t>Lordbanjou</a:t>
            </a:r>
            <a:r>
              <a:rPr lang="en-US" dirty="0" smtClean="0"/>
              <a:t> (1991) suggested that in heavily infested fields, maize yield could drop by 50%.</a:t>
            </a:r>
          </a:p>
          <a:p>
            <a:pPr algn="just">
              <a:buNone/>
            </a:pPr>
            <a:endParaRPr lang="en-US" dirty="0" smtClean="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a:t>
            </a:r>
            <a:endParaRPr lang="en-US" dirty="0" smtClean="0"/>
          </a:p>
          <a:p>
            <a:r>
              <a:rPr lang="en-US" dirty="0" smtClean="0"/>
              <a:t>         The retardation of the seedling growth of the target crops was observed to increase significantly with increasing extract concentrations. This was consistent with the work of</a:t>
            </a:r>
            <a:r>
              <a:rPr lang="en-US" i="1" dirty="0" smtClean="0"/>
              <a:t> </a:t>
            </a:r>
            <a:r>
              <a:rPr lang="en-US" dirty="0" smtClean="0"/>
              <a:t>Muhammad </a:t>
            </a:r>
            <a:r>
              <a:rPr lang="en-US" i="1" dirty="0" smtClean="0"/>
              <a:t>et al. </a:t>
            </a:r>
            <a:r>
              <a:rPr lang="en-US" dirty="0" smtClean="0"/>
              <a:t>(2009) who reported that the inhibitory effects of aqueous extracts of</a:t>
            </a:r>
            <a:r>
              <a:rPr lang="en-US" i="1" dirty="0" smtClean="0"/>
              <a:t> Eucalyptus </a:t>
            </a:r>
            <a:r>
              <a:rPr lang="en-US" i="1" dirty="0" err="1" smtClean="0"/>
              <a:t>camaldulensis</a:t>
            </a:r>
            <a:r>
              <a:rPr lang="en-US" i="1" dirty="0" smtClean="0"/>
              <a:t> L. </a:t>
            </a:r>
            <a:r>
              <a:rPr lang="en-US" dirty="0" smtClean="0"/>
              <a:t>on germination and seedling growth (fresh and dry weight) of wheat were increased as the extract concentration increased. </a:t>
            </a:r>
          </a:p>
          <a:p>
            <a:endParaRPr lang="en-US" dirty="0"/>
          </a:p>
        </p:txBody>
      </p:sp>
    </p:spTree>
  </p:cSld>
  <p:clrMapOvr>
    <a:masterClrMapping/>
  </p:clrMapOvr>
  <p:transition>
    <p:wipe/>
    <p:sndAc>
      <p:stSnd>
        <p:snd r:embed="rId2" name="camera.wav"/>
      </p:stSnd>
    </p:sndAc>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 similar result was obtained by </a:t>
            </a:r>
            <a:r>
              <a:rPr lang="en-US" dirty="0" err="1" smtClean="0"/>
              <a:t>Swapnal</a:t>
            </a:r>
            <a:r>
              <a:rPr lang="en-US" dirty="0" smtClean="0"/>
              <a:t> and </a:t>
            </a:r>
            <a:r>
              <a:rPr lang="en-US" dirty="0" err="1" smtClean="0"/>
              <a:t>Badruzzaman</a:t>
            </a:r>
            <a:r>
              <a:rPr lang="en-US" dirty="0" smtClean="0"/>
              <a:t> (2010) on the </a:t>
            </a:r>
            <a:r>
              <a:rPr lang="en-US" dirty="0" err="1" smtClean="0"/>
              <a:t>allelopathic</a:t>
            </a:r>
            <a:r>
              <a:rPr lang="en-US" dirty="0" smtClean="0"/>
              <a:t> effect of </a:t>
            </a:r>
            <a:r>
              <a:rPr lang="en-US" i="1" dirty="0" smtClean="0"/>
              <a:t>Croton </a:t>
            </a:r>
            <a:r>
              <a:rPr lang="en-US" i="1" dirty="0" err="1" smtClean="0"/>
              <a:t>bonplandianum</a:t>
            </a:r>
            <a:r>
              <a:rPr lang="en-US" dirty="0" smtClean="0"/>
              <a:t> </a:t>
            </a:r>
            <a:r>
              <a:rPr lang="en-US" dirty="0" err="1" smtClean="0"/>
              <a:t>Baill</a:t>
            </a:r>
            <a:r>
              <a:rPr lang="en-US" dirty="0" smtClean="0"/>
              <a:t>. weed on seed germination and seedling growth of crop plants. They reported that the root length, shoot length of </a:t>
            </a:r>
            <a:r>
              <a:rPr lang="en-US" i="1" dirty="0" err="1" smtClean="0"/>
              <a:t>Melilotus</a:t>
            </a:r>
            <a:r>
              <a:rPr lang="en-US" i="1" dirty="0" smtClean="0"/>
              <a:t> alba</a:t>
            </a:r>
            <a:r>
              <a:rPr lang="en-US" dirty="0" smtClean="0"/>
              <a:t> </a:t>
            </a:r>
            <a:r>
              <a:rPr lang="en-US" dirty="0" err="1" smtClean="0"/>
              <a:t>Medik</a:t>
            </a:r>
            <a:r>
              <a:rPr lang="en-US" dirty="0" smtClean="0"/>
              <a:t>., </a:t>
            </a:r>
            <a:r>
              <a:rPr lang="en-US" i="1" dirty="0" err="1" smtClean="0"/>
              <a:t>Vicia</a:t>
            </a:r>
            <a:r>
              <a:rPr lang="en-US" i="1" dirty="0" smtClean="0"/>
              <a:t> sativa</a:t>
            </a:r>
            <a:r>
              <a:rPr lang="en-US" dirty="0" smtClean="0"/>
              <a:t> L. and </a:t>
            </a:r>
            <a:r>
              <a:rPr lang="en-US" i="1" dirty="0" err="1" smtClean="0"/>
              <a:t>Medicago</a:t>
            </a:r>
            <a:r>
              <a:rPr lang="en-US" i="1" dirty="0" smtClean="0"/>
              <a:t> </a:t>
            </a:r>
            <a:r>
              <a:rPr lang="en-US" i="1" dirty="0" err="1" smtClean="0"/>
              <a:t>hispida</a:t>
            </a:r>
            <a:r>
              <a:rPr lang="en-US" dirty="0" smtClean="0"/>
              <a:t> </a:t>
            </a:r>
            <a:r>
              <a:rPr lang="en-US" dirty="0" err="1" smtClean="0"/>
              <a:t>Gaertn</a:t>
            </a:r>
            <a:r>
              <a:rPr lang="en-US" dirty="0" smtClean="0"/>
              <a:t>. decreased progressively when  the plants were exposed to increasing concentration of the extract of  </a:t>
            </a:r>
            <a:r>
              <a:rPr lang="en-US" i="1" dirty="0" smtClean="0"/>
              <a:t>Croton </a:t>
            </a:r>
            <a:r>
              <a:rPr lang="en-US" i="1" dirty="0" err="1" smtClean="0"/>
              <a:t>bonplandianum</a:t>
            </a:r>
            <a:r>
              <a:rPr lang="en-US" dirty="0" smtClean="0"/>
              <a:t> </a:t>
            </a:r>
            <a:r>
              <a:rPr lang="en-US" dirty="0" err="1" smtClean="0"/>
              <a:t>Baill</a:t>
            </a:r>
            <a:r>
              <a:rPr lang="en-US" dirty="0" smtClean="0"/>
              <a:t>.</a:t>
            </a:r>
            <a:endParaRPr lang="en-US" dirty="0"/>
          </a:p>
        </p:txBody>
      </p:sp>
    </p:spTree>
  </p:cSld>
  <p:clrMapOvr>
    <a:masterClrMapping/>
  </p:clrMapOvr>
  <p:transition>
    <p:wipe/>
    <p:sndAc>
      <p:stSnd>
        <p:snd r:embed="rId2" name="camera.wav"/>
      </p:stSnd>
    </p:sndAc>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Conclusion </a:t>
            </a:r>
            <a:endParaRPr lang="en-US" dirty="0"/>
          </a:p>
        </p:txBody>
      </p:sp>
      <p:sp>
        <p:nvSpPr>
          <p:cNvPr id="2" name="Content Placeholder 1"/>
          <p:cNvSpPr>
            <a:spLocks noGrp="1"/>
          </p:cNvSpPr>
          <p:nvPr>
            <p:ph idx="1"/>
          </p:nvPr>
        </p:nvSpPr>
        <p:spPr/>
        <p:txBody>
          <a:bodyPr>
            <a:normAutofit fontScale="70000" lnSpcReduction="20000"/>
          </a:bodyPr>
          <a:lstStyle/>
          <a:p>
            <a:r>
              <a:rPr lang="en-US" dirty="0" smtClean="0"/>
              <a:t>The application of the different aqueous extracts was observed to have  caused a reduction in the growth parameters of the treated seedlings.</a:t>
            </a:r>
          </a:p>
          <a:p>
            <a:pPr>
              <a:buNone/>
            </a:pPr>
            <a:endParaRPr lang="en-US" dirty="0" smtClean="0"/>
          </a:p>
          <a:p>
            <a:r>
              <a:rPr lang="en-US" dirty="0" smtClean="0"/>
              <a:t>This study also showed that the extract retarded the accumulation of the fresh and dry biomass of the shoots and the roots of the test crops </a:t>
            </a:r>
          </a:p>
          <a:p>
            <a:endParaRPr lang="en-US" dirty="0" smtClean="0"/>
          </a:p>
          <a:p>
            <a:r>
              <a:rPr lang="en-US" dirty="0" smtClean="0"/>
              <a:t>These observation suggested that the  water and methanol extracts contain some specific water soluble substances in amount sufficient to suppress the growth of these seedlings.</a:t>
            </a:r>
          </a:p>
          <a:p>
            <a:r>
              <a:rPr lang="en-US" dirty="0" smtClean="0"/>
              <a:t>Considering the </a:t>
            </a:r>
            <a:r>
              <a:rPr lang="en-US" dirty="0" err="1" smtClean="0"/>
              <a:t>phytotoxic</a:t>
            </a:r>
            <a:r>
              <a:rPr lang="en-US" dirty="0" smtClean="0"/>
              <a:t> effects of </a:t>
            </a:r>
            <a:r>
              <a:rPr lang="en-US" dirty="0" err="1" smtClean="0"/>
              <a:t>Tithonia</a:t>
            </a:r>
            <a:r>
              <a:rPr lang="en-US" dirty="0" smtClean="0"/>
              <a:t> </a:t>
            </a:r>
            <a:r>
              <a:rPr lang="en-US" dirty="0" err="1" smtClean="0"/>
              <a:t>diversifolia</a:t>
            </a:r>
            <a:r>
              <a:rPr lang="en-US" dirty="0" smtClean="0"/>
              <a:t> in this study the plant should be controlled  where it grows in association with cultivated crops</a:t>
            </a:r>
          </a:p>
          <a:p>
            <a:endParaRPr lang="en-US" dirty="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pPr algn="just"/>
            <a:r>
              <a:rPr lang="en-US" dirty="0" smtClean="0"/>
              <a:t>The extent of the inhibition of the growth parameters by these aqueous extracts was observed to follows this order 100%&gt;75%.50% &gt;25</a:t>
            </a:r>
            <a:r>
              <a:rPr lang="en-US" smtClean="0"/>
              <a:t>% i.e. </a:t>
            </a:r>
            <a:r>
              <a:rPr lang="en-US" dirty="0" smtClean="0"/>
              <a:t>The </a:t>
            </a:r>
            <a:r>
              <a:rPr lang="en-US" dirty="0" err="1" smtClean="0"/>
              <a:t>allelopathic</a:t>
            </a:r>
            <a:r>
              <a:rPr lang="en-US" dirty="0" smtClean="0"/>
              <a:t> </a:t>
            </a:r>
            <a:r>
              <a:rPr lang="en-US" dirty="0" err="1" smtClean="0"/>
              <a:t>retardatory</a:t>
            </a:r>
            <a:r>
              <a:rPr lang="en-US" dirty="0" smtClean="0"/>
              <a:t> effect observed was extract concentration dependent. </a:t>
            </a:r>
          </a:p>
          <a:p>
            <a:pPr algn="just">
              <a:buNone/>
            </a:pPr>
            <a:r>
              <a:rPr lang="en-US" dirty="0" smtClean="0"/>
              <a:t> </a:t>
            </a:r>
          </a:p>
          <a:p>
            <a:pPr algn="just"/>
            <a:endParaRPr lang="en-US" dirty="0" smtClean="0"/>
          </a:p>
          <a:p>
            <a:endParaRPr lang="en-US" dirty="0" smtClean="0"/>
          </a:p>
          <a:p>
            <a:endParaRPr lang="en-US" dirty="0" smtClean="0"/>
          </a:p>
          <a:p>
            <a:endParaRPr lang="en-US" dirty="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chemeClr val="tx1"/>
                </a:solidFill>
              </a:rPr>
              <a:t>RECOMMENDATIONS   </a:t>
            </a:r>
            <a:br>
              <a:rPr lang="en-US" dirty="0" smtClean="0">
                <a:solidFill>
                  <a:schemeClr val="tx1"/>
                </a:solidFill>
              </a:rPr>
            </a:br>
            <a:endParaRPr lang="en-US" dirty="0">
              <a:solidFill>
                <a:schemeClr val="tx1"/>
              </a:solidFill>
            </a:endParaRPr>
          </a:p>
        </p:txBody>
      </p:sp>
      <p:sp>
        <p:nvSpPr>
          <p:cNvPr id="2" name="Content Placeholder 1"/>
          <p:cNvSpPr>
            <a:spLocks noGrp="1"/>
          </p:cNvSpPr>
          <p:nvPr>
            <p:ph idx="1"/>
          </p:nvPr>
        </p:nvSpPr>
        <p:spPr/>
        <p:txBody>
          <a:bodyPr>
            <a:normAutofit fontScale="77500" lnSpcReduction="20000"/>
          </a:bodyPr>
          <a:lstStyle/>
          <a:p>
            <a:pPr algn="just">
              <a:buNone/>
            </a:pPr>
            <a:r>
              <a:rPr lang="en-US" dirty="0" smtClean="0"/>
              <a:t>There is need for further studies on the </a:t>
            </a:r>
            <a:r>
              <a:rPr lang="en-US" dirty="0" err="1" smtClean="0"/>
              <a:t>allelopathic</a:t>
            </a:r>
            <a:r>
              <a:rPr lang="en-US" dirty="0" smtClean="0"/>
              <a:t> effects of </a:t>
            </a:r>
            <a:r>
              <a:rPr lang="en-US" i="1" dirty="0" err="1" smtClean="0"/>
              <a:t>Tithonia</a:t>
            </a:r>
            <a:r>
              <a:rPr lang="en-US" i="1" dirty="0" smtClean="0"/>
              <a:t>  </a:t>
            </a:r>
            <a:r>
              <a:rPr lang="en-US" i="1" dirty="0" err="1" smtClean="0"/>
              <a:t>rotundifolia</a:t>
            </a:r>
            <a:r>
              <a:rPr lang="en-US" dirty="0" smtClean="0"/>
              <a:t> with a view to understanding better </a:t>
            </a:r>
          </a:p>
          <a:p>
            <a:pPr algn="just"/>
            <a:endParaRPr lang="en-US" dirty="0" smtClean="0"/>
          </a:p>
          <a:p>
            <a:pPr lvl="0" algn="just"/>
            <a:r>
              <a:rPr lang="en-US" dirty="0" smtClean="0"/>
              <a:t>the strategies through which the plant compete </a:t>
            </a:r>
            <a:r>
              <a:rPr lang="en-US" dirty="0" err="1" smtClean="0"/>
              <a:t>favourably</a:t>
            </a:r>
            <a:r>
              <a:rPr lang="en-US" dirty="0" smtClean="0"/>
              <a:t> with associated crops </a:t>
            </a:r>
          </a:p>
          <a:p>
            <a:pPr lvl="0" algn="just"/>
            <a:endParaRPr lang="en-US" dirty="0" smtClean="0"/>
          </a:p>
          <a:p>
            <a:pPr lvl="0" algn="just"/>
            <a:r>
              <a:rPr lang="en-US" i="1" dirty="0" err="1" smtClean="0"/>
              <a:t>Tithonia</a:t>
            </a:r>
            <a:r>
              <a:rPr lang="en-US" i="1" dirty="0" smtClean="0"/>
              <a:t> </a:t>
            </a:r>
            <a:r>
              <a:rPr lang="en-US" i="1" dirty="0" err="1" smtClean="0"/>
              <a:t>rotundifolia</a:t>
            </a:r>
            <a:r>
              <a:rPr lang="en-US" i="1" dirty="0" smtClean="0"/>
              <a:t> </a:t>
            </a:r>
            <a:r>
              <a:rPr lang="en-US" dirty="0" smtClean="0"/>
              <a:t>– Plant responses (do the plant release </a:t>
            </a:r>
            <a:r>
              <a:rPr lang="en-US" dirty="0" err="1" smtClean="0"/>
              <a:t>allelochemicals</a:t>
            </a:r>
            <a:r>
              <a:rPr lang="en-US" dirty="0" smtClean="0"/>
              <a:t> as a result of exposure to alien species).</a:t>
            </a:r>
          </a:p>
          <a:p>
            <a:pPr lvl="0" algn="just">
              <a:buNone/>
            </a:pPr>
            <a:endParaRPr lang="en-US" dirty="0" smtClean="0"/>
          </a:p>
          <a:p>
            <a:pPr lvl="0" algn="just"/>
            <a:r>
              <a:rPr lang="en-US" dirty="0" smtClean="0"/>
              <a:t>the mechanism through which the </a:t>
            </a:r>
            <a:r>
              <a:rPr lang="en-US" dirty="0" err="1" smtClean="0"/>
              <a:t>allelochemicals</a:t>
            </a:r>
            <a:r>
              <a:rPr lang="en-US" dirty="0" smtClean="0"/>
              <a:t> released from this plant retard the  growth of targeted plants. </a:t>
            </a:r>
          </a:p>
          <a:p>
            <a:endParaRPr lang="en-US" dirty="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2" name="Content Placeholder 1"/>
          <p:cNvSpPr>
            <a:spLocks noGrp="1"/>
          </p:cNvSpPr>
          <p:nvPr>
            <p:ph idx="1"/>
          </p:nvPr>
        </p:nvSpPr>
        <p:spPr/>
        <p:txBody>
          <a:bodyPr>
            <a:normAutofit fontScale="92500" lnSpcReduction="10000"/>
          </a:bodyPr>
          <a:lstStyle/>
          <a:p>
            <a:pPr lvl="0" algn="just"/>
            <a:r>
              <a:rPr lang="en-US" dirty="0" smtClean="0"/>
              <a:t>the effect of the </a:t>
            </a:r>
            <a:r>
              <a:rPr lang="en-US" dirty="0" err="1" smtClean="0"/>
              <a:t>allelochemicals</a:t>
            </a:r>
            <a:r>
              <a:rPr lang="en-US" dirty="0" smtClean="0"/>
              <a:t> on photosynthesis e.g. investigation on the component of photosynthesis such as electron transport and chlorophyll biosynthesis which are directly or indirectly affected by </a:t>
            </a:r>
            <a:r>
              <a:rPr lang="en-US" dirty="0" err="1" smtClean="0"/>
              <a:t>allelochemicals</a:t>
            </a:r>
            <a:r>
              <a:rPr lang="en-US" dirty="0" smtClean="0"/>
              <a:t> and the </a:t>
            </a:r>
          </a:p>
          <a:p>
            <a:pPr lvl="0" algn="just">
              <a:buNone/>
            </a:pPr>
            <a:endParaRPr lang="en-US" dirty="0" smtClean="0"/>
          </a:p>
          <a:p>
            <a:pPr lvl="0" algn="just"/>
            <a:r>
              <a:rPr lang="en-US" dirty="0" smtClean="0"/>
              <a:t>impact of the </a:t>
            </a:r>
            <a:r>
              <a:rPr lang="en-US" dirty="0" err="1" smtClean="0"/>
              <a:t>allelochemicals</a:t>
            </a:r>
            <a:r>
              <a:rPr lang="en-US" dirty="0" smtClean="0"/>
              <a:t> at different life stages of associated plants under different environmental conditions. </a:t>
            </a:r>
          </a:p>
          <a:p>
            <a:pPr lvl="0" algn="just"/>
            <a:endParaRPr lang="en-US" dirty="0" smtClean="0"/>
          </a:p>
          <a:p>
            <a:endParaRPr lang="en-US" dirty="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Akintelure</a:t>
            </a:r>
            <a:r>
              <a:rPr lang="en-US" dirty="0" smtClean="0"/>
              <a:t>, A. (1992). Response of soybean to different population of Mexican sunflower (</a:t>
            </a:r>
            <a:r>
              <a:rPr lang="en-US" i="1" dirty="0" err="1" smtClean="0"/>
              <a:t>Tithonia</a:t>
            </a:r>
            <a:r>
              <a:rPr lang="en-US" dirty="0" smtClean="0"/>
              <a:t> </a:t>
            </a:r>
            <a:r>
              <a:rPr lang="en-US" i="1" dirty="0" err="1" smtClean="0"/>
              <a:t>diversifolia</a:t>
            </a:r>
            <a:r>
              <a:rPr lang="en-US" dirty="0" smtClean="0"/>
              <a:t>) B.Sc. unpublished Project Report. Department of Agronomy, University of Ibadan, Nigeria.</a:t>
            </a:r>
          </a:p>
          <a:p>
            <a:r>
              <a:rPr lang="en-US" dirty="0" err="1" smtClean="0"/>
              <a:t>Ayeni</a:t>
            </a:r>
            <a:r>
              <a:rPr lang="en-US" dirty="0" smtClean="0"/>
              <a:t>, A.O., </a:t>
            </a:r>
            <a:r>
              <a:rPr lang="en-US" dirty="0" err="1" smtClean="0"/>
              <a:t>Lordbanjou</a:t>
            </a:r>
            <a:r>
              <a:rPr lang="en-US" dirty="0" smtClean="0"/>
              <a:t>, D.T. and </a:t>
            </a:r>
            <a:r>
              <a:rPr lang="en-US" dirty="0" err="1" smtClean="0"/>
              <a:t>Majek</a:t>
            </a:r>
            <a:r>
              <a:rPr lang="en-US" dirty="0" smtClean="0"/>
              <a:t>, B.A. (1997). </a:t>
            </a:r>
            <a:r>
              <a:rPr lang="en-US" i="1" dirty="0" err="1" smtClean="0"/>
              <a:t>Tithonia</a:t>
            </a:r>
            <a:r>
              <a:rPr lang="en-US" dirty="0" smtClean="0"/>
              <a:t> </a:t>
            </a:r>
            <a:r>
              <a:rPr lang="en-US" i="1" dirty="0" err="1" smtClean="0"/>
              <a:t>diversifolia</a:t>
            </a:r>
            <a:r>
              <a:rPr lang="en-US" dirty="0" smtClean="0"/>
              <a:t> (Mexican sunflower) in South–Western Nigeria: Occurrence and growth habit. </a:t>
            </a:r>
            <a:r>
              <a:rPr lang="en-US" i="1" dirty="0" smtClean="0"/>
              <a:t>Weed Research</a:t>
            </a:r>
            <a:r>
              <a:rPr lang="en-US" dirty="0" smtClean="0"/>
              <a:t> 37(6): 443 – 449.</a:t>
            </a:r>
          </a:p>
          <a:p>
            <a:r>
              <a:rPr lang="en-US" dirty="0" smtClean="0"/>
              <a:t>Duke, S.O. (1986). Naturally occurring chemical compounds as herbicides. </a:t>
            </a:r>
            <a:r>
              <a:rPr lang="en-US" i="1" dirty="0" smtClean="0"/>
              <a:t>Review of Weed Science </a:t>
            </a:r>
            <a:r>
              <a:rPr lang="en-US" dirty="0" smtClean="0"/>
              <a:t>2: 15-44.</a:t>
            </a:r>
          </a:p>
          <a:p>
            <a:r>
              <a:rPr lang="en-US" dirty="0" err="1" smtClean="0"/>
              <a:t>Imeokpara</a:t>
            </a:r>
            <a:r>
              <a:rPr lang="en-US" dirty="0" smtClean="0"/>
              <a:t>, P.O. and </a:t>
            </a:r>
            <a:r>
              <a:rPr lang="en-US" dirty="0" err="1" smtClean="0"/>
              <a:t>Okusanya</a:t>
            </a:r>
            <a:r>
              <a:rPr lang="en-US" dirty="0" smtClean="0"/>
              <a:t>, B.A. (1994). Relative effectiveness economics of cultural and chemical weed control methods in low land rice (</a:t>
            </a:r>
            <a:r>
              <a:rPr lang="en-US" i="1" dirty="0" err="1" smtClean="0"/>
              <a:t>Oryza</a:t>
            </a:r>
            <a:r>
              <a:rPr lang="en-US" dirty="0" smtClean="0"/>
              <a:t> </a:t>
            </a:r>
            <a:r>
              <a:rPr lang="en-US" i="1" dirty="0" smtClean="0"/>
              <a:t>sativa</a:t>
            </a:r>
            <a:r>
              <a:rPr lang="en-US" dirty="0" smtClean="0"/>
              <a:t>) in southern guinea savanna of Nigeria. </a:t>
            </a:r>
            <a:r>
              <a:rPr lang="en-US" i="1" dirty="0" smtClean="0"/>
              <a:t>Nigeria Journal of Weed Science</a:t>
            </a:r>
            <a:r>
              <a:rPr lang="en-US" dirty="0" smtClean="0"/>
              <a:t> 10: 35 – 47.</a:t>
            </a:r>
          </a:p>
          <a:p>
            <a:endParaRPr lang="en-US" dirty="0" smtClean="0"/>
          </a:p>
          <a:p>
            <a:r>
              <a:rPr lang="en-US" dirty="0" err="1" smtClean="0"/>
              <a:t>Katoch</a:t>
            </a:r>
            <a:r>
              <a:rPr lang="en-US" dirty="0" smtClean="0"/>
              <a:t>, R., Anita Singh , A. and </a:t>
            </a:r>
            <a:r>
              <a:rPr lang="en-US" dirty="0" err="1" smtClean="0"/>
              <a:t>Thakur</a:t>
            </a:r>
            <a:r>
              <a:rPr lang="en-US" dirty="0" smtClean="0"/>
              <a:t>, N. (2012) </a:t>
            </a:r>
            <a:r>
              <a:rPr lang="en-US" dirty="0" err="1" smtClean="0"/>
              <a:t>Allelopathic</a:t>
            </a:r>
            <a:r>
              <a:rPr lang="en-US" dirty="0" smtClean="0"/>
              <a:t> influence of dominant weeds of North-Western Himalayan region on common cereal crops. </a:t>
            </a:r>
            <a:r>
              <a:rPr lang="en-US" i="1" dirty="0" smtClean="0"/>
              <a:t>International Journal of environmental Sciences</a:t>
            </a:r>
            <a:r>
              <a:rPr lang="en-US" dirty="0" smtClean="0"/>
              <a:t> 3, (1), 84 – 97.   </a:t>
            </a:r>
          </a:p>
          <a:p>
            <a:endParaRPr lang="en-US" dirty="0" smtClean="0"/>
          </a:p>
          <a:p>
            <a:endParaRPr lang="en-US" dirty="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err="1" smtClean="0"/>
              <a:t>Lordbanjou</a:t>
            </a:r>
            <a:r>
              <a:rPr lang="en-US" dirty="0" smtClean="0"/>
              <a:t>, D.T. (1991). Studies on Mexican sunflower </a:t>
            </a:r>
            <a:r>
              <a:rPr lang="en-US" i="1" dirty="0" err="1" smtClean="0"/>
              <a:t>Tithonia</a:t>
            </a:r>
            <a:r>
              <a:rPr lang="en-US" dirty="0" smtClean="0"/>
              <a:t> </a:t>
            </a:r>
            <a:r>
              <a:rPr lang="en-US" i="1" dirty="0" err="1" smtClean="0"/>
              <a:t>diversifolia</a:t>
            </a:r>
            <a:r>
              <a:rPr lang="en-US" dirty="0" smtClean="0"/>
              <a:t> (</a:t>
            </a:r>
            <a:r>
              <a:rPr lang="en-US" dirty="0" err="1" smtClean="0"/>
              <a:t>Hemsl</a:t>
            </a:r>
            <a:r>
              <a:rPr lang="en-US" dirty="0" smtClean="0"/>
              <a:t>). A Gray in southern western in Nigeria. Unpublished M.Sc. Dissertation of the University of Ibadan. Ibadan.</a:t>
            </a:r>
          </a:p>
          <a:p>
            <a:r>
              <a:rPr lang="en-US" dirty="0" err="1" smtClean="0"/>
              <a:t>Mousavi</a:t>
            </a:r>
            <a:r>
              <a:rPr lang="en-US" dirty="0" smtClean="0"/>
              <a:t> , S.H., </a:t>
            </a:r>
            <a:r>
              <a:rPr lang="en-US" dirty="0" err="1" smtClean="0"/>
              <a:t>Alami-Saeid</a:t>
            </a:r>
            <a:r>
              <a:rPr lang="en-US" dirty="0" smtClean="0"/>
              <a:t>, K.H. and </a:t>
            </a:r>
            <a:r>
              <a:rPr lang="en-US" dirty="0" err="1" smtClean="0"/>
              <a:t>Moshatati</a:t>
            </a:r>
            <a:r>
              <a:rPr lang="en-US" dirty="0" smtClean="0"/>
              <a:t>, A. (2013) Effect of leaf, stem and root extract of alfalfa (</a:t>
            </a:r>
            <a:r>
              <a:rPr lang="en-US" i="1" dirty="0" err="1" smtClean="0"/>
              <a:t>Melilotus</a:t>
            </a:r>
            <a:r>
              <a:rPr lang="en-US" i="1" dirty="0" smtClean="0"/>
              <a:t> </a:t>
            </a:r>
            <a:r>
              <a:rPr lang="en-US" i="1" dirty="0" err="1" smtClean="0"/>
              <a:t>indicus</a:t>
            </a:r>
            <a:r>
              <a:rPr lang="en-US" dirty="0" smtClean="0"/>
              <a:t> ) on seed germination and seedling growth of wheat (</a:t>
            </a:r>
            <a:r>
              <a:rPr lang="en-US" i="1" dirty="0" err="1" smtClean="0"/>
              <a:t>Triticum</a:t>
            </a:r>
            <a:r>
              <a:rPr lang="en-US" i="1" dirty="0" smtClean="0"/>
              <a:t> </a:t>
            </a:r>
            <a:r>
              <a:rPr lang="en-US" i="1" dirty="0" err="1" smtClean="0"/>
              <a:t>aestivum</a:t>
            </a:r>
            <a:r>
              <a:rPr lang="en-US" dirty="0" smtClean="0"/>
              <a:t> </a:t>
            </a:r>
            <a:r>
              <a:rPr lang="en-US" i="1" dirty="0" smtClean="0"/>
              <a:t>International Journal of Agriculture and Crop Sciences</a:t>
            </a:r>
            <a:r>
              <a:rPr lang="en-US" dirty="0" smtClean="0"/>
              <a:t>.  5 (1), 44-49. </a:t>
            </a:r>
          </a:p>
          <a:p>
            <a:r>
              <a:rPr lang="en-US" dirty="0" smtClean="0"/>
              <a:t>Muhammad, R., Muhammad, R.,  Sari, A.M. and Normal, A.(2015).   Comparative </a:t>
            </a:r>
            <a:r>
              <a:rPr lang="en-US" dirty="0" err="1" smtClean="0"/>
              <a:t>Allelopathic</a:t>
            </a:r>
            <a:r>
              <a:rPr lang="en-US" dirty="0" smtClean="0"/>
              <a:t> Effect of </a:t>
            </a:r>
            <a:r>
              <a:rPr lang="en-US" i="1" dirty="0" err="1" smtClean="0"/>
              <a:t>Imperata</a:t>
            </a:r>
            <a:r>
              <a:rPr lang="en-US" i="1" dirty="0" smtClean="0"/>
              <a:t> </a:t>
            </a:r>
            <a:r>
              <a:rPr lang="en-US" i="1" dirty="0" err="1" smtClean="0"/>
              <a:t>cylindrica</a:t>
            </a:r>
            <a:r>
              <a:rPr lang="en-US" dirty="0" smtClean="0"/>
              <a:t> and </a:t>
            </a:r>
            <a:r>
              <a:rPr lang="en-US" i="1" dirty="0" err="1" smtClean="0"/>
              <a:t>Chromolaena</a:t>
            </a:r>
            <a:r>
              <a:rPr lang="en-US" i="1" dirty="0" smtClean="0"/>
              <a:t> </a:t>
            </a:r>
            <a:r>
              <a:rPr lang="en-US" i="1" dirty="0" err="1" smtClean="0"/>
              <a:t>odorata</a:t>
            </a:r>
            <a:r>
              <a:rPr lang="en-US" dirty="0" smtClean="0"/>
              <a:t> on Germination and Seedling Growth of </a:t>
            </a:r>
            <a:r>
              <a:rPr lang="en-US" i="1" dirty="0" err="1" smtClean="0"/>
              <a:t>Centrosema</a:t>
            </a:r>
            <a:r>
              <a:rPr lang="en-US" i="1" dirty="0" smtClean="0"/>
              <a:t> </a:t>
            </a:r>
            <a:r>
              <a:rPr lang="en-US" i="1" dirty="0" err="1" smtClean="0"/>
              <a:t>pubescens</a:t>
            </a:r>
            <a:r>
              <a:rPr lang="en-US" i="1" dirty="0" smtClean="0"/>
              <a:t>.</a:t>
            </a:r>
            <a:r>
              <a:rPr lang="en-US" dirty="0" smtClean="0"/>
              <a:t> International Journal of Scientific and Research Publications, 5(4): 1-5.</a:t>
            </a:r>
          </a:p>
          <a:p>
            <a:endParaRPr lang="en-US" dirty="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Putnam, A.R. (1988). </a:t>
            </a:r>
            <a:r>
              <a:rPr lang="en-US" dirty="0" err="1" smtClean="0"/>
              <a:t>Allelochemicals</a:t>
            </a:r>
            <a:r>
              <a:rPr lang="en-US" dirty="0" smtClean="0"/>
              <a:t> from plants as herbicides. </a:t>
            </a:r>
            <a:r>
              <a:rPr lang="en-US" i="1" dirty="0" smtClean="0"/>
              <a:t>Weed Technology</a:t>
            </a:r>
            <a:r>
              <a:rPr lang="en-US" dirty="0" smtClean="0"/>
              <a:t> 2: 510 – 518.</a:t>
            </a:r>
          </a:p>
          <a:p>
            <a:r>
              <a:rPr lang="en-US" dirty="0" smtClean="0"/>
              <a:t> </a:t>
            </a:r>
            <a:r>
              <a:rPr lang="en-US" dirty="0" err="1" smtClean="0"/>
              <a:t>Qasem</a:t>
            </a:r>
            <a:r>
              <a:rPr lang="en-US" dirty="0" smtClean="0"/>
              <a:t>, J.R. and Abu – </a:t>
            </a:r>
            <a:r>
              <a:rPr lang="en-US" dirty="0" err="1" smtClean="0"/>
              <a:t>Irmaileh</a:t>
            </a:r>
            <a:r>
              <a:rPr lang="en-US" dirty="0" smtClean="0"/>
              <a:t>, B. E. (1985). </a:t>
            </a:r>
            <a:r>
              <a:rPr lang="en-US" dirty="0" err="1" smtClean="0"/>
              <a:t>Allelopathic</a:t>
            </a:r>
            <a:r>
              <a:rPr lang="en-US" dirty="0" smtClean="0"/>
              <a:t> effect of </a:t>
            </a:r>
            <a:r>
              <a:rPr lang="en-US" i="1" dirty="0" smtClean="0"/>
              <a:t>Salvia </a:t>
            </a:r>
            <a:r>
              <a:rPr lang="en-US" i="1" dirty="0" err="1" smtClean="0"/>
              <a:t>syriaca</a:t>
            </a:r>
            <a:r>
              <a:rPr lang="en-US" dirty="0" smtClean="0"/>
              <a:t> L. (Syrian sage ) in wheat. </a:t>
            </a:r>
            <a:r>
              <a:rPr lang="en-US" i="1" dirty="0" smtClean="0"/>
              <a:t>Weed Research</a:t>
            </a:r>
            <a:r>
              <a:rPr lang="en-US" dirty="0" smtClean="0"/>
              <a:t> 25: 47 – 52. </a:t>
            </a:r>
          </a:p>
          <a:p>
            <a:r>
              <a:rPr lang="en-US" dirty="0" err="1" smtClean="0"/>
              <a:t>Seigler</a:t>
            </a:r>
            <a:r>
              <a:rPr lang="en-US" dirty="0" smtClean="0"/>
              <a:t>, D.S. (1996). Chemistry and mechanisms of </a:t>
            </a:r>
            <a:r>
              <a:rPr lang="en-US" dirty="0" err="1" smtClean="0"/>
              <a:t>allelopathic</a:t>
            </a:r>
            <a:r>
              <a:rPr lang="en-US" dirty="0" smtClean="0"/>
              <a:t> interactions. </a:t>
            </a:r>
            <a:r>
              <a:rPr lang="en-US" i="1" dirty="0" smtClean="0"/>
              <a:t>Agronomy Journal</a:t>
            </a:r>
            <a:r>
              <a:rPr lang="en-US" dirty="0" smtClean="0"/>
              <a:t> 88: 876 – 885.</a:t>
            </a:r>
          </a:p>
          <a:p>
            <a:r>
              <a:rPr lang="en-US" dirty="0" err="1" smtClean="0"/>
              <a:t>Shaukat</a:t>
            </a:r>
            <a:r>
              <a:rPr lang="en-US" dirty="0" smtClean="0"/>
              <a:t>, </a:t>
            </a:r>
            <a:r>
              <a:rPr lang="en-US" dirty="0" err="1" smtClean="0"/>
              <a:t>S.S.,Tajuddin</a:t>
            </a:r>
            <a:r>
              <a:rPr lang="en-US" dirty="0" smtClean="0"/>
              <a:t>, Z. and </a:t>
            </a:r>
            <a:r>
              <a:rPr lang="en-US" dirty="0" err="1" smtClean="0"/>
              <a:t>Siddiqui</a:t>
            </a:r>
            <a:r>
              <a:rPr lang="en-US" dirty="0" smtClean="0"/>
              <a:t>, I.A. (2003). </a:t>
            </a:r>
            <a:r>
              <a:rPr lang="en-US" dirty="0" err="1" smtClean="0"/>
              <a:t>Allelopathic</a:t>
            </a:r>
            <a:r>
              <a:rPr lang="en-US" dirty="0" smtClean="0"/>
              <a:t> potential of </a:t>
            </a:r>
            <a:r>
              <a:rPr lang="en-US" i="1" dirty="0" err="1" smtClean="0"/>
              <a:t>Launaea</a:t>
            </a:r>
            <a:r>
              <a:rPr lang="en-US" i="1" dirty="0" smtClean="0"/>
              <a:t> </a:t>
            </a:r>
            <a:r>
              <a:rPr lang="en-US" i="1" dirty="0" err="1" smtClean="0"/>
              <a:t>procumbens</a:t>
            </a:r>
            <a:r>
              <a:rPr lang="en-US" i="1" dirty="0" smtClean="0"/>
              <a:t> </a:t>
            </a:r>
            <a:r>
              <a:rPr lang="en-US" dirty="0" smtClean="0"/>
              <a:t>(</a:t>
            </a:r>
            <a:r>
              <a:rPr lang="en-US" dirty="0" err="1" smtClean="0"/>
              <a:t>Roxb</a:t>
            </a:r>
            <a:r>
              <a:rPr lang="en-US" dirty="0" smtClean="0"/>
              <a:t>) </a:t>
            </a:r>
            <a:r>
              <a:rPr lang="en-US" dirty="0" err="1" smtClean="0"/>
              <a:t>Rammaya</a:t>
            </a:r>
            <a:r>
              <a:rPr lang="en-US" dirty="0" smtClean="0"/>
              <a:t> and </a:t>
            </a:r>
            <a:r>
              <a:rPr lang="en-US" dirty="0" err="1" smtClean="0"/>
              <a:t>Rajgopal</a:t>
            </a:r>
            <a:r>
              <a:rPr lang="en-US" dirty="0" smtClean="0"/>
              <a:t>. A tropical weed. </a:t>
            </a:r>
            <a:r>
              <a:rPr lang="en-US" i="1" dirty="0" smtClean="0"/>
              <a:t>Pakistan Journal of Biological Science</a:t>
            </a:r>
            <a:r>
              <a:rPr lang="en-US" dirty="0" smtClean="0"/>
              <a:t> 6: 225 – 230.</a:t>
            </a:r>
          </a:p>
          <a:p>
            <a:endParaRPr lang="en-US" dirty="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endParaRPr lang="en-US" dirty="0" smtClean="0"/>
          </a:p>
          <a:p>
            <a:pPr>
              <a:buNone/>
            </a:pPr>
            <a:r>
              <a:rPr lang="en-US" smtClean="0"/>
              <a:t>                      </a:t>
            </a:r>
            <a:r>
              <a:rPr lang="en-US" sz="8000" b="1" dirty="0" smtClean="0">
                <a:ln w="18000">
                  <a:solidFill>
                    <a:schemeClr val="accent2">
                      <a:satMod val="140000"/>
                    </a:schemeClr>
                  </a:solidFill>
                  <a:prstDash val="solid"/>
                  <a:miter lim="800000"/>
                </a:ln>
                <a:solidFill>
                  <a:srgbClr val="FFFF00"/>
                </a:solidFill>
                <a:effectLst>
                  <a:outerShdw blurRad="25500" dist="23000" dir="7020000" algn="tl">
                    <a:srgbClr val="000000">
                      <a:alpha val="50000"/>
                    </a:srgbClr>
                  </a:outerShdw>
                </a:effectLst>
              </a:rPr>
              <a:t>Thank you</a:t>
            </a:r>
            <a:endParaRPr 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rPr>
              <a:t> </a:t>
            </a:r>
            <a:endParaRPr lang="en-US" dirty="0">
              <a:solidFill>
                <a:schemeClr val="tx1"/>
              </a:solidFill>
            </a:endParaRPr>
          </a:p>
        </p:txBody>
      </p:sp>
      <p:sp>
        <p:nvSpPr>
          <p:cNvPr id="2" name="Content Placeholder 1"/>
          <p:cNvSpPr>
            <a:spLocks noGrp="1"/>
          </p:cNvSpPr>
          <p:nvPr>
            <p:ph idx="1"/>
          </p:nvPr>
        </p:nvSpPr>
        <p:spPr/>
        <p:txBody>
          <a:bodyPr>
            <a:normAutofit/>
          </a:bodyPr>
          <a:lstStyle/>
          <a:p>
            <a:pPr algn="just">
              <a:buNone/>
            </a:pPr>
            <a:r>
              <a:rPr lang="en-US" sz="2400" dirty="0" smtClean="0"/>
              <a:t>                                                                                                                    </a:t>
            </a:r>
          </a:p>
          <a:p>
            <a:pPr algn="just">
              <a:buNone/>
            </a:pPr>
            <a:r>
              <a:rPr lang="en-US" sz="2600" dirty="0" smtClean="0"/>
              <a:t>  </a:t>
            </a:r>
          </a:p>
          <a:p>
            <a:pPr algn="just">
              <a:buNone/>
            </a:pPr>
            <a:r>
              <a:rPr lang="en-US" sz="2800" dirty="0" err="1" smtClean="0"/>
              <a:t>Allelochemicals</a:t>
            </a:r>
            <a:r>
              <a:rPr lang="en-US" sz="2800" dirty="0" smtClean="0"/>
              <a:t> are secondary plant products or waste products generated by the plant’s main metabolic pathways which are released into the environment in appreciable quantities via root exudates, leaf </a:t>
            </a:r>
            <a:r>
              <a:rPr lang="en-US" sz="2800" dirty="0" err="1" smtClean="0"/>
              <a:t>leachates</a:t>
            </a:r>
            <a:r>
              <a:rPr lang="en-US" sz="2800" dirty="0" smtClean="0"/>
              <a:t>, roots and other degrading plant residues (Putnam, 1988). </a:t>
            </a:r>
          </a:p>
          <a:p>
            <a:pPr algn="just">
              <a:buNone/>
            </a:pPr>
            <a:endParaRPr lang="en-US" sz="2600" dirty="0" smtClean="0"/>
          </a:p>
          <a:p>
            <a:pPr>
              <a:buNone/>
            </a:pPr>
            <a:endParaRPr lang="en-US" dirty="0" smtClean="0">
              <a:solidFill>
                <a:schemeClr val="bg1"/>
              </a:solidFill>
            </a:endParaRPr>
          </a:p>
          <a:p>
            <a:endParaRPr lang="en-US" dirty="0" smtClean="0">
              <a:solidFill>
                <a:schemeClr val="bg1"/>
              </a:solidFill>
            </a:endParaRPr>
          </a:p>
          <a:p>
            <a:endParaRPr lang="en-US" dirty="0" smtClean="0">
              <a:solidFill>
                <a:schemeClr val="bg1"/>
              </a:solidFill>
            </a:endParaRPr>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pPr algn="just"/>
            <a:r>
              <a:rPr lang="en-US" sz="2400" dirty="0" smtClean="0"/>
              <a:t>Evidence of </a:t>
            </a:r>
            <a:r>
              <a:rPr lang="en-US" sz="2400" dirty="0" err="1" smtClean="0"/>
              <a:t>phytotoxicity</a:t>
            </a:r>
            <a:r>
              <a:rPr lang="en-US" sz="2400" dirty="0" smtClean="0"/>
              <a:t> have accumulated in the literature over many years and many kinds of </a:t>
            </a:r>
            <a:r>
              <a:rPr lang="en-US" sz="2400" dirty="0" err="1" smtClean="0"/>
              <a:t>allelochemicals</a:t>
            </a:r>
            <a:r>
              <a:rPr lang="en-US" sz="2400" dirty="0" smtClean="0"/>
              <a:t> have been isolated and characterized from various plants (Duke, 1986; Putnam, 1988; </a:t>
            </a:r>
            <a:r>
              <a:rPr lang="en-US" sz="2400" dirty="0" err="1" smtClean="0"/>
              <a:t>Seigler</a:t>
            </a:r>
            <a:r>
              <a:rPr lang="en-US" sz="2400" dirty="0" smtClean="0"/>
              <a:t>, 1996; </a:t>
            </a:r>
            <a:r>
              <a:rPr lang="en-US" sz="2400" dirty="0" err="1" smtClean="0"/>
              <a:t>Katoch</a:t>
            </a:r>
            <a:r>
              <a:rPr lang="en-US" sz="2400" dirty="0" smtClean="0"/>
              <a:t> </a:t>
            </a:r>
            <a:r>
              <a:rPr lang="en-US" sz="2400" i="1" dirty="0" smtClean="0"/>
              <a:t>et al</a:t>
            </a:r>
            <a:r>
              <a:rPr lang="en-US" sz="2400" dirty="0" smtClean="0"/>
              <a:t>. 2012; </a:t>
            </a:r>
            <a:r>
              <a:rPr lang="en-US" sz="2400" dirty="0" err="1" smtClean="0"/>
              <a:t>Mousavi</a:t>
            </a:r>
            <a:r>
              <a:rPr lang="en-US" sz="2400" dirty="0" smtClean="0"/>
              <a:t> </a:t>
            </a:r>
            <a:r>
              <a:rPr lang="en-US" sz="2400" i="1" dirty="0" smtClean="0"/>
              <a:t>et al</a:t>
            </a:r>
            <a:r>
              <a:rPr lang="en-US" sz="2400" dirty="0" smtClean="0"/>
              <a:t>. 2013; Muhammad </a:t>
            </a:r>
            <a:r>
              <a:rPr lang="en-US" sz="2400" i="1" dirty="0" smtClean="0"/>
              <a:t>et al. </a:t>
            </a:r>
            <a:r>
              <a:rPr lang="en-US" sz="2400" dirty="0" smtClean="0"/>
              <a:t>2015)</a:t>
            </a:r>
          </a:p>
          <a:p>
            <a:pPr algn="just"/>
            <a:r>
              <a:rPr lang="en-US" sz="2400" i="1" dirty="0" smtClean="0"/>
              <a:t> </a:t>
            </a:r>
            <a:r>
              <a:rPr lang="en-US" sz="2400" dirty="0" smtClean="0"/>
              <a:t>Considering the effects of </a:t>
            </a:r>
            <a:r>
              <a:rPr lang="en-US" sz="2400" i="1" dirty="0" err="1" smtClean="0"/>
              <a:t>Tithonia</a:t>
            </a:r>
            <a:r>
              <a:rPr lang="en-US" sz="2400" dirty="0" smtClean="0"/>
              <a:t> species on associated crops there is the need for studies on the </a:t>
            </a:r>
            <a:r>
              <a:rPr lang="en-US" sz="2400" dirty="0" err="1" smtClean="0"/>
              <a:t>phytotoxic</a:t>
            </a:r>
            <a:r>
              <a:rPr lang="en-US" sz="2400" dirty="0" smtClean="0"/>
              <a:t> activities of this weed on the growth of important economic crop plants grown in Nigeria. This is with a view of generating information on the  nature of interference that </a:t>
            </a:r>
            <a:r>
              <a:rPr lang="en-US" sz="2400" i="1" dirty="0" smtClean="0"/>
              <a:t>T.  </a:t>
            </a:r>
            <a:r>
              <a:rPr lang="en-US" sz="2400" i="1" dirty="0" err="1" smtClean="0"/>
              <a:t>rotundifolia</a:t>
            </a:r>
            <a:r>
              <a:rPr lang="en-US" sz="2400" dirty="0" smtClean="0"/>
              <a:t> cause to arable crop production .</a:t>
            </a:r>
          </a:p>
          <a:p>
            <a:pPr algn="just"/>
            <a:endParaRPr lang="en-US" sz="2400" dirty="0" smtClean="0"/>
          </a:p>
          <a:p>
            <a:pPr>
              <a:buNone/>
            </a:pPr>
            <a:endParaRPr lang="en-US" sz="2000" dirty="0" smtClean="0"/>
          </a:p>
          <a:p>
            <a:endParaRPr lang="en-US" sz="2000" dirty="0">
              <a:solidFill>
                <a:schemeClr val="bg1"/>
              </a:solidFill>
            </a:endParaRPr>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a:bodyPr>
          <a:lstStyle/>
          <a:p>
            <a:pPr algn="just">
              <a:buNone/>
            </a:pPr>
            <a:r>
              <a:rPr lang="en-US" dirty="0" smtClean="0"/>
              <a:t> Therefore the objective of the study is to investigate the </a:t>
            </a:r>
            <a:r>
              <a:rPr lang="en-US" dirty="0" err="1" smtClean="0"/>
              <a:t>Phytotoxic</a:t>
            </a:r>
            <a:r>
              <a:rPr lang="en-US" dirty="0" smtClean="0"/>
              <a:t> Activities of </a:t>
            </a:r>
            <a:r>
              <a:rPr lang="en-US" i="1" dirty="0" err="1" smtClean="0"/>
              <a:t>Tithonia</a:t>
            </a:r>
            <a:r>
              <a:rPr lang="en-US" i="1" dirty="0" smtClean="0"/>
              <a:t> </a:t>
            </a:r>
            <a:r>
              <a:rPr lang="en-US" i="1" dirty="0" err="1" smtClean="0"/>
              <a:t>rotundifolia</a:t>
            </a:r>
            <a:r>
              <a:rPr lang="en-US" dirty="0" smtClean="0"/>
              <a:t> on </a:t>
            </a:r>
            <a:r>
              <a:rPr lang="en-US" i="1" dirty="0" err="1" smtClean="0"/>
              <a:t>Glycine</a:t>
            </a:r>
            <a:r>
              <a:rPr lang="en-US" i="1" dirty="0" smtClean="0"/>
              <a:t> max and Sorghum bicolor</a:t>
            </a:r>
            <a:r>
              <a:rPr lang="en-US" dirty="0" smtClean="0"/>
              <a:t> </a:t>
            </a:r>
          </a:p>
          <a:p>
            <a:pPr algn="just">
              <a:buNone/>
            </a:pPr>
            <a:r>
              <a:rPr lang="en-US" dirty="0" smtClean="0"/>
              <a:t>  </a:t>
            </a:r>
          </a:p>
          <a:p>
            <a:pPr algn="just">
              <a:buNone/>
            </a:pPr>
            <a:r>
              <a:rPr lang="en-US" dirty="0" smtClean="0"/>
              <a:t>  </a:t>
            </a:r>
          </a:p>
          <a:p>
            <a:endParaRPr lang="en-US" dirty="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US" dirty="0" smtClean="0"/>
              <a:t>Extraction procedure was according to </a:t>
            </a:r>
          </a:p>
          <a:p>
            <a:r>
              <a:rPr lang="en-US" dirty="0" smtClean="0"/>
              <a:t>modified method of </a:t>
            </a:r>
            <a:r>
              <a:rPr lang="en-US" dirty="0" err="1" smtClean="0"/>
              <a:t>Qasem</a:t>
            </a:r>
            <a:r>
              <a:rPr lang="en-US" dirty="0" smtClean="0"/>
              <a:t> and Abu – </a:t>
            </a:r>
            <a:r>
              <a:rPr lang="en-US" dirty="0" err="1" smtClean="0"/>
              <a:t>Irmaileh</a:t>
            </a:r>
            <a:r>
              <a:rPr lang="en-US" dirty="0" smtClean="0"/>
              <a:t> (1985).</a:t>
            </a:r>
            <a:r>
              <a:rPr lang="en-US" b="1" dirty="0" smtClean="0"/>
              <a:t> </a:t>
            </a:r>
            <a:endParaRPr lang="en-US" dirty="0" smtClean="0"/>
          </a:p>
          <a:p>
            <a:endParaRPr lang="en-US" dirty="0" smtClean="0"/>
          </a:p>
          <a:p>
            <a:r>
              <a:rPr lang="en-US" dirty="0" smtClean="0"/>
              <a:t>Pot Experiment</a:t>
            </a:r>
          </a:p>
          <a:p>
            <a:r>
              <a:rPr lang="en-US" dirty="0" smtClean="0"/>
              <a:t>Measurement of Growth parameters</a:t>
            </a:r>
          </a:p>
          <a:p>
            <a:pPr>
              <a:buNone/>
            </a:pPr>
            <a:endParaRPr lang="en-US" dirty="0" smtClean="0"/>
          </a:p>
          <a:p>
            <a:endParaRPr lang="en-US" b="1" dirty="0" smtClean="0">
              <a:solidFill>
                <a:schemeClr val="bg1"/>
              </a:solidFill>
            </a:endParaRPr>
          </a:p>
          <a:p>
            <a:endParaRPr lang="en-US" dirty="0" smtClean="0"/>
          </a:p>
          <a:p>
            <a:endParaRPr lang="en-US" dirty="0" smtClean="0"/>
          </a:p>
          <a:p>
            <a:endParaRPr lang="en-US" dirty="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lnSpcReduction="10000"/>
          </a:bodyPr>
          <a:lstStyle/>
          <a:p>
            <a:pPr algn="just">
              <a:buNone/>
            </a:pPr>
            <a:endParaRPr lang="en-US" dirty="0" smtClean="0"/>
          </a:p>
          <a:p>
            <a:pPr>
              <a:buNone/>
            </a:pPr>
            <a:r>
              <a:rPr lang="en-US" b="1" dirty="0" smtClean="0"/>
              <a:t>Statistical Analysis</a:t>
            </a:r>
            <a:endParaRPr lang="en-US" dirty="0" smtClean="0"/>
          </a:p>
          <a:p>
            <a:pPr>
              <a:buNone/>
            </a:pPr>
            <a:r>
              <a:rPr lang="en-US" dirty="0" smtClean="0"/>
              <a:t>       All experiments were conducted in five replicates and the data obtained were subjected to appropriate statistical analysis. Analysis of variance (ANOVA) was  carried   out on the data. Treatment means were compared using Duncan Multiple Range Test. </a:t>
            </a:r>
          </a:p>
          <a:p>
            <a:pPr>
              <a:buNone/>
            </a:pPr>
            <a:r>
              <a:rPr lang="en-US" dirty="0" smtClean="0"/>
              <a:t> </a:t>
            </a:r>
          </a:p>
          <a:p>
            <a:pPr>
              <a:buNone/>
            </a:pPr>
            <a:endParaRPr lang="en-US" b="1" dirty="0" smtClean="0">
              <a:solidFill>
                <a:schemeClr val="bg1"/>
              </a:solidFill>
            </a:endParaRPr>
          </a:p>
          <a:p>
            <a:endParaRPr lang="en-US" dirty="0"/>
          </a:p>
        </p:txBody>
      </p:sp>
    </p:spTree>
  </p:cSld>
  <p:clrMapOvr>
    <a:masterClrMapping/>
  </p:clrMapOvr>
  <p:transition>
    <p:wipe/>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solidFill>
                <a:schemeClr val="tx1"/>
              </a:solidFill>
            </a:endParaRPr>
          </a:p>
        </p:txBody>
      </p:sp>
      <p:sp>
        <p:nvSpPr>
          <p:cNvPr id="2" name="Content Placeholder 1"/>
          <p:cNvSpPr>
            <a:spLocks noGrp="1"/>
          </p:cNvSpPr>
          <p:nvPr>
            <p:ph idx="1"/>
          </p:nvPr>
        </p:nvSpPr>
        <p:spPr/>
        <p:txBody>
          <a:bodyPr>
            <a:normAutofit lnSpcReduction="10000"/>
          </a:bodyPr>
          <a:lstStyle/>
          <a:p>
            <a:pPr algn="just">
              <a:buNone/>
            </a:pPr>
            <a:r>
              <a:rPr lang="en-US" dirty="0" smtClean="0"/>
              <a:t>    Both the  methanol and water extracts of the fresh  shoots of </a:t>
            </a:r>
            <a:r>
              <a:rPr lang="en-US" i="1" dirty="0" smtClean="0"/>
              <a:t>T. </a:t>
            </a:r>
            <a:r>
              <a:rPr lang="en-US" i="1" dirty="0" err="1" smtClean="0"/>
              <a:t>rotundifolia</a:t>
            </a:r>
            <a:r>
              <a:rPr lang="en-US" dirty="0" smtClean="0"/>
              <a:t> had inhibitory effect on the growth parameters of the test crops</a:t>
            </a:r>
          </a:p>
          <a:p>
            <a:pPr algn="just">
              <a:buNone/>
            </a:pPr>
            <a:r>
              <a:rPr lang="en-US" dirty="0" smtClean="0"/>
              <a:t>    This study showed that the extracts reduced the  shoot and root growth of the test crops.</a:t>
            </a:r>
          </a:p>
          <a:p>
            <a:pPr algn="just">
              <a:buNone/>
            </a:pPr>
            <a:r>
              <a:rPr lang="en-US" dirty="0" smtClean="0"/>
              <a:t>   The  potency of plant </a:t>
            </a:r>
            <a:r>
              <a:rPr lang="en-US" dirty="0" err="1" smtClean="0"/>
              <a:t>allelochemicals</a:t>
            </a:r>
            <a:r>
              <a:rPr lang="en-US" dirty="0" smtClean="0"/>
              <a:t> in the extracts  was dependent on  the concentration of the extracts.</a:t>
            </a:r>
          </a:p>
          <a:p>
            <a:pPr algn="just"/>
            <a:endParaRPr lang="en-US" dirty="0" smtClean="0"/>
          </a:p>
          <a:p>
            <a:pPr algn="just"/>
            <a:endParaRPr lang="en-US" dirty="0" smtClean="0"/>
          </a:p>
          <a:p>
            <a:pPr algn="just">
              <a:buNone/>
            </a:pPr>
            <a:endParaRPr lang="en-US" dirty="0"/>
          </a:p>
        </p:txBody>
      </p:sp>
    </p:spTree>
  </p:cSld>
  <p:clrMapOvr>
    <a:masterClrMapping/>
  </p:clrMapOvr>
  <p:transition>
    <p:wipe/>
    <p:sndAc>
      <p:stSnd>
        <p:snd r:embed="rId2" name="camera.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3234</TotalTime>
  <Words>2040</Words>
  <Application>Microsoft Office PowerPoint</Application>
  <PresentationFormat>On-screen Show (4:3)</PresentationFormat>
  <Paragraphs>171</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  Studies on the Phytotoxic Activities of Tithonia rotundifolia on Glycine max and Sorghum bicolor  .                                                                          </vt:lpstr>
      <vt:lpstr>INTRODUCTION</vt:lpstr>
      <vt:lpstr>Slide 3</vt:lpstr>
      <vt:lpstr>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Discussion  </vt:lpstr>
      <vt:lpstr>Slide 29</vt:lpstr>
      <vt:lpstr>Slide 30</vt:lpstr>
      <vt:lpstr>Slide 31</vt:lpstr>
      <vt:lpstr>Conclusion </vt:lpstr>
      <vt:lpstr>Slide 33</vt:lpstr>
      <vt:lpstr>RECOMMENDATIONS    </vt:lpstr>
      <vt:lpstr>Slide 35</vt:lpstr>
      <vt:lpstr>References</vt:lpstr>
      <vt:lpstr>Slide 37</vt:lpstr>
      <vt:lpstr>Slide 38</vt:lpstr>
      <vt:lpstr>Slide 39</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Physiological Responses of Some Legumes and Cereals to the Phytotoxic Activities of Tithonia  rotundifolia. (Miller) S.F. Blake.</dc:title>
  <dc:creator>ILORI OLASUPO JOHN</dc:creator>
  <cp:lastModifiedBy>ILORI OLASUPO JOHN</cp:lastModifiedBy>
  <cp:revision>64</cp:revision>
  <dcterms:created xsi:type="dcterms:W3CDTF">2012-03-18T02:42:15Z</dcterms:created>
  <dcterms:modified xsi:type="dcterms:W3CDTF">2017-10-12T12:55:47Z</dcterms:modified>
</cp:coreProperties>
</file>