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77" r:id="rId8"/>
    <p:sldId id="262" r:id="rId9"/>
    <p:sldId id="263" r:id="rId10"/>
    <p:sldId id="267" r:id="rId11"/>
    <p:sldId id="268" r:id="rId12"/>
    <p:sldId id="269" r:id="rId13"/>
    <p:sldId id="265" r:id="rId14"/>
    <p:sldId id="270" r:id="rId15"/>
    <p:sldId id="271" r:id="rId16"/>
    <p:sldId id="276" r:id="rId17"/>
    <p:sldId id="273" r:id="rId18"/>
    <p:sldId id="274" r:id="rId19"/>
    <p:sldId id="275" r:id="rId20"/>
    <p:sldId id="27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654" autoAdjust="0"/>
    <p:restoredTop sz="98566" autoAdjust="0"/>
  </p:normalViewPr>
  <p:slideViewPr>
    <p:cSldViewPr>
      <p:cViewPr>
        <p:scale>
          <a:sx n="89" d="100"/>
          <a:sy n="89" d="100"/>
        </p:scale>
        <p:origin x="-36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D1199D-E9C3-4A97-B022-4A75C869FFD3}" type="datetimeFigureOut">
              <a:rPr lang="en-US" smtClean="0"/>
              <a:pPr/>
              <a:t>11/1/2006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451B45-38E8-48C4-8442-62248700D3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685800"/>
            <a:ext cx="8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 </a:t>
            </a:r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Presented By: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err="1" smtClean="0"/>
              <a:t>Ndimele</a:t>
            </a:r>
            <a:r>
              <a:rPr lang="en-US" sz="2800" b="1" dirty="0" smtClean="0"/>
              <a:t>, P.E. ; </a:t>
            </a:r>
            <a:r>
              <a:rPr lang="en-US" sz="2800" b="1" dirty="0" err="1" smtClean="0"/>
              <a:t>Mekuleyi</a:t>
            </a:r>
            <a:r>
              <a:rPr lang="en-US" sz="2800" b="1" dirty="0" smtClean="0"/>
              <a:t>, G. O. and </a:t>
            </a:r>
            <a:r>
              <a:rPr lang="en-US" sz="2800" b="1" dirty="0" err="1" smtClean="0"/>
              <a:t>Nweze,J</a:t>
            </a:r>
            <a:r>
              <a:rPr lang="en-US" sz="2800" b="1" dirty="0" smtClean="0"/>
              <a:t>.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Department of Fisheries</a:t>
            </a:r>
          </a:p>
          <a:p>
            <a:pPr algn="ctr"/>
            <a:r>
              <a:rPr lang="en-US" sz="2800" b="1" dirty="0" smtClean="0"/>
              <a:t>Faculty of Science </a:t>
            </a:r>
          </a:p>
          <a:p>
            <a:pPr algn="ctr"/>
            <a:r>
              <a:rPr lang="en-US" sz="2800" b="1" dirty="0" smtClean="0"/>
              <a:t>Lagos State University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October, 2017.</a:t>
            </a:r>
            <a:endParaRPr lang="en-US" sz="2800" b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89119"/>
            <a:ext cx="877721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          </a:t>
            </a:r>
          </a:p>
          <a:p>
            <a:pPr algn="ctr"/>
            <a:r>
              <a:rPr lang="en-US" sz="2800" b="1" dirty="0" smtClean="0"/>
              <a:t>Heavy Metal Concentrations in </a:t>
            </a:r>
            <a:r>
              <a:rPr lang="en-US" sz="2800" b="1" i="1" dirty="0" err="1" smtClean="0"/>
              <a:t>Chrysichthys</a:t>
            </a:r>
            <a:r>
              <a:rPr lang="en-US" sz="2800" b="1" dirty="0" smtClean="0"/>
              <a:t>  </a:t>
            </a:r>
            <a:r>
              <a:rPr lang="en-US" sz="2800" b="1" i="1" dirty="0" err="1" smtClean="0"/>
              <a:t>nigrodigitatus</a:t>
            </a:r>
            <a:r>
              <a:rPr lang="en-US" sz="2800" b="1" dirty="0" smtClean="0"/>
              <a:t> and </a:t>
            </a:r>
            <a:r>
              <a:rPr lang="en-US" sz="2800" b="1" i="1" dirty="0" err="1" smtClean="0"/>
              <a:t>Eichhornia</a:t>
            </a:r>
            <a:r>
              <a:rPr lang="en-US" sz="2800" b="1" i="1" dirty="0" smtClean="0"/>
              <a:t>  </a:t>
            </a:r>
            <a:r>
              <a:rPr lang="en-US" sz="2800" b="1" i="1" dirty="0" err="1" smtClean="0"/>
              <a:t>crassipes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from </a:t>
            </a:r>
            <a:r>
              <a:rPr lang="en-US" sz="2800" b="1" dirty="0" err="1" smtClean="0"/>
              <a:t>Ologe</a:t>
            </a:r>
            <a:r>
              <a:rPr lang="en-US" sz="2800" b="1" dirty="0" smtClean="0"/>
              <a:t> Lagoon and its Tributaries   in Lagos, Nigeria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883882" cy="8382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      RESULTS (</a:t>
            </a:r>
            <a:r>
              <a:rPr lang="en-US" sz="2400" b="1" dirty="0" err="1" smtClean="0"/>
              <a:t>contd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828800"/>
            <a:ext cx="8534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 </a:t>
            </a:r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 smtClean="0"/>
          </a:p>
          <a:p>
            <a:pPr algn="ctr"/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33528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b="1" dirty="0" smtClean="0"/>
          </a:p>
          <a:p>
            <a:pPr algn="ctr"/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19600" y="6365557"/>
            <a:ext cx="472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 </a:t>
            </a:r>
            <a:endParaRPr lang="en-US" sz="12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2667000"/>
          <a:ext cx="8229600" cy="3244849"/>
        </p:xfrm>
        <a:graphic>
          <a:graphicData uri="http://schemas.openxmlformats.org/drawingml/2006/table">
            <a:tbl>
              <a:tblPr/>
              <a:tblGrid>
                <a:gridCol w="1266414"/>
                <a:gridCol w="1514099"/>
                <a:gridCol w="1427170"/>
                <a:gridCol w="1278321"/>
                <a:gridCol w="1280106"/>
                <a:gridCol w="1463490"/>
              </a:tblGrid>
              <a:tr h="879228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SEASONS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371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Calibri"/>
                          <a:ea typeface="Calibri"/>
                          <a:cs typeface="Times New Roman"/>
                        </a:rPr>
                        <a:t>WET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139.710 ±13.261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129.774±51.129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9.965±3.787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18.602±2.895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1.513±0.307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051250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dirty="0">
                          <a:latin typeface="Calibri"/>
                          <a:ea typeface="Calibri"/>
                          <a:cs typeface="Times New Roman"/>
                        </a:rPr>
                        <a:t>DRY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618.248±236.423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87.144 ±36.229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0.466±0.095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7.536±1.242</a:t>
                      </a:r>
                      <a:r>
                        <a:rPr lang="en-GB" sz="11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b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0.605±0.163</a:t>
                      </a:r>
                      <a:r>
                        <a:rPr lang="en-GB" sz="11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32" marR="4763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676400"/>
            <a:ext cx="652165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4: </a:t>
            </a:r>
            <a:r>
              <a:rPr lang="en-US" sz="11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SEASONAL VARIATION OF HEAVY METALS IN PLANT (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Eichhornia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crassipes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2753877"/>
            <a:ext cx="472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 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41894" y="5725677"/>
            <a:ext cx="495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863664" y="5649477"/>
            <a:ext cx="42803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 </a:t>
            </a:r>
            <a:endParaRPr lang="en-US" sz="16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33400" y="1905000"/>
          <a:ext cx="8001000" cy="3362982"/>
        </p:xfrm>
        <a:graphic>
          <a:graphicData uri="http://schemas.openxmlformats.org/drawingml/2006/table">
            <a:tbl>
              <a:tblPr/>
              <a:tblGrid>
                <a:gridCol w="1305757"/>
                <a:gridCol w="1499340"/>
                <a:gridCol w="1329801"/>
                <a:gridCol w="1289729"/>
                <a:gridCol w="1289111"/>
                <a:gridCol w="1287262"/>
              </a:tblGrid>
              <a:tr h="762000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SEASONS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9055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0491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WET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9.292±9.292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0.753±0.753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13.564±13.564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90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590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GB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590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2.205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±2.205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0.147 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±0.147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00491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DRY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22.192±7.1338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25.354±16.268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0.154±0.1322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90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5905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1.717±0.0736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0.192±0.102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730" marR="5073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229877"/>
            <a:ext cx="77011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5: 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SEASONAL VARIATION OF HEAVY METALS IN FISH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Chrysichthys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nigrodigitatus</a:t>
            </a:r>
            <a:r>
              <a:rPr kumimoji="0" lang="en-US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762000"/>
            <a:ext cx="8883882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RESULTS (contd)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3429000"/>
            <a:ext cx="52683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b="1" dirty="0" smtClean="0"/>
          </a:p>
          <a:p>
            <a:pPr algn="just"/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5867400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1600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00400" y="304800"/>
            <a:ext cx="4572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1600198"/>
          <a:ext cx="8610600" cy="5257802"/>
        </p:xfrm>
        <a:graphic>
          <a:graphicData uri="http://schemas.openxmlformats.org/drawingml/2006/table">
            <a:tbl>
              <a:tblPr/>
              <a:tblGrid>
                <a:gridCol w="1676400"/>
                <a:gridCol w="1116674"/>
                <a:gridCol w="1435789"/>
                <a:gridCol w="1349021"/>
                <a:gridCol w="1689892"/>
                <a:gridCol w="1342824"/>
              </a:tblGrid>
              <a:tr h="690014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STATIONS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pH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ALKALINITY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(mg/l)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SALINITY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(ppt)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HARDNESS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TURBIDITY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(NTU)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2052"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AGBARA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5.81±0.3074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29.50±3.403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0.02±0.004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250.00±121.650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30.25±13.413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0014"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OLOGE JETTY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6.59±0.37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40.00±5.291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0.01±0.001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106.67±52.679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16.67±1.856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4"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IMUDE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5.69±1.04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34.67±1.764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0.01±0.003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60.67±9.955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29.67±3.065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3642"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MOROGBO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5.66±0.38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33.50±2.500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0.02±0.003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264.00±164.657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19.75±12.733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0014"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ERA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6.56±0.31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30.00±1.155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0.01±0.002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4766.67±4610.947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25.67±3.180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92052"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UNDERBRIDGE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5.56±0.63</a:t>
                      </a:r>
                      <a:r>
                        <a:rPr lang="en-GB" sz="14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36.00±3.367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0.01±0.002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97.00±33.838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14.25±3.038</a:t>
                      </a:r>
                      <a:r>
                        <a:rPr lang="en-GB" sz="14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bc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653" marR="52653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28600" y="1295400"/>
            <a:ext cx="613116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6: SPATIAL VARIATION IN PHYSIOCHEMICAL PARAMETERS.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838200"/>
            <a:ext cx="8883882" cy="838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RESULTS (contd)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03"/>
            <a:ext cx="8229600" cy="5913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 </a:t>
            </a:r>
            <a:endParaRPr lang="en-US" sz="28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1828801"/>
          <a:ext cx="9144000" cy="5029199"/>
        </p:xfrm>
        <a:graphic>
          <a:graphicData uri="http://schemas.openxmlformats.org/drawingml/2006/table">
            <a:tbl>
              <a:tblPr/>
              <a:tblGrid>
                <a:gridCol w="1881362"/>
                <a:gridCol w="1634801"/>
                <a:gridCol w="1396716"/>
                <a:gridCol w="1410845"/>
                <a:gridCol w="1408726"/>
                <a:gridCol w="1411550"/>
              </a:tblGrid>
              <a:tr h="766881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STATIONS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(mg/l)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(mg/l)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(mg/l)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(mg/l)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Calibri"/>
                          <a:ea typeface="Calibri"/>
                          <a:cs typeface="Times New Roman"/>
                        </a:rPr>
                        <a:t>(mg/l)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4975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AGBARA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0.480 ± </a:t>
                      </a:r>
                      <a:r>
                        <a:rPr lang="en-GB" sz="1400" dirty="0" smtClean="0">
                          <a:latin typeface="Times New Roman"/>
                          <a:ea typeface="Calibri"/>
                          <a:cs typeface="Times New Roman"/>
                        </a:rPr>
                        <a:t>0.110</a:t>
                      </a:r>
                      <a:r>
                        <a:rPr lang="en-GB" sz="1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0.012±0.011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0.095± 0.055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0.088± 0.054</a:t>
                      </a:r>
                      <a:r>
                        <a:rPr lang="en-GB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0.011± 0.007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64975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OLOGE JETTY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0.795 ± 0.298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0.015±0.015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0.056± 0.049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0.000± 0.000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0.013± 0.013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4975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IMUDE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0.573 ± 0.201</a:t>
                      </a:r>
                      <a:r>
                        <a:rPr lang="en-GB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0.017±.012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0.026± 0.020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0.410± 0.041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0.012± 0.017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6881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MOROGBO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0.577± 0.134</a:t>
                      </a:r>
                      <a:r>
                        <a:rPr lang="en-GB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0.058±0.045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0.034± 0.026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0.052± 0.033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0.009± 0.008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6881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>
                          <a:latin typeface="Times New Roman"/>
                          <a:ea typeface="Calibri"/>
                          <a:cs typeface="Times New Roman"/>
                        </a:rPr>
                        <a:t>ERA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0.430± 0.210</a:t>
                      </a:r>
                      <a:r>
                        <a:rPr lang="en-GB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0.031±0.031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0.065± 0.056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0.007± 0.007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0.000± 0.000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3631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latin typeface="Times New Roman"/>
                          <a:ea typeface="Calibri"/>
                          <a:cs typeface="Times New Roman"/>
                        </a:rPr>
                        <a:t>UNDERBRIDGE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0.260± 0.067</a:t>
                      </a:r>
                      <a:r>
                        <a:rPr lang="en-GB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4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0.025±0.016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0.049± 0.040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latin typeface="Times New Roman"/>
                          <a:ea typeface="Calibri"/>
                          <a:cs typeface="Times New Roman"/>
                        </a:rPr>
                        <a:t>0.000± 0.000</a:t>
                      </a:r>
                      <a:r>
                        <a:rPr lang="en-GB" sz="14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Times New Roman"/>
                          <a:ea typeface="Calibri"/>
                          <a:cs typeface="Times New Roman"/>
                        </a:rPr>
                        <a:t>0. 020±0.010</a:t>
                      </a:r>
                      <a:r>
                        <a:rPr lang="en-GB" sz="1400" baseline="30000" dirty="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867" marR="5086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371600"/>
            <a:ext cx="54257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7: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SPATIAL VARIATION OF HEAVY METALS IN WATER COLUMN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60118" y="381000"/>
            <a:ext cx="8883882" cy="838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RESULTS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346842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3468422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645335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 </a:t>
            </a:r>
            <a:endParaRPr lang="en-US" i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1676402"/>
          <a:ext cx="8686801" cy="5181598"/>
        </p:xfrm>
        <a:graphic>
          <a:graphicData uri="http://schemas.openxmlformats.org/drawingml/2006/table">
            <a:tbl>
              <a:tblPr/>
              <a:tblGrid>
                <a:gridCol w="1613263"/>
                <a:gridCol w="1864215"/>
                <a:gridCol w="1294057"/>
                <a:gridCol w="1440905"/>
                <a:gridCol w="1234768"/>
                <a:gridCol w="1239593"/>
              </a:tblGrid>
              <a:tr h="826378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STATIONS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8055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AGBARA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1739.625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823.787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13.082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5.287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12.683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11.341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7.051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1.177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.662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±0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.229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28055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OLOGE JETTY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1833.812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456.592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15.011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5.712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14.941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14.415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5.982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2.298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.342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.171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1500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IMUDE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1874.238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595.467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17.291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5.304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9.997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7.679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11.797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2.684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.538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.309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8055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MOROGBO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1157.1783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419.425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13.732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4.896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7.445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6.547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8.821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3.978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.738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.285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8055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ERA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431.100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109.750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3.773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2.553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17.500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16.150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7.653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1.980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.313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±0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.113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21500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UNDERBRIDGE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2560.329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1101.323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16.484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5.826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35.208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33.785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12.897</a:t>
                      </a: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4.220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.880</a:t>
                      </a: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±0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.214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251" marR="5225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143000"/>
            <a:ext cx="49568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8: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SPATIAL VARIATION OF HEAVY METALS IN SEDIMENT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90600" y="6019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 </a:t>
            </a:r>
            <a:endParaRPr lang="en-US" i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1524000"/>
          <a:ext cx="8229601" cy="5334000"/>
        </p:xfrm>
        <a:graphic>
          <a:graphicData uri="http://schemas.openxmlformats.org/drawingml/2006/table">
            <a:tbl>
              <a:tblPr/>
              <a:tblGrid>
                <a:gridCol w="1560647"/>
                <a:gridCol w="1583120"/>
                <a:gridCol w="1481990"/>
                <a:gridCol w="1197328"/>
                <a:gridCol w="1251638"/>
                <a:gridCol w="1154878"/>
              </a:tblGrid>
              <a:tr h="698474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STATIONS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6326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AGBARA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378.011</a:t>
                      </a: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±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280.683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156.048±86.169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5.321±4.602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10.323±4.898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0.769±0.371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745111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OLOGE JETTY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954.837±658.007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75.5160±64.570</a:t>
                      </a:r>
                      <a:r>
                        <a:rPr lang="en-GB" sz="1200" baseline="300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0.443±0.228</a:t>
                      </a:r>
                      <a:r>
                        <a:rPr lang="en-GB" sz="1200" baseline="30000" dirty="0"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4.044±2.135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0.243±0.243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6326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IMUDE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91.526±37.259</a:t>
                      </a:r>
                      <a:r>
                        <a:rPr lang="en-GB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82.670±45.481</a:t>
                      </a:r>
                      <a:r>
                        <a:rPr lang="en-GB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3.470±3.322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9.292±5.681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0.847±0.571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5111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MOROGBO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247.969±164.255</a:t>
                      </a:r>
                      <a:r>
                        <a:rPr lang="en-GB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15.412±6.648</a:t>
                      </a:r>
                      <a:r>
                        <a:rPr lang="en-GB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ac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0.766±0.337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8.454±3.392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0.576±0.367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6326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ERA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64.975±64.975</a:t>
                      </a:r>
                      <a:r>
                        <a:rPr lang="en-GB" sz="1200" baseline="300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11.075±11.075</a:t>
                      </a:r>
                      <a:r>
                        <a:rPr lang="en-GB" sz="1200" baseline="30000" dirty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1.038±1.038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6.938±6.938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0.500±0.500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6326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UNDERBRIDGE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134.503±48.217</a:t>
                      </a:r>
                      <a:r>
                        <a:rPr lang="en-GB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latin typeface="Times New Roman"/>
                          <a:ea typeface="Calibri"/>
                          <a:cs typeface="Times New Roman"/>
                        </a:rPr>
                        <a:t>74.430±55.833</a:t>
                      </a:r>
                      <a:r>
                        <a:rPr lang="en-GB" sz="1200" baseline="30000" dirty="0" smtClean="0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5.591±5.376</a:t>
                      </a:r>
                      <a:r>
                        <a:rPr lang="en-GB" sz="1200" baseline="30000"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Calibri"/>
                          <a:cs typeface="Times New Roman"/>
                        </a:rPr>
                        <a:t>10.289±5.679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Calibri"/>
                          <a:cs typeface="Times New Roman"/>
                        </a:rPr>
                        <a:t>1.001±0.452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9941" marR="49941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143000"/>
            <a:ext cx="605967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9: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SPATIAL VARIATION OF HEAVY METALS IN PLANT(</a:t>
            </a:r>
            <a:r>
              <a:rPr kumimoji="0" lang="en-US" sz="12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Eichhorniacrassipes</a:t>
            </a:r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0118" y="381000"/>
            <a:ext cx="8883882" cy="838200"/>
          </a:xfrm>
          <a:prstGeom prst="rect">
            <a:avLst/>
          </a:prstGeom>
        </p:spPr>
        <p:txBody>
          <a:bodyPr vert="horz" lIns="0" rIns="0" bIns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RESULTS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contd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sz="1600" b="1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Physiochemical Parameters in water column </a:t>
            </a:r>
            <a:endParaRPr lang="en-US" sz="1600" dirty="0" smtClean="0">
              <a:solidFill>
                <a:srgbClr val="000000"/>
              </a:solidFill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The pH value is ideal for Fish growth and survival (Boyd, 1981, WHO)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This agrees with the observation made by </a:t>
            </a:r>
            <a:r>
              <a:rPr lang="en-US" sz="1600" dirty="0" err="1" smtClean="0">
                <a:ea typeface="Calibri" pitchFamily="34" charset="0"/>
                <a:cs typeface="Times New Roman" pitchFamily="18" charset="0"/>
              </a:rPr>
              <a:t>Usoro</a:t>
            </a:r>
            <a:r>
              <a:rPr lang="en-US" sz="1600" i="1" dirty="0" err="1" smtClean="0">
                <a:ea typeface="Calibri" pitchFamily="34" charset="0"/>
                <a:cs typeface="Times New Roman" pitchFamily="18" charset="0"/>
              </a:rPr>
              <a:t>et</a:t>
            </a:r>
            <a:r>
              <a:rPr lang="en-US" sz="1600" i="1" dirty="0" smtClean="0">
                <a:ea typeface="Calibri" pitchFamily="34" charset="0"/>
                <a:cs typeface="Times New Roman" pitchFamily="18" charset="0"/>
              </a:rPr>
              <a:t> al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 (2013) of </a:t>
            </a:r>
            <a:r>
              <a:rPr lang="en-US" sz="1600" dirty="0" err="1" smtClean="0">
                <a:ea typeface="Calibri" pitchFamily="34" charset="0"/>
                <a:cs typeface="Times New Roman" pitchFamily="18" charset="0"/>
              </a:rPr>
              <a:t>Iko</a:t>
            </a: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 river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The Turbidity  values exceeded considerable limits for Fresh water body (FEPA, 1991).</a:t>
            </a:r>
            <a:r>
              <a:rPr lang="en-US" sz="16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This correlate with the turbidity reported by </a:t>
            </a:r>
            <a:r>
              <a:rPr lang="en-US" sz="1600" dirty="0" err="1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Archana</a:t>
            </a:r>
            <a:r>
              <a:rPr lang="en-US" sz="1600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Gupte</a:t>
            </a:r>
            <a:r>
              <a:rPr lang="en-US" sz="1600" i="1" dirty="0" err="1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et</a:t>
            </a:r>
            <a:r>
              <a:rPr lang="en-US" sz="1600" i="1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 al (</a:t>
            </a:r>
            <a:r>
              <a:rPr lang="en-US" sz="1600" dirty="0" smtClean="0">
                <a:solidFill>
                  <a:srgbClr val="000000"/>
                </a:solidFill>
                <a:latin typeface="Constantia" pitchFamily="18" charset="0"/>
                <a:ea typeface="Calibri" pitchFamily="34" charset="0"/>
                <a:cs typeface="Times New Roman" pitchFamily="18" charset="0"/>
              </a:rPr>
              <a:t>2013)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ea typeface="Calibri" pitchFamily="34" charset="0"/>
                <a:cs typeface="Times New Roman" pitchFamily="18" charset="0"/>
              </a:rPr>
              <a:t>The mean value of  h</a:t>
            </a:r>
            <a:r>
              <a:rPr lang="en-US" sz="16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ardness</a:t>
            </a:r>
            <a:r>
              <a:rPr lang="en-US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6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in this study was considered very high for a Lagoon  (Tucker .1993)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>
                <a:latin typeface="Constantia" pitchFamily="18" charset="0"/>
                <a:cs typeface="Times New Roman" pitchFamily="18" charset="0"/>
              </a:rPr>
              <a:t>Therefore, </a:t>
            </a:r>
            <a:r>
              <a:rPr lang="en-US" sz="1600" dirty="0" err="1" smtClean="0">
                <a:latin typeface="Constantia" pitchFamily="18" charset="0"/>
                <a:cs typeface="Times New Roman" pitchFamily="18" charset="0"/>
              </a:rPr>
              <a:t>Ologe</a:t>
            </a:r>
            <a:r>
              <a:rPr lang="en-US" sz="1600" dirty="0" smtClean="0">
                <a:latin typeface="Constantia" pitchFamily="18" charset="0"/>
                <a:cs typeface="Times New Roman" pitchFamily="18" charset="0"/>
              </a:rPr>
              <a:t> is considered hard water according to </a:t>
            </a:r>
            <a:r>
              <a:rPr lang="en-US" sz="1600" dirty="0" err="1" smtClean="0">
                <a:latin typeface="Constantia" pitchFamily="18" charset="0"/>
                <a:cs typeface="Times New Roman" pitchFamily="18" charset="0"/>
              </a:rPr>
              <a:t>Mairs</a:t>
            </a:r>
            <a:r>
              <a:rPr lang="en-US" sz="1600" dirty="0" smtClean="0">
                <a:latin typeface="Constantia" pitchFamily="18" charset="0"/>
                <a:cs typeface="Times New Roman" pitchFamily="18" charset="0"/>
              </a:rPr>
              <a:t> (1966) report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The high values of alkalinity in the wet season which is closely related to that in dry season obtained in </a:t>
            </a:r>
            <a:r>
              <a:rPr lang="en-US" sz="1600" dirty="0" err="1" smtClean="0"/>
              <a:t>Ologe</a:t>
            </a:r>
            <a:r>
              <a:rPr lang="en-US" sz="1600" dirty="0" smtClean="0"/>
              <a:t> lagoon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suggest that lagoon sediment or floor contain high level of carbonated deposits as was reported by Boyd (1981) 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1600" dirty="0" smtClean="0"/>
              <a:t>This corresponds with work done by Ahmed S</a:t>
            </a:r>
            <a:r>
              <a:rPr lang="en-US" sz="1600" i="1" dirty="0" smtClean="0"/>
              <a:t>et al</a:t>
            </a:r>
            <a:r>
              <a:rPr lang="en-US" sz="1600" dirty="0" smtClean="0"/>
              <a:t> (2015)while the order of metals in the sediments was Fe &gt; Cu &gt;</a:t>
            </a:r>
            <a:r>
              <a:rPr lang="en-US" sz="1600" dirty="0" err="1" smtClean="0"/>
              <a:t>Pb</a:t>
            </a:r>
            <a:r>
              <a:rPr lang="en-US" sz="1600" dirty="0" smtClean="0"/>
              <a:t>&gt; Zn &gt;</a:t>
            </a:r>
            <a:r>
              <a:rPr lang="en-US" sz="1600" dirty="0" err="1" smtClean="0"/>
              <a:t>Cd</a:t>
            </a:r>
            <a:r>
              <a:rPr lang="en-US" sz="1600" dirty="0" smtClean="0"/>
              <a:t>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600" dirty="0" smtClean="0">
              <a:latin typeface="Constantia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1600" dirty="0" smtClean="0"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US" sz="1500" b="1" dirty="0" smtClean="0"/>
              <a:t>Heavy metals in water column, Sediment, plant and Fish species: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endParaRPr lang="en-US" sz="1500" dirty="0" smtClean="0"/>
          </a:p>
          <a:p>
            <a:pPr>
              <a:lnSpc>
                <a:spcPct val="210000"/>
              </a:lnSpc>
            </a:pPr>
            <a:r>
              <a:rPr lang="en-US" sz="1500" dirty="0" smtClean="0"/>
              <a:t>All  values of Heavy metals  in water sample during this study are within the FEPA limits for heavy metals surface waters  which are CU (&lt;1), Fe (&lt;20), Zn (&lt;1), </a:t>
            </a:r>
            <a:r>
              <a:rPr lang="en-US" sz="1500" dirty="0" err="1" smtClean="0"/>
              <a:t>Pb</a:t>
            </a:r>
            <a:r>
              <a:rPr lang="en-US" sz="1500" dirty="0" smtClean="0"/>
              <a:t> (&lt;1) and  </a:t>
            </a:r>
            <a:r>
              <a:rPr lang="en-US" sz="1500" dirty="0" err="1" smtClean="0"/>
              <a:t>Cd</a:t>
            </a:r>
            <a:r>
              <a:rPr lang="en-US" sz="1500" dirty="0" smtClean="0"/>
              <a:t>(&lt;1).</a:t>
            </a:r>
          </a:p>
          <a:p>
            <a:pPr>
              <a:lnSpc>
                <a:spcPct val="210000"/>
              </a:lnSpc>
            </a:pPr>
            <a:r>
              <a:rPr lang="en-US" sz="1500" dirty="0" smtClean="0"/>
              <a:t>The increased order Fe&gt;</a:t>
            </a:r>
            <a:r>
              <a:rPr lang="en-US" sz="1500" dirty="0" err="1" smtClean="0"/>
              <a:t>Pb</a:t>
            </a:r>
            <a:r>
              <a:rPr lang="en-US" sz="1500" dirty="0" smtClean="0"/>
              <a:t>&gt; Cu &gt; Zn &gt; </a:t>
            </a:r>
            <a:r>
              <a:rPr lang="en-US" sz="1500" dirty="0" err="1" smtClean="0"/>
              <a:t>Cd</a:t>
            </a:r>
            <a:r>
              <a:rPr lang="en-US" sz="1500" dirty="0" smtClean="0"/>
              <a:t> corresponds with work done by Ahmed </a:t>
            </a:r>
            <a:r>
              <a:rPr lang="en-US" sz="1500" i="1" dirty="0" smtClean="0"/>
              <a:t>et al</a:t>
            </a:r>
            <a:r>
              <a:rPr lang="en-US" sz="1500" dirty="0" smtClean="0"/>
              <a:t> .(2015) </a:t>
            </a:r>
          </a:p>
          <a:p>
            <a:pPr>
              <a:lnSpc>
                <a:spcPct val="210000"/>
              </a:lnSpc>
            </a:pPr>
            <a:r>
              <a:rPr lang="en-US" sz="1500" dirty="0" smtClean="0"/>
              <a:t>The seasonal Variation of heavy metals in sediment which was reported in Table 3. exceeded the FEPA limits for heavy metals in surface waters in mg/l except cadmium  with lowest value 0.4611±0.138 in dry season. This was lower than those reported by </a:t>
            </a:r>
            <a:r>
              <a:rPr lang="en-US" sz="1500" dirty="0" err="1" smtClean="0"/>
              <a:t>Whenu</a:t>
            </a:r>
            <a:r>
              <a:rPr lang="en-US" sz="1500" dirty="0" smtClean="0"/>
              <a:t> and </a:t>
            </a:r>
            <a:r>
              <a:rPr lang="en-US" sz="1500" dirty="0" err="1" smtClean="0"/>
              <a:t>Mekuleyi</a:t>
            </a:r>
            <a:r>
              <a:rPr lang="en-US" sz="1500" dirty="0" smtClean="0"/>
              <a:t>(2017) and </a:t>
            </a:r>
            <a:r>
              <a:rPr lang="en-US" sz="1500" dirty="0" err="1" smtClean="0"/>
              <a:t>Kumolu</a:t>
            </a:r>
            <a:r>
              <a:rPr lang="en-US" sz="1500" dirty="0" smtClean="0"/>
              <a:t>-Johnson et al.(2012)</a:t>
            </a:r>
          </a:p>
          <a:p>
            <a:pPr>
              <a:lnSpc>
                <a:spcPct val="210000"/>
              </a:lnSpc>
            </a:pPr>
            <a:r>
              <a:rPr lang="en-US" sz="1500" dirty="0" smtClean="0"/>
              <a:t>Both sediment and </a:t>
            </a:r>
            <a:r>
              <a:rPr lang="en-US" sz="1500" i="1" dirty="0" err="1" smtClean="0"/>
              <a:t>Eichhornia</a:t>
            </a:r>
            <a:r>
              <a:rPr lang="en-US" sz="1500" i="1" dirty="0" smtClean="0"/>
              <a:t> </a:t>
            </a:r>
            <a:r>
              <a:rPr lang="en-US" sz="1500" i="1" dirty="0" err="1" smtClean="0"/>
              <a:t>crassipes</a:t>
            </a:r>
            <a:r>
              <a:rPr lang="en-US" sz="1500" i="1" dirty="0" smtClean="0"/>
              <a:t> </a:t>
            </a:r>
            <a:r>
              <a:rPr lang="en-US" sz="1500" dirty="0" smtClean="0"/>
              <a:t>had high seasonal</a:t>
            </a:r>
            <a:r>
              <a:rPr lang="en-US" sz="1500" b="1" i="1" dirty="0" smtClean="0"/>
              <a:t> </a:t>
            </a:r>
            <a:r>
              <a:rPr lang="en-US" sz="1500" i="1" dirty="0" smtClean="0"/>
              <a:t>heavy metal</a:t>
            </a:r>
            <a:r>
              <a:rPr lang="en-US" sz="1500" dirty="0" smtClean="0"/>
              <a:t> </a:t>
            </a:r>
            <a:r>
              <a:rPr lang="en-US" sz="1500" dirty="0"/>
              <a:t> </a:t>
            </a:r>
            <a:r>
              <a:rPr lang="en-US" sz="1500" dirty="0" smtClean="0"/>
              <a:t>above FEPA Limit.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300000"/>
              </a:lnSpc>
            </a:pPr>
            <a:r>
              <a:rPr lang="en-US" sz="7000" dirty="0" smtClean="0"/>
              <a:t>The mean concentration of heavy metals in Fish (</a:t>
            </a:r>
            <a:r>
              <a:rPr lang="en-US" sz="7000" i="1" dirty="0" err="1" smtClean="0"/>
              <a:t>Chrysichthys</a:t>
            </a:r>
            <a:r>
              <a:rPr lang="en-US" sz="7000" i="1" dirty="0" smtClean="0"/>
              <a:t> </a:t>
            </a:r>
            <a:r>
              <a:rPr lang="en-US" sz="7000" i="1" dirty="0" err="1" smtClean="0"/>
              <a:t>nigrodigitatus</a:t>
            </a:r>
            <a:r>
              <a:rPr lang="en-US" sz="7000" i="1" dirty="0" smtClean="0"/>
              <a:t>) </a:t>
            </a:r>
            <a:r>
              <a:rPr lang="en-US" sz="7000" dirty="0" smtClean="0"/>
              <a:t>exceeded the limit of </a:t>
            </a:r>
            <a:r>
              <a:rPr lang="en-US" sz="7000" dirty="0" smtClean="0"/>
              <a:t>FEPA </a:t>
            </a:r>
          </a:p>
          <a:p>
            <a:pPr>
              <a:lnSpc>
                <a:spcPct val="300000"/>
              </a:lnSpc>
            </a:pPr>
            <a:r>
              <a:rPr lang="en-US" sz="7000" dirty="0" smtClean="0"/>
              <a:t>. </a:t>
            </a:r>
            <a:r>
              <a:rPr lang="en-US" sz="7000" dirty="0" smtClean="0"/>
              <a:t>This corresponds to a similar work done by </a:t>
            </a:r>
            <a:r>
              <a:rPr lang="en-US" sz="7000" dirty="0" err="1" smtClean="0"/>
              <a:t>Adeosun</a:t>
            </a:r>
            <a:r>
              <a:rPr lang="en-US" sz="7000" dirty="0" smtClean="0"/>
              <a:t> </a:t>
            </a:r>
            <a:r>
              <a:rPr lang="en-US" sz="7000" i="1" dirty="0" smtClean="0"/>
              <a:t>et al. </a:t>
            </a:r>
            <a:r>
              <a:rPr lang="en-US" sz="7000" dirty="0" smtClean="0"/>
              <a:t>(2010) where the concentration of zinc is significantly higher in bone of </a:t>
            </a:r>
            <a:r>
              <a:rPr lang="en-US" sz="7000" i="1" dirty="0" smtClean="0"/>
              <a:t>C. </a:t>
            </a:r>
            <a:r>
              <a:rPr lang="en-US" sz="7000" i="1" dirty="0" err="1" smtClean="0"/>
              <a:t>nigrodigitatus</a:t>
            </a:r>
            <a:r>
              <a:rPr lang="en-US" sz="7000" dirty="0" smtClean="0"/>
              <a:t> than all other tissue </a:t>
            </a:r>
            <a:r>
              <a:rPr lang="en-US" sz="7000" dirty="0" smtClean="0"/>
              <a:t>of </a:t>
            </a:r>
            <a:r>
              <a:rPr lang="en-US" sz="7000" dirty="0" smtClean="0"/>
              <a:t>same species </a:t>
            </a:r>
            <a:r>
              <a:rPr lang="en-US" sz="7000" dirty="0" smtClean="0"/>
              <a:t>examined</a:t>
            </a:r>
            <a:r>
              <a:rPr lang="en-US" sz="7000" dirty="0" smtClean="0"/>
              <a:t>.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study showed that water quality variables and heavy metal content of the water bodies can still sustain fish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But it may be harmful to  the inhabitance of the Community</a:t>
            </a:r>
            <a:r>
              <a:rPr lang="en-US" b="1" dirty="0" smtClean="0"/>
              <a:t>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Therefore, efforts should be made by all users of the water bodies to take caution on discharging untreated wastes into these aquatic ecosystems.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Materials and Methods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Results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Discussion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>
              <a:latin typeface="Bernard MT Condensed" pitchFamily="18" charset="0"/>
            </a:endParaRPr>
          </a:p>
          <a:p>
            <a:pPr algn="ctr">
              <a:buNone/>
            </a:pPr>
            <a:r>
              <a:rPr lang="en-US" sz="6000" dirty="0" smtClean="0">
                <a:latin typeface="Bernard MT Condensed" pitchFamily="18" charset="0"/>
              </a:rPr>
              <a:t>Thank you for listening</a:t>
            </a:r>
            <a:endParaRPr lang="en-US" sz="6000" dirty="0"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INTRODUCTION </a:t>
            </a: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6764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Most Nigeria’s Lagoons are prone to various sources of pollution such as :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Domestic wastes, industrial wastes and chemicals from farm etc   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Non-biodegradable nature of heavy metals made it one of the most notorious burdens to aquatic  ecologists (</a:t>
            </a:r>
            <a:r>
              <a:rPr lang="en-GB" sz="2000" dirty="0" err="1" smtClean="0"/>
              <a:t>Ndimele</a:t>
            </a:r>
            <a:r>
              <a:rPr lang="en-GB" sz="2000" dirty="0" smtClean="0"/>
              <a:t> </a:t>
            </a:r>
            <a:r>
              <a:rPr lang="en-GB" sz="2000" i="1" dirty="0" smtClean="0"/>
              <a:t>et al</a:t>
            </a:r>
            <a:r>
              <a:rPr lang="en-GB" sz="2000" dirty="0" smtClean="0"/>
              <a:t>.,2010)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While some heavy metals such as zinc, copper, manganese and iron played significant roles in the metabolic activities of aquatic and terrestrial organisms, </a:t>
            </a:r>
          </a:p>
          <a:p>
            <a:pPr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GB" sz="2000" dirty="0" smtClean="0"/>
              <a:t>Metals like lead, cadmium, arsenic and mercury, have been reported to be toxic even at low concentrations (</a:t>
            </a:r>
            <a:r>
              <a:rPr lang="en-GB" sz="2000" dirty="0" err="1" smtClean="0"/>
              <a:t>Whenu</a:t>
            </a:r>
            <a:r>
              <a:rPr lang="en-GB" sz="2000" dirty="0" smtClean="0"/>
              <a:t> and Mekuleyi,2017)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8229600" cy="609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MATERIALS AND METHODS</a:t>
            </a:r>
            <a:endParaRPr lang="en-US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219200"/>
            <a:ext cx="86868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Study area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err="1" smtClean="0"/>
              <a:t>Ologe</a:t>
            </a:r>
            <a:r>
              <a:rPr lang="en-US" sz="2800" dirty="0" smtClean="0"/>
              <a:t> Lagoon is a freshwater body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 It has a surface area of about 64.5 km</a:t>
            </a:r>
            <a:r>
              <a:rPr lang="en-US" sz="2800" baseline="30000" dirty="0" smtClean="0"/>
              <a:t>2 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Lies between latitude 6°27’N and 6°30’N and longitudes 3°02’E and 3°07’E on the equator (</a:t>
            </a:r>
            <a:r>
              <a:rPr lang="en-US" sz="2800" dirty="0" err="1" smtClean="0"/>
              <a:t>Kumolu</a:t>
            </a:r>
            <a:r>
              <a:rPr lang="en-US" sz="2800" dirty="0" smtClean="0"/>
              <a:t>-Johnson et al.,2010)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Links up to Atlantic ocean via </a:t>
            </a:r>
            <a:r>
              <a:rPr lang="en-US" sz="2800" dirty="0" err="1" smtClean="0"/>
              <a:t>Badagry</a:t>
            </a:r>
            <a:r>
              <a:rPr lang="en-US" sz="2800" dirty="0" smtClean="0"/>
              <a:t> creek and the Lagos </a:t>
            </a:r>
            <a:r>
              <a:rPr lang="en-US" sz="2800" dirty="0" err="1" smtClean="0"/>
              <a:t>harbour</a:t>
            </a:r>
            <a:r>
              <a:rPr lang="en-US" sz="2800" dirty="0" smtClean="0"/>
              <a:t> (</a:t>
            </a:r>
            <a:r>
              <a:rPr lang="en-US" sz="2800" dirty="0" err="1" smtClean="0"/>
              <a:t>Ndimele</a:t>
            </a:r>
            <a:r>
              <a:rPr lang="en-US" sz="2800" dirty="0" smtClean="0"/>
              <a:t>  et al., 2011). </a:t>
            </a:r>
          </a:p>
          <a:p>
            <a:pPr algn="just"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51511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COLLECTION OF SAMPLES,DIGESTION &amp;METALS ANALYSIS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47800"/>
            <a:ext cx="8763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Water, sediment, fish and </a:t>
            </a:r>
            <a:r>
              <a:rPr lang="en-US" sz="2000" dirty="0" err="1" smtClean="0"/>
              <a:t>macrophyte</a:t>
            </a:r>
            <a:r>
              <a:rPr lang="en-US" sz="2000" dirty="0" smtClean="0"/>
              <a:t> were collected monthly from six sampling stations.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Samples were collected and treated according to FEPA and APHA standard methods.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Sediment was digested using the Nitric-peroxide acid digestion procedure.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2 grams of sediment was weighed on the </a:t>
            </a:r>
            <a:r>
              <a:rPr lang="en-US" sz="2000" dirty="0" err="1" smtClean="0"/>
              <a:t>Mettler</a:t>
            </a:r>
            <a:r>
              <a:rPr lang="en-US" sz="2000" dirty="0" smtClean="0"/>
              <a:t> balance (DM-11-K)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 To sample put in a beaker, 10ml of nitric acid and 5ml of  hydrogen peroxide were added  and heated on a hot plate for about forty five minutes until the solid dissolved and the volume of contents was reduced to about 5 ml.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/>
              <a:t>Contents were then filtered through a 0.45-μ Millipore membrane filter paper transferred quantitatively to a 50ml volumetric flask by adding de-ionized water and </a:t>
            </a:r>
            <a:r>
              <a:rPr lang="en-US" sz="2000" dirty="0" err="1" smtClean="0"/>
              <a:t>analysed</a:t>
            </a:r>
            <a:r>
              <a:rPr lang="en-US" sz="2000" dirty="0" smtClean="0"/>
              <a:t> for heavy metals in an AAS.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81" y="937587"/>
            <a:ext cx="8229600" cy="609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COLLECTION &amp;DIGESTION OF SAMPLES  (</a:t>
            </a:r>
            <a:r>
              <a:rPr lang="en-US" sz="2800" b="1" dirty="0" err="1" smtClean="0"/>
              <a:t>contd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n-US" sz="2400" i="1" dirty="0" smtClean="0"/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Contents were filtered through a 0.45-μ Millipore membrane filter paper transferred quantitatively to a 50ml volumetric flask by adding de-ionized water and </a:t>
            </a:r>
            <a:r>
              <a:rPr lang="en-US" sz="2400" dirty="0" err="1" smtClean="0"/>
              <a:t>analysed</a:t>
            </a:r>
            <a:r>
              <a:rPr lang="en-US" sz="2400" dirty="0" smtClean="0"/>
              <a:t> for heavy metals in an AAS(</a:t>
            </a:r>
            <a:r>
              <a:rPr lang="en-GB" sz="2400" smtClean="0"/>
              <a:t>Buck scientific 210 VGP model, USA </a:t>
            </a:r>
            <a:r>
              <a:rPr lang="en-US" sz="2400" smtClean="0"/>
              <a:t>  </a:t>
            </a:r>
            <a:r>
              <a:rPr lang="en-US" sz="2400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i="1" dirty="0" err="1" smtClean="0"/>
              <a:t>Chrysichthys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nigrodigitatus</a:t>
            </a:r>
            <a:r>
              <a:rPr lang="en-US" sz="2400" i="1" dirty="0" smtClean="0"/>
              <a:t> was</a:t>
            </a:r>
            <a:r>
              <a:rPr lang="en-US" sz="2400" dirty="0" smtClean="0"/>
              <a:t> dissected</a:t>
            </a:r>
            <a:r>
              <a:rPr lang="en-US" sz="2400" i="1" dirty="0" smtClean="0"/>
              <a:t> with </a:t>
            </a:r>
            <a:r>
              <a:rPr lang="en-US" sz="2400" dirty="0" smtClean="0"/>
              <a:t>high quality corrosion resistance stainless knife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2 gram of the samples were weighed on the </a:t>
            </a:r>
            <a:r>
              <a:rPr lang="en-US" sz="2400" dirty="0" err="1" smtClean="0"/>
              <a:t>Mettler</a:t>
            </a:r>
            <a:r>
              <a:rPr lang="en-US" sz="2400" dirty="0" smtClean="0"/>
              <a:t> balance (DM-11-K)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 By using paper tape, samples were put in the beaker </a:t>
            </a:r>
            <a:r>
              <a:rPr lang="en-US" sz="2400" dirty="0" err="1" smtClean="0"/>
              <a:t>labelled</a:t>
            </a:r>
            <a:r>
              <a:rPr lang="en-US" sz="2400" dirty="0" smtClean="0"/>
              <a:t> with the various fish organs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Ten(10)ml of nitric acid and 5ml hydrogen peroxide were added to each of the organs &amp;heated in the fume chamber.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905000"/>
          <a:ext cx="8915400" cy="4953001"/>
        </p:xfrm>
        <a:graphic>
          <a:graphicData uri="http://schemas.openxmlformats.org/drawingml/2006/table">
            <a:tbl>
              <a:tblPr/>
              <a:tblGrid>
                <a:gridCol w="1249822"/>
                <a:gridCol w="1493378"/>
                <a:gridCol w="1676400"/>
                <a:gridCol w="1496226"/>
                <a:gridCol w="1475574"/>
                <a:gridCol w="1524000"/>
              </a:tblGrid>
              <a:tr h="895642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Constantia"/>
                          <a:ea typeface="Calibri"/>
                          <a:cs typeface="Times New Roman"/>
                        </a:rPr>
                        <a:t>SEASON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ALKALINITY</a:t>
                      </a: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onstantia"/>
                          <a:ea typeface="Calibri"/>
                          <a:cs typeface="Times New Roman"/>
                        </a:rPr>
                        <a:t>(MG/L)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SALINITY</a:t>
                      </a:r>
                      <a:endParaRPr lang="en-US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(PPT)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GB" sz="1600" b="1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HARDNESS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TURBIDITY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(NTU)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950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onstantia"/>
                          <a:ea typeface="Calibri"/>
                          <a:cs typeface="Times New Roman"/>
                        </a:rPr>
                        <a:t>WET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rgbClr val="000000"/>
                        </a:solidFill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rgbClr val="000000"/>
                        </a:solidFill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5.763</a:t>
                      </a: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± </a:t>
                      </a: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0.349</a:t>
                      </a:r>
                      <a:r>
                        <a:rPr lang="en-GB" sz="1600" baseline="30000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34.333±1.703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0.003±0.004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  1353.167±1150.547</a:t>
                      </a:r>
                      <a:r>
                        <a:rPr lang="en-GB" sz="1600" baseline="3000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 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24.750±5.511</a:t>
                      </a:r>
                      <a:r>
                        <a:rPr lang="en-GB" sz="1600" baseline="3000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 a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12409"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b="1" dirty="0" smtClean="0"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 smtClean="0">
                          <a:latin typeface="Constantia"/>
                          <a:ea typeface="Calibri"/>
                          <a:cs typeface="Times New Roman"/>
                        </a:rPr>
                        <a:t>DRY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rgbClr val="000000"/>
                        </a:solidFill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rgbClr val="000000"/>
                        </a:solidFill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600" dirty="0" smtClean="0">
                        <a:solidFill>
                          <a:srgbClr val="000000"/>
                        </a:solidFill>
                        <a:latin typeface="Constantia"/>
                        <a:ea typeface="Calibri"/>
                        <a:cs typeface="Times New Roman"/>
                      </a:endParaRPr>
                    </a:p>
                    <a:p>
                      <a:pPr marL="1714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6.161±0.185</a:t>
                      </a:r>
                      <a:r>
                        <a:rPr lang="en-GB" sz="1600" baseline="30000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33.111±2.383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0.002±0.003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a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112.000±26.891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 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19.556±1.281</a:t>
                      </a:r>
                      <a:r>
                        <a:rPr lang="en-GB" sz="1600" baseline="30000" dirty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aseline="30000" dirty="0" smtClean="0">
                          <a:solidFill>
                            <a:srgbClr val="000000"/>
                          </a:solidFill>
                          <a:latin typeface="Constantia"/>
                          <a:ea typeface="Calibri"/>
                          <a:cs typeface="Times New Roman"/>
                        </a:rPr>
                        <a:t>b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524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Table 1: Seasonal variation of </a:t>
            </a:r>
            <a:r>
              <a:rPr lang="en-US" dirty="0" err="1" smtClean="0"/>
              <a:t>physico</a:t>
            </a:r>
            <a:r>
              <a:rPr lang="en-US" dirty="0" smtClean="0"/>
              <a:t>-chemical parameters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RESULTS (</a:t>
            </a:r>
            <a:r>
              <a:rPr lang="en-US" sz="2800" b="1" dirty="0" err="1" smtClean="0"/>
              <a:t>contd</a:t>
            </a:r>
            <a:r>
              <a:rPr lang="en-US" sz="2800" b="1" dirty="0" smtClean="0"/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5838521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2: SEASONAL VARIATION OF HEAVY METALS IN WATER COLUMN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2493678"/>
          <a:ext cx="8077199" cy="3221322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035910"/>
                <a:gridCol w="1402490"/>
                <a:gridCol w="1371600"/>
                <a:gridCol w="1447800"/>
                <a:gridCol w="1385062"/>
                <a:gridCol w="1434337"/>
              </a:tblGrid>
              <a:tr h="513340"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SEASONS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Fe (mg/l)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Zn (mg/l)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Cu (mg/l)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 err="1"/>
                        <a:t>Pb</a:t>
                      </a:r>
                      <a:r>
                        <a:rPr lang="en-US" sz="1100" dirty="0"/>
                        <a:t> (mg/l)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 err="1"/>
                        <a:t>Cd</a:t>
                      </a:r>
                      <a:r>
                        <a:rPr lang="en-US" sz="1100" dirty="0"/>
                        <a:t> (mg/l)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667"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WET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0.5255±0.1033 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0.0318±0.01582 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0.0889±0.2208 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/>
                        <a:t>0.0365±0.02037 a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/>
                        <a:t> 0.0106±0.00505 a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99" marR="9299" marT="929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697315"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DRY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0.7010±0.18410 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0.0193±0.00867 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0.0053±0.00267 </a:t>
                      </a:r>
                      <a:r>
                        <a:rPr lang="en-US" sz="1100" dirty="0" smtClean="0"/>
                        <a:t>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0.0332±0.02211 a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758" marR="43758" marT="9299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marR="0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100" dirty="0"/>
                        <a:t> 0.0132±0.00578 a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299" marR="9299" marT="929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151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 RESULTS (</a:t>
            </a:r>
            <a:r>
              <a:rPr lang="en-US" sz="2800" b="1" dirty="0" err="1" smtClean="0"/>
              <a:t>contd</a:t>
            </a:r>
            <a:r>
              <a:rPr lang="en-US" sz="2800" b="1" dirty="0" smtClean="0"/>
              <a:t>)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19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88392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007488"/>
          <a:ext cx="8458200" cy="3317112"/>
        </p:xfrm>
        <a:graphic>
          <a:graphicData uri="http://schemas.openxmlformats.org/drawingml/2006/table">
            <a:tbl>
              <a:tblPr/>
              <a:tblGrid>
                <a:gridCol w="1297342"/>
                <a:gridCol w="1431526"/>
                <a:gridCol w="1561196"/>
                <a:gridCol w="1345725"/>
                <a:gridCol w="1316050"/>
                <a:gridCol w="1506361"/>
              </a:tblGrid>
              <a:tr h="1617390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Calibri"/>
                          <a:ea typeface="Calibri"/>
                          <a:cs typeface="Times New Roman"/>
                        </a:rPr>
                        <a:t>WET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1257.891±431.646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6.982±1.530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20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28.153±11.086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191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9.785±1.656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      0.731±0.138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99722">
                <a:tc>
                  <a:txBody>
                    <a:bodyPr/>
                    <a:lstStyle/>
                    <a:p>
                      <a:pPr marL="17145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DRY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2288.269±329.693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200" baseline="300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23.461±1.4667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7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0.568±0.109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b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8.677±2.089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0.4611±0.138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a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2514600"/>
          <a:ext cx="8382000" cy="429126"/>
        </p:xfrm>
        <a:graphic>
          <a:graphicData uri="http://schemas.openxmlformats.org/drawingml/2006/table">
            <a:tbl>
              <a:tblPr/>
              <a:tblGrid>
                <a:gridCol w="1422450"/>
                <a:gridCol w="1391284"/>
                <a:gridCol w="1517307"/>
                <a:gridCol w="1307894"/>
                <a:gridCol w="1279052"/>
                <a:gridCol w="1464013"/>
              </a:tblGrid>
              <a:tr h="429126">
                <a:tc>
                  <a:txBody>
                    <a:bodyPr/>
                    <a:lstStyle/>
                    <a:p>
                      <a:pPr marL="171450" marR="236855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SEASONS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Fe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7145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287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Zn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287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7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Cu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207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191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latin typeface="Times New Roman"/>
                          <a:ea typeface="Calibri"/>
                          <a:cs typeface="Times New Roman"/>
                        </a:rPr>
                        <a:t>Pb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191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 err="1">
                          <a:latin typeface="Times New Roman"/>
                          <a:ea typeface="Calibri"/>
                          <a:cs typeface="Times New Roman"/>
                        </a:rPr>
                        <a:t>Cd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Times New Roman"/>
                          <a:ea typeface="Calibri"/>
                          <a:cs typeface="Times New Roman"/>
                        </a:rPr>
                        <a:t>(mg/kg)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219" marR="50219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" y="2057400"/>
            <a:ext cx="51415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3: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SEASONAL VARIATION OF HEAVY METALS IN SEDIMENT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1625</TotalTime>
  <Words>1563</Words>
  <Application>Microsoft Office PowerPoint</Application>
  <PresentationFormat>On-screen Show (4:3)</PresentationFormat>
  <Paragraphs>475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Slide 1</vt:lpstr>
      <vt:lpstr>OUTLINES</vt:lpstr>
      <vt:lpstr>INTRODUCTION </vt:lpstr>
      <vt:lpstr>MATERIALS AND METHODS</vt:lpstr>
      <vt:lpstr>COLLECTION OF SAMPLES,DIGESTION &amp;METALS ANALYSIS</vt:lpstr>
      <vt:lpstr>COLLECTION &amp;DIGESTION OF SAMPLES  (contd)</vt:lpstr>
      <vt:lpstr>RESULTS</vt:lpstr>
      <vt:lpstr>   RESULTS (contd)  </vt:lpstr>
      <vt:lpstr>  RESULTS (contd)</vt:lpstr>
      <vt:lpstr>      RESULTS (contd)</vt:lpstr>
      <vt:lpstr>Slide 11</vt:lpstr>
      <vt:lpstr>Slide 12</vt:lpstr>
      <vt:lpstr> </vt:lpstr>
      <vt:lpstr>Slide 14</vt:lpstr>
      <vt:lpstr>Slide 15</vt:lpstr>
      <vt:lpstr>DISCUSSION</vt:lpstr>
      <vt:lpstr>DISCUSSION (contd)</vt:lpstr>
      <vt:lpstr>DISCUSSION (contd)</vt:lpstr>
      <vt:lpstr> CONCLUSION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228</cp:revision>
  <dcterms:created xsi:type="dcterms:W3CDTF">2012-06-01T20:57:09Z</dcterms:created>
  <dcterms:modified xsi:type="dcterms:W3CDTF">2006-11-01T00:27:50Z</dcterms:modified>
</cp:coreProperties>
</file>