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76" r:id="rId4"/>
    <p:sldId id="258" r:id="rId5"/>
    <p:sldId id="279" r:id="rId6"/>
    <p:sldId id="259" r:id="rId7"/>
    <p:sldId id="283" r:id="rId8"/>
    <p:sldId id="284" r:id="rId9"/>
    <p:sldId id="282" r:id="rId10"/>
    <p:sldId id="288" r:id="rId11"/>
    <p:sldId id="281" r:id="rId12"/>
    <p:sldId id="262" r:id="rId13"/>
    <p:sldId id="289" r:id="rId14"/>
    <p:sldId id="280" r:id="rId15"/>
    <p:sldId id="264" r:id="rId16"/>
    <p:sldId id="265" r:id="rId17"/>
    <p:sldId id="285" r:id="rId18"/>
    <p:sldId id="275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9810489790471104E-2"/>
          <c:y val="0.10689448818897637"/>
          <c:w val="0.83999955514035318"/>
          <c:h val="0.82401662292213473"/>
        </c:manualLayout>
      </c:layout>
      <c:barChart>
        <c:barDir val="col"/>
        <c:grouping val="clustered"/>
        <c:ser>
          <c:idx val="0"/>
          <c:order val="0"/>
          <c:tx>
            <c:v>24hrs</c:v>
          </c:tx>
          <c:errBars>
            <c:errBarType val="both"/>
            <c:errValType val="stdErr"/>
          </c:errBars>
          <c:cat>
            <c:strRef>
              <c:f>Sheet1!$A$2:$A$12</c:f>
              <c:strCache>
                <c:ptCount val="11"/>
                <c:pt idx="0">
                  <c:v>control </c:v>
                </c:pt>
                <c:pt idx="1">
                  <c:v>50ppm </c:v>
                </c:pt>
                <c:pt idx="2">
                  <c:v>100ppm </c:v>
                </c:pt>
                <c:pt idx="3">
                  <c:v>150ppm </c:v>
                </c:pt>
                <c:pt idx="4">
                  <c:v>200ppm </c:v>
                </c:pt>
                <c:pt idx="5">
                  <c:v>250ppm </c:v>
                </c:pt>
                <c:pt idx="6">
                  <c:v>300ppm </c:v>
                </c:pt>
                <c:pt idx="7">
                  <c:v>350ppm </c:v>
                </c:pt>
                <c:pt idx="8">
                  <c:v>400ppm </c:v>
                </c:pt>
                <c:pt idx="9">
                  <c:v>450ppm </c:v>
                </c:pt>
                <c:pt idx="10">
                  <c:v>500ppm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8</c:v>
                </c:pt>
                <c:pt idx="4">
                  <c:v>4</c:v>
                </c:pt>
                <c:pt idx="5">
                  <c:v>9</c:v>
                </c:pt>
                <c:pt idx="6">
                  <c:v>6</c:v>
                </c:pt>
                <c:pt idx="7">
                  <c:v>7</c:v>
                </c:pt>
                <c:pt idx="8">
                  <c:v>7</c:v>
                </c:pt>
                <c:pt idx="9">
                  <c:v>4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v>48hrs</c:v>
          </c:tx>
          <c:errBars>
            <c:errBarType val="both"/>
            <c:errValType val="stdErr"/>
          </c:errBars>
          <c:cat>
            <c:strRef>
              <c:f>Sheet1!$A$2:$A$12</c:f>
              <c:strCache>
                <c:ptCount val="11"/>
                <c:pt idx="0">
                  <c:v>control </c:v>
                </c:pt>
                <c:pt idx="1">
                  <c:v>50ppm </c:v>
                </c:pt>
                <c:pt idx="2">
                  <c:v>100ppm </c:v>
                </c:pt>
                <c:pt idx="3">
                  <c:v>150ppm </c:v>
                </c:pt>
                <c:pt idx="4">
                  <c:v>200ppm </c:v>
                </c:pt>
                <c:pt idx="5">
                  <c:v>250ppm </c:v>
                </c:pt>
                <c:pt idx="6">
                  <c:v>300ppm </c:v>
                </c:pt>
                <c:pt idx="7">
                  <c:v>350ppm </c:v>
                </c:pt>
                <c:pt idx="8">
                  <c:v>400ppm </c:v>
                </c:pt>
                <c:pt idx="9">
                  <c:v>450ppm </c:v>
                </c:pt>
                <c:pt idx="10">
                  <c:v>500ppm 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13</c:v>
                </c:pt>
                <c:pt idx="4">
                  <c:v>8</c:v>
                </c:pt>
                <c:pt idx="5">
                  <c:v>11</c:v>
                </c:pt>
                <c:pt idx="6">
                  <c:v>7</c:v>
                </c:pt>
                <c:pt idx="7">
                  <c:v>10</c:v>
                </c:pt>
                <c:pt idx="8">
                  <c:v>9</c:v>
                </c:pt>
                <c:pt idx="9">
                  <c:v>5</c:v>
                </c:pt>
                <c:pt idx="10">
                  <c:v>8</c:v>
                </c:pt>
              </c:numCache>
            </c:numRef>
          </c:val>
        </c:ser>
        <c:ser>
          <c:idx val="2"/>
          <c:order val="2"/>
          <c:tx>
            <c:v>72hrs</c:v>
          </c:tx>
          <c:errBars>
            <c:errBarType val="both"/>
            <c:errValType val="stdErr"/>
          </c:errBars>
          <c:cat>
            <c:strRef>
              <c:f>Sheet1!$A$2:$A$12</c:f>
              <c:strCache>
                <c:ptCount val="11"/>
                <c:pt idx="0">
                  <c:v>control </c:v>
                </c:pt>
                <c:pt idx="1">
                  <c:v>50ppm </c:v>
                </c:pt>
                <c:pt idx="2">
                  <c:v>100ppm </c:v>
                </c:pt>
                <c:pt idx="3">
                  <c:v>150ppm </c:v>
                </c:pt>
                <c:pt idx="4">
                  <c:v>200ppm </c:v>
                </c:pt>
                <c:pt idx="5">
                  <c:v>250ppm </c:v>
                </c:pt>
                <c:pt idx="6">
                  <c:v>300ppm </c:v>
                </c:pt>
                <c:pt idx="7">
                  <c:v>350ppm </c:v>
                </c:pt>
                <c:pt idx="8">
                  <c:v>400ppm </c:v>
                </c:pt>
                <c:pt idx="9">
                  <c:v>450ppm </c:v>
                </c:pt>
                <c:pt idx="10">
                  <c:v>500ppm 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13</c:v>
                </c:pt>
                <c:pt idx="4">
                  <c:v>13</c:v>
                </c:pt>
                <c:pt idx="5">
                  <c:v>14</c:v>
                </c:pt>
                <c:pt idx="6">
                  <c:v>11</c:v>
                </c:pt>
                <c:pt idx="7">
                  <c:v>11</c:v>
                </c:pt>
                <c:pt idx="8">
                  <c:v>13</c:v>
                </c:pt>
                <c:pt idx="9">
                  <c:v>11</c:v>
                </c:pt>
                <c:pt idx="10">
                  <c:v>12</c:v>
                </c:pt>
              </c:numCache>
            </c:numRef>
          </c:val>
        </c:ser>
        <c:ser>
          <c:idx val="3"/>
          <c:order val="3"/>
          <c:tx>
            <c:v>96hrs</c:v>
          </c:tx>
          <c:errBars>
            <c:errBarType val="both"/>
            <c:errValType val="stdErr"/>
          </c:errBars>
          <c:cat>
            <c:strRef>
              <c:f>Sheet1!$A$2:$A$12</c:f>
              <c:strCache>
                <c:ptCount val="11"/>
                <c:pt idx="0">
                  <c:v>control </c:v>
                </c:pt>
                <c:pt idx="1">
                  <c:v>50ppm </c:v>
                </c:pt>
                <c:pt idx="2">
                  <c:v>100ppm </c:v>
                </c:pt>
                <c:pt idx="3">
                  <c:v>150ppm </c:v>
                </c:pt>
                <c:pt idx="4">
                  <c:v>200ppm </c:v>
                </c:pt>
                <c:pt idx="5">
                  <c:v>250ppm </c:v>
                </c:pt>
                <c:pt idx="6">
                  <c:v>300ppm </c:v>
                </c:pt>
                <c:pt idx="7">
                  <c:v>350ppm </c:v>
                </c:pt>
                <c:pt idx="8">
                  <c:v>400ppm </c:v>
                </c:pt>
                <c:pt idx="9">
                  <c:v>450ppm </c:v>
                </c:pt>
                <c:pt idx="10">
                  <c:v>500ppm 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14</c:v>
                </c:pt>
                <c:pt idx="4">
                  <c:v>15</c:v>
                </c:pt>
                <c:pt idx="5">
                  <c:v>14</c:v>
                </c:pt>
                <c:pt idx="6">
                  <c:v>12</c:v>
                </c:pt>
                <c:pt idx="7">
                  <c:v>12</c:v>
                </c:pt>
                <c:pt idx="8">
                  <c:v>17</c:v>
                </c:pt>
                <c:pt idx="9">
                  <c:v>16</c:v>
                </c:pt>
                <c:pt idx="10">
                  <c:v>16</c:v>
                </c:pt>
              </c:numCache>
            </c:numRef>
          </c:val>
        </c:ser>
        <c:axId val="64146048"/>
        <c:axId val="64448000"/>
      </c:barChart>
      <c:catAx>
        <c:axId val="64146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Concentration (PPM)</a:t>
                </a:r>
              </a:p>
            </c:rich>
          </c:tx>
          <c:layout/>
        </c:title>
        <c:tickLblPos val="nextTo"/>
        <c:crossAx val="64448000"/>
        <c:crosses val="autoZero"/>
        <c:auto val="1"/>
        <c:lblAlgn val="ctr"/>
        <c:lblOffset val="100"/>
      </c:catAx>
      <c:valAx>
        <c:axId val="644480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Mortality</a:t>
                </a:r>
              </a:p>
            </c:rich>
          </c:tx>
          <c:layout/>
        </c:title>
        <c:numFmt formatCode="General" sourceLinked="1"/>
        <c:tickLblPos val="nextTo"/>
        <c:crossAx val="641460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Sheet2!$C$2</c:f>
              <c:strCache>
                <c:ptCount val="1"/>
                <c:pt idx="0">
                  <c:v>30minutes</c:v>
                </c:pt>
              </c:strCache>
            </c:strRef>
          </c:tx>
          <c:errBars>
            <c:errBarType val="both"/>
            <c:errValType val="stdErr"/>
          </c:errBars>
          <c:cat>
            <c:numLit>
              <c:formatCode>General</c:formatCode>
              <c:ptCount val="6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60</c:v>
              </c:pt>
              <c:pt idx="4">
                <c:v>80</c:v>
              </c:pt>
              <c:pt idx="5">
                <c:v>100</c:v>
              </c:pt>
            </c:numLit>
          </c:cat>
          <c:val>
            <c:numRef>
              <c:f>Sheet2!$C$3:$C$8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</c:v>
                </c:pt>
                <c:pt idx="3">
                  <c:v>0.5</c:v>
                </c:pt>
                <c:pt idx="4">
                  <c:v>2</c:v>
                </c:pt>
                <c:pt idx="5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Sheet2!$D$2</c:f>
              <c:strCache>
                <c:ptCount val="1"/>
                <c:pt idx="0">
                  <c:v>60minutes</c:v>
                </c:pt>
              </c:strCache>
            </c:strRef>
          </c:tx>
          <c:errBars>
            <c:errBarType val="both"/>
            <c:errValType val="stdErr"/>
          </c:errBars>
          <c:cat>
            <c:numLit>
              <c:formatCode>General</c:formatCode>
              <c:ptCount val="6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60</c:v>
              </c:pt>
              <c:pt idx="4">
                <c:v>80</c:v>
              </c:pt>
              <c:pt idx="5">
                <c:v>100</c:v>
              </c:pt>
            </c:numLit>
          </c:cat>
          <c:val>
            <c:numRef>
              <c:f>Sheet2!$D$3:$D$8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Sheet2!$E$2</c:f>
              <c:strCache>
                <c:ptCount val="1"/>
                <c:pt idx="0">
                  <c:v>90minutes</c:v>
                </c:pt>
              </c:strCache>
            </c:strRef>
          </c:tx>
          <c:errBars>
            <c:errBarType val="both"/>
            <c:errValType val="stdErr"/>
          </c:errBars>
          <c:cat>
            <c:numLit>
              <c:formatCode>General</c:formatCode>
              <c:ptCount val="6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60</c:v>
              </c:pt>
              <c:pt idx="4">
                <c:v>80</c:v>
              </c:pt>
              <c:pt idx="5">
                <c:v>100</c:v>
              </c:pt>
            </c:numLit>
          </c:cat>
          <c:val>
            <c:numRef>
              <c:f>Sheet2!$E$3:$E$8</c:f>
              <c:numCache>
                <c:formatCode>General</c:formatCode>
                <c:ptCount val="6"/>
                <c:pt idx="0">
                  <c:v>0</c:v>
                </c:pt>
                <c:pt idx="1">
                  <c:v>3.5</c:v>
                </c:pt>
                <c:pt idx="2">
                  <c:v>4.5</c:v>
                </c:pt>
                <c:pt idx="3">
                  <c:v>5</c:v>
                </c:pt>
                <c:pt idx="4">
                  <c:v>6.5</c:v>
                </c:pt>
                <c:pt idx="5">
                  <c:v>8.5</c:v>
                </c:pt>
              </c:numCache>
            </c:numRef>
          </c:val>
        </c:ser>
        <c:ser>
          <c:idx val="3"/>
          <c:order val="3"/>
          <c:tx>
            <c:strRef>
              <c:f>Sheet2!$F$2</c:f>
              <c:strCache>
                <c:ptCount val="1"/>
                <c:pt idx="0">
                  <c:v>120minutes</c:v>
                </c:pt>
              </c:strCache>
            </c:strRef>
          </c:tx>
          <c:errBars>
            <c:errBarType val="both"/>
            <c:errValType val="stdErr"/>
          </c:errBars>
          <c:cat>
            <c:numLit>
              <c:formatCode>General</c:formatCode>
              <c:ptCount val="6"/>
              <c:pt idx="0">
                <c:v>0</c:v>
              </c:pt>
              <c:pt idx="1">
                <c:v>20</c:v>
              </c:pt>
              <c:pt idx="2">
                <c:v>40</c:v>
              </c:pt>
              <c:pt idx="3">
                <c:v>60</c:v>
              </c:pt>
              <c:pt idx="4">
                <c:v>80</c:v>
              </c:pt>
              <c:pt idx="5">
                <c:v>100</c:v>
              </c:pt>
            </c:numLit>
          </c:cat>
          <c:val>
            <c:numRef>
              <c:f>Sheet2!$F$3:$F$8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</c:ser>
        <c:axId val="61305600"/>
        <c:axId val="61307520"/>
      </c:barChart>
      <c:catAx>
        <c:axId val="61305600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Concentration</a:t>
                </a:r>
                <a:r>
                  <a:rPr lang="en-US" sz="1400" baseline="0"/>
                  <a:t> (PPM)</a:t>
                </a:r>
                <a:endParaRPr lang="en-US" sz="1400"/>
              </a:p>
            </c:rich>
          </c:tx>
          <c:layout/>
        </c:title>
        <c:numFmt formatCode="General" sourceLinked="1"/>
        <c:tickLblPos val="nextTo"/>
        <c:crossAx val="61307520"/>
        <c:crosses val="autoZero"/>
        <c:auto val="1"/>
        <c:lblAlgn val="ctr"/>
        <c:lblOffset val="100"/>
        <c:tickLblSkip val="1"/>
        <c:tickMarkSkip val="20"/>
      </c:catAx>
      <c:valAx>
        <c:axId val="6130752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Mortality</a:t>
                </a:r>
              </a:p>
            </c:rich>
          </c:tx>
          <c:layout/>
        </c:title>
        <c:numFmt formatCode="General" sourceLinked="1"/>
        <c:tickLblPos val="nextTo"/>
        <c:crossAx val="61305600"/>
        <c:crossesAt val="1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41688-2579-4E2C-9125-A3D00BDE5C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8C61-4309-4502-9A1A-C9A3264F7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8C61-4309-4502-9A1A-C9A3264F7B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8E9C8-D839-4E93-8D5A-FCE8E78CD2EE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1AFD-728A-4FF7-B403-57CD91BA4D8C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DAD7-8441-4167-A4CE-5E8285459CAE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65C1-CA7B-4718-B955-52A1EBE274C0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02E4-EDA7-4173-A40C-925DAB0F3BFB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EA23-FCF7-47F5-8BD2-19455ECB3D4A}" type="datetime1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A636-D6F0-4389-B51E-2CCBCEE43D02}" type="datetime1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E9BE-7AAD-4B8C-B358-E639F0A0C75E}" type="datetime1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FFDC-92B3-4D54-905F-2789223A95D6}" type="datetime1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49EA-6451-462F-919F-8CC960516532}" type="datetime1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342-523B-44DB-98FC-0331F3BA7E21}" type="datetime1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EA0B-5535-453B-BDA6-B4B04CFE23A4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7A70-62FA-43F6-9735-8E7030B1C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Mosquitocidal</a:t>
            </a:r>
            <a:r>
              <a:rPr lang="en-US" b="1" dirty="0"/>
              <a:t> Potentials of </a:t>
            </a:r>
            <a:r>
              <a:rPr lang="en-US" b="1" i="1" dirty="0" err="1"/>
              <a:t>Hyptis</a:t>
            </a:r>
            <a:r>
              <a:rPr lang="en-US" b="1" i="1" dirty="0"/>
              <a:t> </a:t>
            </a:r>
            <a:r>
              <a:rPr lang="en-US" b="1" i="1" dirty="0" err="1"/>
              <a:t>suaveolens</a:t>
            </a:r>
            <a:r>
              <a:rPr lang="en-US" b="1" dirty="0"/>
              <a:t> against </a:t>
            </a:r>
            <a:r>
              <a:rPr lang="en-US" b="1" i="1" dirty="0"/>
              <a:t>Anopheles </a:t>
            </a:r>
            <a:r>
              <a:rPr lang="en-US" b="1" i="1" dirty="0" err="1"/>
              <a:t>gambiae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Ajelara</a:t>
            </a:r>
            <a:r>
              <a:rPr lang="en-US" b="1" baseline="30000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, K.O; Denloye</a:t>
            </a:r>
            <a:r>
              <a:rPr lang="en-US" b="1" baseline="30000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, A. A. B; Alafia</a:t>
            </a:r>
            <a:r>
              <a:rPr lang="en-US" b="1" baseline="30000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, A.O &amp; Awusinu</a:t>
            </a:r>
            <a:r>
              <a:rPr lang="en-US" b="1" baseline="30000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,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0"/>
          <a:ext cx="89916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6096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Figure 1</a:t>
            </a:r>
            <a:r>
              <a:rPr lang="en-US" dirty="0" smtClean="0"/>
              <a:t>:  Effect of </a:t>
            </a:r>
            <a:r>
              <a:rPr lang="en-US" i="1" dirty="0" err="1" smtClean="0"/>
              <a:t>Hyptis</a:t>
            </a:r>
            <a:r>
              <a:rPr lang="en-US" i="1" dirty="0" smtClean="0"/>
              <a:t> </a:t>
            </a:r>
            <a:r>
              <a:rPr lang="en-US" i="1" dirty="0" err="1" smtClean="0"/>
              <a:t>suaveolens</a:t>
            </a:r>
            <a:r>
              <a:rPr lang="en-US" dirty="0" smtClean="0"/>
              <a:t> essential oil against  larvae of </a:t>
            </a:r>
            <a:r>
              <a:rPr lang="en-US" i="1" dirty="0" smtClean="0"/>
              <a:t>Anopheles </a:t>
            </a:r>
            <a:r>
              <a:rPr lang="en-US" i="1" dirty="0" err="1" smtClean="0"/>
              <a:t>gambiae</a:t>
            </a:r>
            <a:r>
              <a:rPr lang="en-US" i="1" dirty="0" smtClean="0"/>
              <a:t>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Toxicity of Coil  of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Hyptis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suaveolens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to adult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Anopheles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gambiae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Concentration (%)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Total mortality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Mean mortality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% mortality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% protection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Control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0.25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0.35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0.40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0.40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0.50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762001"/>
          <a:ext cx="8991600" cy="594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</a:tblGrid>
              <a:tr h="1076739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Insecticide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LC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 (ppm)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95%  confidence limits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LC</a:t>
                      </a:r>
                      <a:r>
                        <a:rPr lang="en-US" sz="1400" baseline="-25000">
                          <a:latin typeface="Times New Roman"/>
                          <a:ea typeface="Calibri"/>
                          <a:cs typeface="Times New Roman"/>
                        </a:rPr>
                        <a:t>99 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(ppm)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95%  confidence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Limits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df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Chi-square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6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Lower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Upper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Lower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Upper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767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Coil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30minutes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250.84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7.575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67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Coil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60minutes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128.57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­­_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7.815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67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Coil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90minutes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20.75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0.188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35.605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373.93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133.842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53689564.00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7.815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9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Coil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120minutes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41.874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5.589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75.722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988.004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237.722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1584631513088.00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7.815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2700" b="1" dirty="0" smtClean="0"/>
              <a:t>Table 4: </a:t>
            </a:r>
            <a:r>
              <a:rPr lang="en-US" sz="2700" dirty="0"/>
              <a:t>E</a:t>
            </a:r>
            <a:r>
              <a:rPr lang="en-US" sz="2700" dirty="0" smtClean="0"/>
              <a:t>ffect </a:t>
            </a:r>
            <a:r>
              <a:rPr lang="en-US" sz="2700" dirty="0"/>
              <a:t>of insecticide stick of </a:t>
            </a:r>
            <a:r>
              <a:rPr lang="en-US" sz="2700" i="1" dirty="0" err="1"/>
              <a:t>Hyptis</a:t>
            </a:r>
            <a:r>
              <a:rPr lang="en-US" sz="2700" i="1" dirty="0"/>
              <a:t> </a:t>
            </a:r>
            <a:r>
              <a:rPr lang="en-US" sz="2700" i="1" dirty="0" err="1"/>
              <a:t>suaveolen</a:t>
            </a:r>
            <a:r>
              <a:rPr lang="en-US" sz="2700" dirty="0"/>
              <a:t> against adult </a:t>
            </a:r>
            <a:r>
              <a:rPr lang="en-US" sz="2700" i="1" dirty="0"/>
              <a:t>Anopheles </a:t>
            </a:r>
            <a:r>
              <a:rPr lang="en-US" sz="2700" i="1" dirty="0" err="1"/>
              <a:t>gambiae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562600"/>
            <a:ext cx="8229600" cy="1020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/>
              <a:t>Figure 2</a:t>
            </a:r>
            <a:r>
              <a:rPr lang="en-US" sz="2400" dirty="0" smtClean="0"/>
              <a:t>:  Effect of insecticidal stick of </a:t>
            </a:r>
            <a:r>
              <a:rPr lang="en-US" sz="2400" i="1" dirty="0" err="1" smtClean="0"/>
              <a:t>Hyptis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suaveolens</a:t>
            </a:r>
            <a:r>
              <a:rPr lang="en-US" sz="2400" dirty="0" smtClean="0"/>
              <a:t> against adult </a:t>
            </a:r>
            <a:r>
              <a:rPr lang="en-US" sz="2400" i="1" dirty="0" smtClean="0"/>
              <a:t>Anopheles </a:t>
            </a:r>
            <a:r>
              <a:rPr lang="en-US" sz="2400" i="1" dirty="0" err="1" smtClean="0"/>
              <a:t>gambiae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524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 GCMS analysis of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Hytis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suaveolesis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6"/>
          <a:ext cx="8229600" cy="5496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S/N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COMPOUNDS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PERCENTAGES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Oxime-,methoxy-phenyl</a:t>
                      </a:r>
                      <a:endParaRPr lang="en-US" sz="1000" b="1" kern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2.870%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Alpha.-cubebene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3.215%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Caryophllene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15.102%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Santolinatrienee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9.201%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Bicyclo(6.1.0)nonane,9-(1-methyle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0.907%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Bergamotol,Z-alpha-trans-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4.894%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3.beta.,17.dihydroxyestr-4-e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3.344%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Hydrophenantherene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10.658%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Phenanthrene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27.094%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4”a-Methyl-8”-methylidene-decahy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5.317%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Diazoprogesterone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2.878%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Caryophyllene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8.878%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Heptadeca-1,9-dien-4,6-diyn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5.643%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 result showed that the test plant is actually an </a:t>
            </a:r>
            <a:r>
              <a:rPr lang="en-US" dirty="0" smtClean="0"/>
              <a:t>effective </a:t>
            </a:r>
            <a:r>
              <a:rPr lang="en-US" dirty="0" err="1" smtClean="0"/>
              <a:t>biopesticide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longer the exposure, the higher the toxicity.</a:t>
            </a:r>
          </a:p>
          <a:p>
            <a:r>
              <a:rPr lang="en-US" dirty="0" smtClean="0"/>
              <a:t>The result agrees with previous works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Phytochemicals</a:t>
            </a:r>
            <a:r>
              <a:rPr lang="en-US" dirty="0" smtClean="0"/>
              <a:t> </a:t>
            </a:r>
            <a:r>
              <a:rPr lang="en-US" dirty="0"/>
              <a:t>may serve as suitable alternative to synthetic insecticide in future as they are relatively safe, inexpensive and are readily available and sustainable means of vector control.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Further </a:t>
            </a:r>
            <a:r>
              <a:rPr lang="en-US" dirty="0"/>
              <a:t>studies be carry out in future to determine the constituent that possess </a:t>
            </a:r>
            <a:r>
              <a:rPr lang="en-US" dirty="0" err="1"/>
              <a:t>mosquitocidal</a:t>
            </a:r>
            <a:r>
              <a:rPr lang="en-US" dirty="0"/>
              <a:t> potentials and find a way to isolate the pure compounds and expose them to </a:t>
            </a:r>
            <a:r>
              <a:rPr lang="en-US" dirty="0" smtClean="0"/>
              <a:t>mosquitoes.</a:t>
            </a:r>
          </a:p>
          <a:p>
            <a:r>
              <a:rPr lang="en-US" dirty="0" smtClean="0"/>
              <a:t> Further </a:t>
            </a:r>
            <a:r>
              <a:rPr lang="en-US" dirty="0"/>
              <a:t>studies on the chemical analysis of the plant oil extracts, insecticidal activities and its mode of action. </a:t>
            </a:r>
            <a:endParaRPr lang="en-US" dirty="0" smtClean="0"/>
          </a:p>
          <a:p>
            <a:r>
              <a:rPr lang="en-US" dirty="0" smtClean="0"/>
              <a:t> Propagation </a:t>
            </a:r>
            <a:r>
              <a:rPr lang="en-US" dirty="0"/>
              <a:t>with a view to preventing its extinction, </a:t>
            </a:r>
            <a:r>
              <a:rPr lang="en-US" dirty="0" smtClean="0"/>
              <a:t>if it will be considered for its insecticidal </a:t>
            </a:r>
            <a:r>
              <a:rPr lang="en-US" dirty="0"/>
              <a:t>properties.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Acknowledgements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Central Research Laboratory, University of Lagos, </a:t>
            </a:r>
            <a:r>
              <a:rPr lang="en-US" dirty="0" err="1" smtClean="0"/>
              <a:t>Akoka</a:t>
            </a:r>
            <a:r>
              <a:rPr lang="en-US" dirty="0" smtClean="0"/>
              <a:t>, Lagos</a:t>
            </a:r>
          </a:p>
          <a:p>
            <a:pPr lvl="1"/>
            <a:r>
              <a:rPr lang="en-US" dirty="0" smtClean="0"/>
              <a:t>Department of Disease surveillance and Notification, Environmental Services and Primary Health care, </a:t>
            </a:r>
            <a:r>
              <a:rPr lang="en-US" dirty="0" err="1" smtClean="0"/>
              <a:t>Badagry</a:t>
            </a:r>
            <a:r>
              <a:rPr lang="en-US" dirty="0" smtClean="0"/>
              <a:t> Local Government.</a:t>
            </a:r>
          </a:p>
          <a:p>
            <a:pPr lvl="1"/>
            <a:r>
              <a:rPr lang="en-US" dirty="0" smtClean="0"/>
              <a:t>Respondents from </a:t>
            </a:r>
            <a:r>
              <a:rPr lang="en-US" dirty="0" err="1" smtClean="0"/>
              <a:t>Badagry</a:t>
            </a:r>
            <a:r>
              <a:rPr lang="en-US" dirty="0" smtClean="0"/>
              <a:t> Areas of Lagos State.</a:t>
            </a:r>
          </a:p>
          <a:p>
            <a:pPr lvl="1"/>
            <a:r>
              <a:rPr lang="en-US" dirty="0" smtClean="0"/>
              <a:t>Volunteers/Students that gave blood meal to test mosquitoes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THANKS FOR LISTENING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943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Mosquito has been described as the most dangerous animal in the world.</a:t>
            </a:r>
          </a:p>
          <a:p>
            <a:r>
              <a:rPr lang="en-US" sz="2400" i="1" dirty="0" smtClean="0"/>
              <a:t>Anopheles  </a:t>
            </a:r>
            <a:r>
              <a:rPr lang="en-US" sz="2400" dirty="0" smtClean="0"/>
              <a:t>is the World’s most important malaria vector because it is highly </a:t>
            </a:r>
            <a:r>
              <a:rPr lang="en-US" sz="2400" dirty="0" smtClean="0"/>
              <a:t> </a:t>
            </a:r>
            <a:r>
              <a:rPr lang="en-US" sz="2400" dirty="0" smtClean="0"/>
              <a:t>have long life span,  occurs in high </a:t>
            </a:r>
            <a:r>
              <a:rPr lang="en-US" sz="2400" dirty="0" smtClean="0"/>
              <a:t>population density</a:t>
            </a:r>
            <a:r>
              <a:rPr lang="en-US" sz="2400" dirty="0" smtClean="0"/>
              <a:t>, breeding sites are hard to target for control. </a:t>
            </a:r>
          </a:p>
          <a:p>
            <a:r>
              <a:rPr lang="en-US" sz="2400" dirty="0" smtClean="0"/>
              <a:t>It transmits malaria parasite with great detriment to man; other diseases vectored by mosquitoes  includes: </a:t>
            </a:r>
            <a:r>
              <a:rPr lang="en-US" sz="2400" dirty="0" err="1" smtClean="0"/>
              <a:t>filariasis</a:t>
            </a:r>
            <a:r>
              <a:rPr lang="en-US" sz="2400" dirty="0" smtClean="0"/>
              <a:t>, dengue, yellow fever, </a:t>
            </a:r>
            <a:r>
              <a:rPr lang="en-US" sz="2400" dirty="0" err="1" smtClean="0"/>
              <a:t>encephalities</a:t>
            </a:r>
            <a:r>
              <a:rPr lang="en-US" sz="2400" dirty="0" smtClean="0"/>
              <a:t> and so on.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M</a:t>
            </a:r>
            <a:r>
              <a:rPr lang="en-US" sz="2400" dirty="0" smtClean="0"/>
              <a:t>alaria is the world’s most important and dreadful tropical disease.</a:t>
            </a:r>
          </a:p>
          <a:p>
            <a:r>
              <a:rPr lang="en-US" sz="2400" dirty="0" smtClean="0"/>
              <a:t> It  causes more than 600,000 deaths annually  and puts half of the world's population at risk of  the disease and death.</a:t>
            </a:r>
          </a:p>
          <a:p>
            <a:r>
              <a:rPr lang="en-US" sz="2400" dirty="0" smtClean="0"/>
              <a:t>It is found in most African countries South of Sahara,   adults feeds on host’s blood.</a:t>
            </a:r>
          </a:p>
          <a:p>
            <a:r>
              <a:rPr lang="en-US" sz="2400" dirty="0" smtClean="0"/>
              <a:t>  </a:t>
            </a:r>
            <a:r>
              <a:rPr lang="en-US" sz="2400" dirty="0"/>
              <a:t>L</a:t>
            </a:r>
            <a:r>
              <a:rPr lang="en-US" sz="2400" dirty="0" smtClean="0"/>
              <a:t>arvae can be  found in any  water</a:t>
            </a:r>
            <a:r>
              <a:rPr lang="en-US" sz="2400" dirty="0"/>
              <a:t> </a:t>
            </a:r>
            <a:r>
              <a:rPr lang="en-US" sz="2400" dirty="0" smtClean="0"/>
              <a:t>receptacles pools, puddles, hoof prints, rice fields and some water receptacles</a:t>
            </a:r>
          </a:p>
          <a:p>
            <a:pPr>
              <a:buNone/>
            </a:pPr>
            <a:r>
              <a:rPr lang="en-US" sz="2000" dirty="0" smtClean="0"/>
              <a:t>  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Aim of the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3500" dirty="0" smtClean="0"/>
              <a:t>To determine the insecticidal </a:t>
            </a:r>
            <a:r>
              <a:rPr lang="en-US" sz="3500" dirty="0" err="1" smtClean="0"/>
              <a:t>pontentials</a:t>
            </a:r>
            <a:r>
              <a:rPr lang="en-US" sz="3500" dirty="0" smtClean="0"/>
              <a:t> of </a:t>
            </a:r>
            <a:r>
              <a:rPr lang="en-US" sz="3500" i="1" dirty="0" err="1" smtClean="0"/>
              <a:t>Hyptis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suaveolens</a:t>
            </a:r>
            <a:r>
              <a:rPr lang="en-US" sz="3500" dirty="0" smtClean="0"/>
              <a:t> on  </a:t>
            </a:r>
            <a:r>
              <a:rPr lang="en-US" sz="3500" i="1" dirty="0" smtClean="0"/>
              <a:t>Anopheles </a:t>
            </a:r>
            <a:r>
              <a:rPr lang="en-US" sz="3500" i="1" dirty="0" err="1" smtClean="0"/>
              <a:t>gambiae</a:t>
            </a:r>
            <a:r>
              <a:rPr lang="en-US" sz="3500" dirty="0" smtClean="0"/>
              <a:t> </a:t>
            </a:r>
            <a:endParaRPr lang="en-US" sz="3500" dirty="0" smtClean="0"/>
          </a:p>
          <a:p>
            <a:pPr lvl="1">
              <a:buNone/>
            </a:pPr>
            <a:r>
              <a:rPr lang="en-US" sz="3500" b="1" dirty="0" smtClean="0"/>
              <a:t>Objectives</a:t>
            </a:r>
            <a:endParaRPr lang="en-US" sz="3500" b="1" dirty="0" smtClean="0"/>
          </a:p>
          <a:p>
            <a:pPr lvl="1">
              <a:buNone/>
            </a:pPr>
            <a:r>
              <a:rPr lang="en-US" sz="3000" dirty="0" smtClean="0"/>
              <a:t>I</a:t>
            </a:r>
            <a:r>
              <a:rPr lang="en-US" sz="3000" dirty="0" smtClean="0"/>
              <a:t>. Determine </a:t>
            </a:r>
            <a:r>
              <a:rPr lang="en-US" sz="3000" dirty="0"/>
              <a:t>toxicity  of  essential oil  of </a:t>
            </a:r>
            <a:r>
              <a:rPr lang="en-US" sz="3000" i="1" dirty="0" err="1"/>
              <a:t>Hyptis</a:t>
            </a:r>
            <a:r>
              <a:rPr lang="en-US" sz="3000" i="1" dirty="0"/>
              <a:t> </a:t>
            </a:r>
            <a:r>
              <a:rPr lang="en-US" sz="3000" i="1" dirty="0" err="1"/>
              <a:t>suaveolens</a:t>
            </a:r>
            <a:r>
              <a:rPr lang="en-US" sz="3000" dirty="0"/>
              <a:t> on  </a:t>
            </a:r>
            <a:r>
              <a:rPr lang="en-US" sz="3000" i="1" dirty="0"/>
              <a:t>Anopheles </a:t>
            </a:r>
            <a:r>
              <a:rPr lang="en-US" sz="3000" i="1" dirty="0" err="1"/>
              <a:t>gambiae</a:t>
            </a:r>
            <a:r>
              <a:rPr lang="en-US" sz="3000" dirty="0"/>
              <a:t> </a:t>
            </a:r>
            <a:r>
              <a:rPr lang="en-US" sz="3000" dirty="0" smtClean="0"/>
              <a:t> larvae.</a:t>
            </a:r>
          </a:p>
          <a:p>
            <a:pPr>
              <a:buNone/>
            </a:pPr>
            <a:r>
              <a:rPr lang="en-US" sz="3000" dirty="0" smtClean="0"/>
              <a:t>	II</a:t>
            </a:r>
            <a:r>
              <a:rPr lang="en-US" sz="3000" dirty="0" smtClean="0"/>
              <a:t>. Determine knockdown effect </a:t>
            </a:r>
            <a:r>
              <a:rPr lang="en-US" sz="3000" dirty="0"/>
              <a:t>of dried powdered </a:t>
            </a:r>
            <a:r>
              <a:rPr lang="en-US" sz="3000" dirty="0" smtClean="0"/>
              <a:t> leaf extract as </a:t>
            </a:r>
            <a:r>
              <a:rPr lang="en-US" sz="3000" dirty="0"/>
              <a:t>improvised coils on adult </a:t>
            </a:r>
            <a:r>
              <a:rPr lang="en-US" sz="3000" i="1" dirty="0"/>
              <a:t>Anopheles </a:t>
            </a:r>
            <a:r>
              <a:rPr lang="en-US" sz="3000" i="1" dirty="0" err="1"/>
              <a:t>gambiae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en-US" sz="3000" dirty="0" smtClean="0"/>
              <a:t>	III</a:t>
            </a:r>
            <a:r>
              <a:rPr lang="en-US" sz="3000" dirty="0" smtClean="0"/>
              <a:t>.  Determine </a:t>
            </a:r>
            <a:r>
              <a:rPr lang="en-US" sz="3000" dirty="0"/>
              <a:t>the constituents </a:t>
            </a:r>
            <a:r>
              <a:rPr lang="en-US" sz="3000" dirty="0" smtClean="0"/>
              <a:t> of </a:t>
            </a:r>
            <a:r>
              <a:rPr lang="en-US" sz="3000" i="1" dirty="0" err="1" smtClean="0"/>
              <a:t>Hyptis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suaveolens</a:t>
            </a:r>
            <a:r>
              <a:rPr lang="en-US" sz="3000" dirty="0" smtClean="0"/>
              <a:t> essential oil using </a:t>
            </a:r>
            <a:r>
              <a:rPr lang="en-US" sz="3000" dirty="0"/>
              <a:t>Gas chromatography - mass spectroscopy (GC-MS)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Materials and Methods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Plant materials and Test Insects </a:t>
            </a:r>
            <a:endParaRPr lang="en-US" dirty="0"/>
          </a:p>
          <a:p>
            <a:r>
              <a:rPr lang="en-US" b="1" dirty="0"/>
              <a:t>Powder and extracts</a:t>
            </a:r>
            <a:endParaRPr lang="en-US" dirty="0"/>
          </a:p>
          <a:p>
            <a:r>
              <a:rPr lang="en-US" dirty="0"/>
              <a:t>Essential oils</a:t>
            </a:r>
          </a:p>
          <a:p>
            <a:r>
              <a:rPr lang="en-US" dirty="0"/>
              <a:t>Test Insects</a:t>
            </a:r>
          </a:p>
          <a:p>
            <a:r>
              <a:rPr lang="en-US" dirty="0"/>
              <a:t>Toxicity of essential oil extract of </a:t>
            </a:r>
            <a:r>
              <a:rPr lang="en-US" i="1" dirty="0" err="1"/>
              <a:t>Hyptis</a:t>
            </a:r>
            <a:r>
              <a:rPr lang="en-US" i="1" dirty="0"/>
              <a:t> </a:t>
            </a:r>
            <a:r>
              <a:rPr lang="en-US" i="1" dirty="0" err="1"/>
              <a:t>suaovelens</a:t>
            </a:r>
            <a:r>
              <a:rPr lang="en-US" dirty="0"/>
              <a:t> on </a:t>
            </a:r>
            <a:r>
              <a:rPr lang="en-US" i="1" dirty="0"/>
              <a:t>An. </a:t>
            </a:r>
            <a:r>
              <a:rPr lang="en-US" i="1" dirty="0" err="1"/>
              <a:t>gambiae</a:t>
            </a:r>
            <a:r>
              <a:rPr lang="en-US" dirty="0"/>
              <a:t> </a:t>
            </a:r>
            <a:r>
              <a:rPr lang="en-US" dirty="0" smtClean="0"/>
              <a:t>larvae</a:t>
            </a:r>
          </a:p>
          <a:p>
            <a:r>
              <a:rPr lang="en-US" dirty="0" smtClean="0"/>
              <a:t>Toxicity of powder extract on adult </a:t>
            </a:r>
            <a:r>
              <a:rPr lang="en-US" i="1" dirty="0" smtClean="0"/>
              <a:t>An. </a:t>
            </a:r>
            <a:r>
              <a:rPr lang="en-US" i="1" dirty="0" err="1" smtClean="0"/>
              <a:t>gambiae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5334000"/>
            <a:ext cx="6172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Plate 1: Female </a:t>
            </a:r>
            <a:r>
              <a:rPr lang="en-US" i="1" dirty="0" smtClean="0"/>
              <a:t>Anopheles</a:t>
            </a:r>
            <a:r>
              <a:rPr lang="en-US" dirty="0" smtClean="0"/>
              <a:t> mosquito </a:t>
            </a:r>
          </a:p>
          <a:p>
            <a:r>
              <a:rPr lang="en-US" dirty="0" smtClean="0"/>
              <a:t>Source: www.cdc</a:t>
            </a:r>
            <a:endParaRPr lang="en-US" dirty="0"/>
          </a:p>
        </p:txBody>
      </p:sp>
      <p:pic>
        <p:nvPicPr>
          <p:cNvPr id="9" name="Picture Placeholder 8" descr="Image result for male and female anopheles gambiae"/>
          <p:cNvPicPr>
            <a:picLocks noGrp="1"/>
          </p:cNvPicPr>
          <p:nvPr>
            <p:ph type="pic" idx="1"/>
          </p:nvPr>
        </p:nvPicPr>
        <p:blipFill>
          <a:blip r:embed="rId2"/>
          <a:srcRect l="3656" r="3656"/>
          <a:stretch>
            <a:fillRect/>
          </a:stretch>
        </p:blipFill>
        <p:spPr bwMode="auto">
          <a:xfrm>
            <a:off x="533400" y="612774"/>
            <a:ext cx="8305800" cy="464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Materials and Methods</a:t>
            </a:r>
            <a:endParaRPr lang="en-US" b="1" dirty="0"/>
          </a:p>
        </p:txBody>
      </p:sp>
      <p:pic>
        <p:nvPicPr>
          <p:cNvPr id="6" name="Content Placeholder 5" descr="C:\Users\OLOLADE\Pictures\IMG-20160521-00213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4038600" cy="40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Content Placeholder 6" descr="C:\Users\user\Pictures\IMG-20160812-00495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52600"/>
            <a:ext cx="4038600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85800" y="5844064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Plates 1 and 2 fresh and dried </a:t>
            </a:r>
            <a:r>
              <a:rPr lang="en-US" i="1" dirty="0" err="1"/>
              <a:t>Hyptis</a:t>
            </a:r>
            <a:r>
              <a:rPr lang="en-US" i="1" dirty="0"/>
              <a:t> </a:t>
            </a:r>
            <a:r>
              <a:rPr lang="en-US" i="1" dirty="0" err="1"/>
              <a:t>suaovenlens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685800"/>
            <a:ext cx="693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Results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761996"/>
          <a:ext cx="89916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/>
                <a:gridCol w="1123950"/>
                <a:gridCol w="1123950"/>
                <a:gridCol w="1123950"/>
                <a:gridCol w="1123950"/>
                <a:gridCol w="1123950"/>
                <a:gridCol w="1123950"/>
                <a:gridCol w="1123950"/>
              </a:tblGrid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Concentration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24hr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48hr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72hr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96hr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Total mortality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Mean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control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50ppm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100ppm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150ppm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200ppm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250ppm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300ppm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0.6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350ppm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0.6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400ppm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450ppm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500ppm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>Table </a:t>
            </a:r>
            <a:r>
              <a:rPr lang="en-US" sz="3100" b="1" dirty="0"/>
              <a:t>1: Toxicity effect of essential oil of </a:t>
            </a:r>
            <a:r>
              <a:rPr lang="en-US" sz="3100" b="1" i="1" dirty="0" err="1"/>
              <a:t>Hyptis</a:t>
            </a:r>
            <a:r>
              <a:rPr lang="en-US" sz="3100" b="1" i="1" dirty="0"/>
              <a:t> </a:t>
            </a:r>
            <a:r>
              <a:rPr lang="en-US" sz="3100" b="1" i="1" dirty="0" err="1"/>
              <a:t>suaveolens</a:t>
            </a:r>
            <a:r>
              <a:rPr lang="en-US" sz="3100" b="1" dirty="0"/>
              <a:t> against larvae of Anopheles</a:t>
            </a:r>
            <a:r>
              <a:rPr lang="en-US" sz="3100" b="1" i="1" dirty="0"/>
              <a:t> </a:t>
            </a:r>
            <a:r>
              <a:rPr lang="en-US" sz="3100" b="1" i="1" dirty="0" err="1"/>
              <a:t>gambiae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Table </a:t>
            </a:r>
            <a:r>
              <a:rPr lang="en-US" sz="2700" dirty="0"/>
              <a:t>2: E</a:t>
            </a:r>
            <a:r>
              <a:rPr lang="en-US" sz="2700" dirty="0" smtClean="0"/>
              <a:t>ffect </a:t>
            </a:r>
            <a:r>
              <a:rPr lang="en-US" sz="2700" dirty="0"/>
              <a:t>of essential oil of </a:t>
            </a:r>
            <a:r>
              <a:rPr lang="en-US" sz="2700" i="1" dirty="0" err="1"/>
              <a:t>Hyptis</a:t>
            </a:r>
            <a:r>
              <a:rPr lang="en-US" sz="2700" i="1" dirty="0"/>
              <a:t> </a:t>
            </a:r>
            <a:r>
              <a:rPr lang="en-US" sz="2700" i="1" dirty="0" err="1"/>
              <a:t>suaveolens</a:t>
            </a:r>
            <a:r>
              <a:rPr lang="en-US" sz="2700" dirty="0"/>
              <a:t> against larval of </a:t>
            </a:r>
            <a:r>
              <a:rPr lang="en-US" sz="2700" i="1" dirty="0"/>
              <a:t>Anopheles </a:t>
            </a:r>
            <a:r>
              <a:rPr lang="en-US" sz="2700" i="1" dirty="0" err="1"/>
              <a:t>gambiae</a:t>
            </a:r>
            <a:r>
              <a:rPr lang="en-US" dirty="0"/>
              <a:t>.</a:t>
            </a:r>
            <a:br>
              <a:rPr lang="en-US" dirty="0"/>
            </a:b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838200"/>
          <a:ext cx="8991598" cy="722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  <a:gridCol w="817418"/>
                <a:gridCol w="817418"/>
                <a:gridCol w="817418"/>
                <a:gridCol w="817418"/>
                <a:gridCol w="817418"/>
                <a:gridCol w="817418"/>
                <a:gridCol w="817418"/>
                <a:gridCol w="817418"/>
                <a:gridCol w="817418"/>
                <a:gridCol w="817418"/>
              </a:tblGrid>
              <a:tr h="120396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Insecticide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Time of exposure (hr)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LC</a:t>
                      </a:r>
                      <a:r>
                        <a:rPr lang="en-US" sz="1200" baseline="-25000" dirty="0">
                          <a:latin typeface="Calibri"/>
                          <a:ea typeface="Calibri"/>
                          <a:cs typeface="Times New Roman"/>
                        </a:rPr>
                        <a:t>50PPM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95% Confidence limits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LC</a:t>
                      </a:r>
                      <a:r>
                        <a:rPr lang="en-US" sz="1200" baseline="-25000" dirty="0">
                          <a:latin typeface="Calibri"/>
                          <a:ea typeface="Calibri"/>
                          <a:cs typeface="Times New Roman"/>
                        </a:rPr>
                        <a:t>99PPM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95% Confidence limits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Df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Chi-square</a:t>
                      </a:r>
                    </a:p>
                  </a:txBody>
                  <a:tcPr marL="68580" marR="68580" marT="0" marB="0"/>
                </a:tc>
              </a:tr>
              <a:tr h="1203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Lower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Upper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Lower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Upper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3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Essential oil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24hr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1448.27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565.09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1576052992.00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1939868.00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27982.66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100000002.00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3.16</a:t>
                      </a:r>
                    </a:p>
                  </a:txBody>
                  <a:tcPr marL="68580" marR="68580" marT="0" marB="0"/>
                </a:tc>
              </a:tr>
              <a:tr h="1203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Essential oil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48hr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551.47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361940.47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6.87</a:t>
                      </a:r>
                    </a:p>
                  </a:txBody>
                  <a:tcPr marL="68580" marR="68580" marT="0" marB="0"/>
                </a:tc>
              </a:tr>
              <a:tr h="1203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Essential oil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72hr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187.43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16.608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454.182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20582.38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2299.95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100000002.00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1.23</a:t>
                      </a:r>
                    </a:p>
                  </a:txBody>
                  <a:tcPr marL="68580" marR="68580" marT="0" marB="0"/>
                </a:tc>
              </a:tr>
              <a:tr h="1203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Essential oil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96hr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142.10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57.280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213.630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2776.83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1008.997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14628.00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60070" algn="l"/>
                        </a:tabLs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1.23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A70-62FA-43F6-9735-8E7030B1C5F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852</Words>
  <Application>Microsoft Office PowerPoint</Application>
  <PresentationFormat>On-screen Show (4:3)</PresentationFormat>
  <Paragraphs>352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Mosquitocidal Potentials of Hyptis suaveolens against Anopheles gambiae </vt:lpstr>
      <vt:lpstr>Introduction</vt:lpstr>
      <vt:lpstr>Aim of the study</vt:lpstr>
      <vt:lpstr>Materials and Methods</vt:lpstr>
      <vt:lpstr>Slide 5</vt:lpstr>
      <vt:lpstr>Materials and Methods</vt:lpstr>
      <vt:lpstr>Slide 7</vt:lpstr>
      <vt:lpstr>  Table 1: Toxicity effect of essential oil of Hyptis suaveolens against larvae of Anopheles gambiae </vt:lpstr>
      <vt:lpstr>  Table 2: Effect of essential oil of Hyptis suaveolens against larval of Anopheles gambiae. </vt:lpstr>
      <vt:lpstr>Slide 10</vt:lpstr>
      <vt:lpstr> Table 3: Toxicity of Coil  of Hyptis suaveolens to adult Anopheles gambiae </vt:lpstr>
      <vt:lpstr>  Table 4: Effect of insecticide stick of Hyptis suaveolen against adult Anopheles gambiae </vt:lpstr>
      <vt:lpstr>Slide 13</vt:lpstr>
      <vt:lpstr> Table 5:  GCMS analysis of Hytis suaveolesis   </vt:lpstr>
      <vt:lpstr>Discussion</vt:lpstr>
      <vt:lpstr>Conclusion</vt:lpstr>
      <vt:lpstr>Recommendation</vt:lpstr>
      <vt:lpstr>Acknowledgements </vt:lpstr>
      <vt:lpstr>THANKS FOR LISTENING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Mosquitocidal Potentials of Hyptis suaveolens against Anopheles gambiae</dc:title>
  <dc:creator>Ajelara</dc:creator>
  <cp:lastModifiedBy>Ajelara</cp:lastModifiedBy>
  <cp:revision>46</cp:revision>
  <dcterms:created xsi:type="dcterms:W3CDTF">2017-10-11T08:07:46Z</dcterms:created>
  <dcterms:modified xsi:type="dcterms:W3CDTF">2017-10-12T14:16:25Z</dcterms:modified>
</cp:coreProperties>
</file>