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84" r:id="rId2"/>
    <p:sldId id="257" r:id="rId3"/>
    <p:sldId id="291" r:id="rId4"/>
    <p:sldId id="315" r:id="rId5"/>
    <p:sldId id="292" r:id="rId6"/>
    <p:sldId id="316" r:id="rId7"/>
    <p:sldId id="293" r:id="rId8"/>
    <p:sldId id="275" r:id="rId9"/>
    <p:sldId id="298" r:id="rId10"/>
    <p:sldId id="302" r:id="rId11"/>
    <p:sldId id="306" r:id="rId12"/>
    <p:sldId id="303" r:id="rId13"/>
    <p:sldId id="304" r:id="rId14"/>
    <p:sldId id="271" r:id="rId15"/>
    <p:sldId id="272" r:id="rId16"/>
    <p:sldId id="310" r:id="rId17"/>
    <p:sldId id="311" r:id="rId18"/>
    <p:sldId id="283" r:id="rId19"/>
    <p:sldId id="287" r:id="rId20"/>
    <p:sldId id="288" r:id="rId21"/>
    <p:sldId id="289" r:id="rId22"/>
    <p:sldId id="290" r:id="rId23"/>
    <p:sldId id="31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8ACE8-4AF7-4170-A37C-5686B3778F97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26D2B-1136-4418-AB5E-6B852B687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93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26D2B-1136-4418-AB5E-6B852B687C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4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BDC57-4957-4BC0-887B-8D2964FD8E0D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9E-4D4D-4FF3-9C77-43C256AA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1499"/>
      </p:ext>
    </p:extLst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04C0-8EDA-451E-8A9E-B3F9F9C1A108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9E-4D4D-4FF3-9C77-43C256AA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02838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02B9-FBCE-4BC2-A2E5-5796E9EF51FA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9E-4D4D-4FF3-9C77-43C256AA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68132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F0B1-6865-4906-8BD7-FD7A1C3026FC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9E-4D4D-4FF3-9C77-43C256AA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58144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9F8DD-EF53-4C8B-AB4E-93A719099C37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9E-4D4D-4FF3-9C77-43C256AA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74875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7E64E-F5F2-4FBF-8DF8-3D6C856155DF}" type="datetime1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9E-4D4D-4FF3-9C77-43C256AA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56290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D0194-6381-4794-9B00-101BCEFF1531}" type="datetime1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9E-4D4D-4FF3-9C77-43C256AA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25391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BAC6-400E-4487-84D7-D2F4D0A71940}" type="datetime1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9E-4D4D-4FF3-9C77-43C256AA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50222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44213AF-26F6-41FA-8D85-E2C5388D6E58}" type="datetimeFigureOut">
              <a:rPr lang="en-US" smtClean="0"/>
              <a:pPr eaLnBrk="1" latinLnBrk="0" hangingPunct="1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7491083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3C98-11E7-40AD-9169-F1CEEE9C15C8}" type="datetime1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9E-4D4D-4FF3-9C77-43C256AA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26014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DAC52-B80B-489A-926A-0D2D25BDC5BF}" type="datetime1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9E-4D4D-4FF3-9C77-43C256AA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98893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3B408-F374-4E4A-A902-9F20D1424E5E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8359E-4D4D-4FF3-9C77-43C256AA9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cover dir="d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jvi.asm.org/content/90/10/4864/F2.expansion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h.bmj.com/lookup/external-ref?access_num=A1972N332500011&amp;link_type=ISI" TargetMode="External"/><Relationship Id="rId2" Type="http://schemas.openxmlformats.org/officeDocument/2006/relationships/hyperlink" Target="http://gh.bmj.com/lookup/external-ref?access_num=4538037&amp;link_type=MED&amp;atom=/bmjgh/1/2/e000087.at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x.doi.org/10.1056/NEJMoa0805715" TargetMode="External"/><Relationship Id="rId5" Type="http://schemas.openxmlformats.org/officeDocument/2006/relationships/hyperlink" Target="https://www.ncbi.nlm.nih.gov/pubmed/19516034" TargetMode="External"/><Relationship Id="rId4" Type="http://schemas.openxmlformats.org/officeDocument/2006/relationships/hyperlink" Target="http://gh.bmj.com/lookup/google-scholar?link_type=googlescholar&amp;gs_type=article&amp;author%5b0%5d=DE+Carey&amp;author%5b1%5d=GE+Kemp&amp;author%5b2%5d=JM+Troup&amp;title=Epidemiological+aspects+of+the+1969+yellow+fever+epidemic+in+Nigeria&amp;publication_year=1972&amp;journal=Bull+World+Health+Organ&amp;volume=46&amp;pages=645-5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07/s00705-006-0903-z" TargetMode="External"/><Relationship Id="rId2" Type="http://schemas.openxmlformats.org/officeDocument/2006/relationships/hyperlink" Target="https://www.ncbi.nlm.nih.gov/pubmed/1719595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13157159" TargetMode="External"/><Relationship Id="rId5" Type="http://schemas.openxmlformats.org/officeDocument/2006/relationships/hyperlink" Target="https://www.ncbi.nlm.nih.gov/pubmed/18680646" TargetMode="External"/><Relationship Id="rId4" Type="http://schemas.openxmlformats.org/officeDocument/2006/relationships/hyperlink" Target="https://www.ncbi.nlm.nih.gov/pmc/articles/PMC2600394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linkinghub.elsevier.com/retrieve/pii/S1198743X1465391X" TargetMode="External"/><Relationship Id="rId3" Type="http://schemas.openxmlformats.org/officeDocument/2006/relationships/hyperlink" Target="https://en.wikipedia.org/wiki/International_Standard_Serial_Number" TargetMode="External"/><Relationship Id="rId7" Type="http://schemas.openxmlformats.org/officeDocument/2006/relationships/hyperlink" Target="http://gh.bmj.com/lookup/google-scholar?link_type=googlescholar&amp;gs_type=article&amp;author%5b0%5d=TP+Monath&amp;author%5b1%5d=DC+Wilson&amp;author%5b2%5d=J+Casals&amp;title=The+1970+yellow+fever+epidemic+in+Okwoga+District,+Benue+Plateau+State,+Nigeria:+(3)+serological+responses+in+persons+with+and+without+pre-existing+heterologous+group+B+immunity&amp;publication_year=1973&amp;journal=Bull+World+Health+Organ&amp;volume=49&amp;pages=235-44" TargetMode="External"/><Relationship Id="rId2" Type="http://schemas.openxmlformats.org/officeDocument/2006/relationships/hyperlink" Target="http://journals.plos.org/plosntds/article?id=10.1371/journal.pntd.00045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h.bmj.com/lookup/external-ref?access_num=A1973T646500002&amp;link_type=ISI" TargetMode="External"/><Relationship Id="rId5" Type="http://schemas.openxmlformats.org/officeDocument/2006/relationships/hyperlink" Target="http://gh.bmj.com/lookup/external-ref?access_num=4546521&amp;link_type=MED&amp;atom=/bmjgh/1/2/e000087.atom" TargetMode="External"/><Relationship Id="rId4" Type="http://schemas.openxmlformats.org/officeDocument/2006/relationships/hyperlink" Target="https://www.worldcat.org/issn/1935-2735" TargetMode="External"/><Relationship Id="rId9" Type="http://schemas.openxmlformats.org/officeDocument/2006/relationships/hyperlink" Target="http://dx.doi.org/10.2471/BLT.16.17108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mwr/volumes/65/wr/mm6514e1.htm?s_cid=mm6514e1_e" TargetMode="External"/><Relationship Id="rId2" Type="http://schemas.openxmlformats.org/officeDocument/2006/relationships/hyperlink" Target="http://www.cdc.gov/mmwr/volumes/65/wr/mm6539e1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ng.com/i/2016-02-03-Zika-virus-birthplace-Ugandas-Zika-Forest-CNN-com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newsweek.com/could-east-africans-be-immune-zika-425230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ralzone.expasy.org/6756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1600199"/>
            <a:ext cx="708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STATE OF ZIKA VIRUS IN NIGERIA: A REVIEW</a:t>
            </a:r>
            <a:endParaRPr lang="en-US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of 24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334533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5" y="3962400"/>
            <a:ext cx="8305800" cy="2819400"/>
          </a:xfrm>
        </p:spPr>
        <p:txBody>
          <a:bodyPr>
            <a:normAutofit fontScale="90000"/>
          </a:bodyPr>
          <a:lstStyle/>
          <a:p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en-US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First major outbreak in Pacific Island of Yap, Federated State of Micronesia with prevalence rate of </a:t>
            </a:r>
            <a: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73%</a:t>
            </a:r>
            <a:b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2013-2015</a:t>
            </a:r>
            <a:r>
              <a:rPr lang="en-US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Outbreaks in French Polynesia, Eastern Islands, The Cook Island, New Caledonia resulting in several confirmed cases. </a:t>
            </a:r>
            <a: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Globally</a:t>
            </a:r>
            <a:r>
              <a:rPr lang="en-US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over 80 nations have reported cases of Zika virus </a:t>
            </a:r>
            <a: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infection</a:t>
            </a:r>
            <a:b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500,000-1.5 </a:t>
            </a:r>
            <a:r>
              <a:rPr lang="en-US" sz="1800" b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million people are estimated to have been infected in Brazil alone between 2015 and 2016</a:t>
            </a:r>
            <a: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Thus far, much research has not been carried out in Africa including Nigeria</a:t>
            </a:r>
            <a:endParaRPr lang="en-US" sz="22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762001"/>
            <a:ext cx="4114800" cy="2590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9E-4D4D-4FF3-9C77-43C256AA9E05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24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685800"/>
            <a:ext cx="4190999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8200" y="228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MODE OF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SPREAD/EPIDEMIOLOGY continues…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4112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MODE OF SPREAD/EPIDEMIOLOGY continues… 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Africa, only about 11 countries have reported cases of Zika virus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14 strains have been sequenced and characterized in Africa thus far.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1968, a strain (IBH30656) was isolated in Nigeria and later sequenced.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11 of </a:t>
            </a:r>
            <a:r>
              <a:rPr lang="en-US" dirty="0">
                <a:solidFill>
                  <a:schemeClr val="tx1"/>
                </a:solidFill>
              </a:rPr>
              <a:t>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6698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PATHOGENESIS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Image result wey dey for pathogenesis of Zika virus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1"/>
            <a:ext cx="4038600" cy="35813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There is no clear cut pathogenic pathway yet.</a:t>
            </a:r>
          </a:p>
          <a:p>
            <a:endParaRPr lang="en-US" dirty="0" smtClean="0"/>
          </a:p>
          <a:p>
            <a:r>
              <a:rPr lang="en-US" dirty="0" smtClean="0"/>
              <a:t>Currently it is assumed to emulate other </a:t>
            </a:r>
            <a:r>
              <a:rPr lang="en-US" dirty="0" err="1" smtClean="0"/>
              <a:t>flaviviruses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Virus replicates in mosquitos’ mid-gut epithelial cells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Inoculation of the virus into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humans at mosquito bite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Virus enters human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skin epithelial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cells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It is hypothesized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infect epidermal keratinocytes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Then, spreads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lymphnodes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blood stream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Musso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., 2014)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12 of </a:t>
            </a:r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1" y="4876800"/>
            <a:ext cx="39623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Pathogenesis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of Zika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virus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Available at: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b="1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jvi.asm.org/content/90/10/4864/F2.expansion.html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(assessed on 7th of October, 2017)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784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505200" cy="541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Symptoms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include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headache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conjuctivitis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asthenia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b="0" dirty="0" err="1">
                <a:latin typeface="Times New Roman" pitchFamily="18" charset="0"/>
                <a:cs typeface="Times New Roman" pitchFamily="18" charset="0"/>
              </a:rPr>
              <a:t>maculopapular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rash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b="0" dirty="0" err="1" smtClean="0">
                <a:latin typeface="Times New Roman" pitchFamily="18" charset="0"/>
                <a:cs typeface="Times New Roman" pitchFamily="18" charset="0"/>
              </a:rPr>
              <a:t>pruritis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atin typeface="Times New Roman" pitchFamily="18" charset="0"/>
                <a:cs typeface="Times New Roman" pitchFamily="18" charset="0"/>
              </a:rPr>
              <a:t>       - myalgia</a:t>
            </a:r>
            <a:br>
              <a:rPr lang="en-US" b="0" dirty="0"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atin typeface="Times New Roman" pitchFamily="18" charset="0"/>
                <a:cs typeface="Times New Roman" pitchFamily="18" charset="0"/>
              </a:rPr>
              <a:t>       - fever</a:t>
            </a:r>
            <a:br>
              <a:rPr lang="en-US" b="0" dirty="0"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arthralgia</a:t>
            </a:r>
            <a:br>
              <a:rPr lang="en-US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Complications include: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Hearing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loss</a:t>
            </a:r>
            <a:br>
              <a:rPr lang="en-US" b="0" dirty="0"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- Microcephaly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Guillain-Barre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syndrome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Ocular malformations</a:t>
            </a:r>
            <a:br>
              <a:rPr lang="en-US" b="0" dirty="0"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Brain damage</a:t>
            </a:r>
            <a:br>
              <a:rPr lang="en-US" b="0" dirty="0"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Neurological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malformation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- Miscarriages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264" y="1043228"/>
            <a:ext cx="4641273" cy="278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8600" y="4038600"/>
            <a:ext cx="4724400" cy="25146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Incubation period is approximately 3-12 days.</a:t>
            </a:r>
          </a:p>
          <a:p>
            <a:pPr algn="just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About 80% of infections do not present tangible signs and symptoms (Duffy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., 2009) 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Symptoms are majorly similar to those of dengue and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chikungunya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viral infections.</a:t>
            </a:r>
          </a:p>
          <a:p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They are typically mild and self-limiting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9E-4D4D-4FF3-9C77-43C256AA9E05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24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81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CLINICAL MANIFESTATIONS/SYMPTOMS</a:t>
            </a:r>
            <a:endParaRPr 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81632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CLINICAL MANIFESTATION/SYMPTOMS  CONTINUES…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666553"/>
              </p:ext>
            </p:extLst>
          </p:nvPr>
        </p:nvGraphicFramePr>
        <p:xfrm>
          <a:off x="838199" y="1219200"/>
          <a:ext cx="7610972" cy="4800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519"/>
                <a:gridCol w="1133918"/>
                <a:gridCol w="1114918"/>
                <a:gridCol w="1706955"/>
                <a:gridCol w="1989675"/>
                <a:gridCol w="913447"/>
                <a:gridCol w="93980"/>
                <a:gridCol w="162560"/>
              </a:tblGrid>
              <a:tr h="732433">
                <a:tc gridSpan="6">
                  <a:txBody>
                    <a:bodyPr/>
                    <a:lstStyle/>
                    <a:p>
                      <a:pPr marL="0" marR="0" indent="190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Table 1: Case of microcephaly and deaths associated to Zika viral infection in some American countries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7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2303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S/N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Country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cases of microcephaly reported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Number of deaths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Reference</a:t>
                      </a:r>
                      <a:endParaRPr lang="en-US" sz="1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324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28/11/2015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Brazil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reported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rowSpan="5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WHO, 2016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51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30/12/15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Brazil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2975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reported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51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21/1/16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Brazil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3893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551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29/1/16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Suriname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1107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reported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7324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1/2/2016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Cabo Verde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7081</a:t>
                      </a:r>
                      <a:endParaRPr lang="en-US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reported</a:t>
                      </a:r>
                      <a:endParaRPr lang="en-US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14 of </a:t>
            </a:r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71613" y="2381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5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67259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ZIKV RNA can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 detected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serum,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urine,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saliva, semen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an infected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person.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Three basic methods that are used for diagnosis are: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- Molecular using  RT-PCR (Real Time and conventional)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- Serological: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ELISA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     PRNT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- Isolation using cell lines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15 of </a:t>
            </a:r>
            <a:r>
              <a:rPr lang="en-US" dirty="0">
                <a:solidFill>
                  <a:schemeClr val="tx1"/>
                </a:solidFill>
              </a:rPr>
              <a:t>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4688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PREVENTION AND CONTROL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vaccine yet but researches are on going in the development of vaccines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specific medications yet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Management of cases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CONTROL MEASURES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Pregnant women should avoid endemic areas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Keeping of good environmental hygiene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Avoid exposure to mosquito bite.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condom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9E-4D4D-4FF3-9C77-43C256AA9E05}" type="slidenum">
              <a:rPr lang="en-US" smtClean="0">
                <a:solidFill>
                  <a:schemeClr val="tx1"/>
                </a:solidFill>
              </a:rPr>
              <a:pPr/>
              <a:t>16</a:t>
            </a:fld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33522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1"/>
            <a:ext cx="358140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371599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Where are we now in Nigeria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892300"/>
            <a:ext cx="6019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is the likely prevalence of Zika virus in Nigeria</a:t>
            </a:r>
            <a:endParaRPr lang="en-US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00186"/>
            <a:ext cx="5647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 are the strain(s) currently present in the country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953000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next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5181601" cy="170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1" y="304800"/>
            <a:ext cx="7238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6172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17 of 24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258010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29201"/>
          </a:xfrm>
        </p:spPr>
        <p:txBody>
          <a:bodyPr>
            <a:noAutofit/>
          </a:bodyPr>
          <a:lstStyle/>
          <a:p>
            <a:pPr lvl="0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Adekolu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-John EO, Fagbami AH. Arthropod-borne virus antibodies in sera of residents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Kainji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Lake Basin, Nigeria 1980. Trans 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Soc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Trop Med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Hyg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1983;77:149–51. doi:10.1016/0035-9203(83)90053-6Abstract/FREE Full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TextGoogle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Scholar</a:t>
            </a:r>
          </a:p>
          <a:p>
            <a:pPr lv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Carey DE, Kemp GE, Troup JM,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Epidemiological aspects of the 1969 yellow fever epidemic in Nigeria. Bull World Health Organ 1972;46:645–51.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2"/>
              </a:rPr>
              <a:t>PubMed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3"/>
              </a:rPr>
              <a:t>Web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3"/>
              </a:rPr>
              <a:t>Science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4"/>
              </a:rPr>
              <a:t>Google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Scholar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Chambers TJ, Hahn CS,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Galler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R, Rice CM (1990) Flavivirus genome organization, expression, and replication.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Annu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Rev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Microbiol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44: 649–688 doi:10.1146/annurev.mi.44.100190.003245  PubMed/NCBI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Duffy MR, Chen TH, Hancock WT, Powers AM,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JL,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Lanciotti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RS,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Zika virus outbreak on Yap Island, Federated States of Micronesia. 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Engl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 Med. 2009. June 11;360(24):2536–43. 10.1056/NEJMoa0805715 [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5"/>
              </a:rPr>
              <a:t>PubMed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6"/>
              </a:rPr>
              <a:t>Cross Ref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9E-4D4D-4FF3-9C77-43C256AA9E05}" type="slidenum">
              <a:rPr lang="en-US" smtClean="0">
                <a:solidFill>
                  <a:schemeClr val="tx1"/>
                </a:solidFill>
              </a:rPr>
              <a:pPr/>
              <a:t>18</a:t>
            </a:fld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of </a:t>
            </a:r>
            <a:r>
              <a:rPr lang="en-US" dirty="0">
                <a:solidFill>
                  <a:schemeClr val="tx1"/>
                </a:solidFill>
              </a:rPr>
              <a:t>24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9116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REFERENCES continues…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Fagbami AH. Zika virus infections in Nigeria: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virological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seroepidemiological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investigations in Oyo State. J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Hyg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Lond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). 1979;83(2):213-9.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Epub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1979/10/01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Kuno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G, Chang GJ. Full-length sequencing and genomic characterization of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Bagaza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Kedougou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and Zika viruses. Arch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Virol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2007;152:687–96. 10.1007/s00705-006-0903-z [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hlinkClick r:id="rId2"/>
              </a:rPr>
              <a:t>PubMed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hlinkClick r:id="rId3"/>
              </a:rPr>
              <a:t>Cross Ref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 lvl="0"/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Lanciotti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RS,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Kosoy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OL,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Laven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JJ, Velez JO, Lambert AJ, </a:t>
            </a: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Genetic and serologic properties of Zika virus associated with an epidemic, Yap State, Micronesia, 2007.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Emerg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Infect Dis. 2008;14:1232–1239. [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hlinkClick r:id="rId4"/>
              </a:rPr>
              <a:t>PMC free article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] [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hlinkClick r:id="rId5"/>
              </a:rPr>
              <a:t>PubMed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 lvl="0"/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Macnamara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FN. Zika virus: a report on three cases of human infection during an epidemic of jaundice in Nigeria. Trans R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Soc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Trop Med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Hyg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1954;48:139–145. [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hlinkClick r:id="rId6"/>
              </a:rPr>
              <a:t>PubMed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19 </a:t>
            </a:r>
            <a:r>
              <a:rPr lang="en-US" dirty="0">
                <a:solidFill>
                  <a:schemeClr val="tx1"/>
                </a:solidFill>
              </a:rPr>
              <a:t>of 24</a:t>
            </a:r>
          </a:p>
        </p:txBody>
      </p:sp>
    </p:spTree>
    <p:extLst>
      <p:ext uri="{BB962C8B-B14F-4D97-AF65-F5344CB8AC3E}">
        <p14:creationId xmlns:p14="http://schemas.microsoft.com/office/powerpoint/2010/main" val="51409466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SUMMARY OF PRESENTATION</a:t>
            </a:r>
            <a:endParaRPr lang="en-US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HISTORICAL BACKGROUND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VIROLOGY OF ZIKA VIRUS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MODE OF SPREAD/EPIDEMIOLOGY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PATHOGENESIS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CLINICAL MANIFESTATION/SYMPTOMS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DIAGNOSIS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PREVENTION/CONTROL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CONCLUSION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219AA15F-6362-4562-9114-4D705E99C628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of 24</a:t>
            </a:r>
          </a:p>
        </p:txBody>
      </p:sp>
    </p:spTree>
    <p:extLst>
      <p:ext uri="{BB962C8B-B14F-4D97-AF65-F5344CB8AC3E}">
        <p14:creationId xmlns:p14="http://schemas.microsoft.com/office/powerpoint/2010/main" val="288561728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REFERENCES continues…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Malone, Robert W.; Homan, Jane; Callahan, and Michael V. (2 March 2016).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"Zika Virus: Medical Countermeasure Development Challenges"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PLOS Neglected Tropical Diseases. 10 (3):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 tooltip="International Standard Serial Number"/>
              </a:rPr>
              <a:t>ISSN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1935-2735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Monath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TP, Wilson DC, Casals J. The 1970 yellow fever epidemic 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Okwoga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District, Benue Plateau State, Nigeria: (3) serological responses in persons with and without pre-existing heterologous group B immunity. Bull World Health Organ 1973;49:235–44.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5"/>
              </a:rPr>
              <a:t>PubMed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6"/>
              </a:rPr>
              <a:t>Web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6"/>
              </a:rPr>
              <a:t> of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6"/>
              </a:rPr>
              <a:t>Science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7"/>
              </a:rPr>
              <a:t>Google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7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Scholar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Musso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D.;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Nilles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E. J.; and Cao-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Lormeau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V.-M. (2014).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8"/>
              </a:rPr>
              <a:t>"Rapid spread of emerging Zika virus in the Pacific area"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Clinical Microbiology and Infection. 20 (10): O595–6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World Health Organization, avenue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Appia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20, 1211 Geneva 27, Switzerland. Zika: the origin and spread of a mosquito-borne virus. (Submitted: 09 February 2016 – Published online: 09 February 2016.) Bulletin of the World Health Organization 2016.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doi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9"/>
              </a:rPr>
              <a:t>http://dx.doi.org/10.2471/BLT.16.171082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9E-4D4D-4FF3-9C77-43C256AA9E05}" type="slidenum">
              <a:rPr lang="en-US" smtClean="0">
                <a:solidFill>
                  <a:schemeClr val="tx1"/>
                </a:solidFill>
              </a:rPr>
              <a:pPr/>
              <a:t>20</a:t>
            </a:fld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24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6123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REFERENCES continues…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Petersen, Emily E. et al.,(2016). 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hlinkClick r:id="rId2"/>
              </a:rPr>
              <a:t>"Update: Interim Guidance for Preconception Counseling and Prevention of Sexual Transmission of Zika Virus for Persons with Possible Zika Virus Exposure — United States, September 2016"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MMWR. Morbidity and Mortality Weekly Report. 65 (39): 1077–1081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Vasquez, Amber M.;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Sapiano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Mathew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R.P.;and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Basavaraju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Sridhar V. (2016). 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hlinkClick r:id="rId3"/>
              </a:rPr>
              <a:t>"Survey of Blood Collection Centers and Implementation of Guidance for Prevention of Transfusion- Transmitted Zika Virus Infection — Puerto Rico, 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  <a:hlinkClick r:id="rId3"/>
              </a:rPr>
              <a:t>2016“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Oster, Alexandra M. et al.,(2016) "Update: Interim Guidance for Prevention of Sexual Transmission of Zika Virus — United States, 2016". MMWR. Morbidity and Mortality Weekly Report. 65 (12): 323–325.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21 </a:t>
            </a:r>
            <a:r>
              <a:rPr lang="en-US" dirty="0">
                <a:solidFill>
                  <a:schemeClr val="tx1"/>
                </a:solidFill>
              </a:rPr>
              <a:t>of 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352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REFERENCES continues…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Raj Kumar Singh,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Kuldeep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Dhama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Yashpal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Singh Malik,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Muthannan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Andavar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Ramakrishnan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Kumaragurubaran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Karthik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Ruchi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Tiwari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Sharad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Saurabh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Swati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Sachan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&amp; Sunil Kumar Joshi (2016): Zika virus – emergence, evolution, pathology, diagnosis, and control: current global scenario and future perspectives – a comprehensive review, Veterinary Quarterly, DOI: 10.1080/01652176.2016.1188333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9E-4D4D-4FF3-9C77-43C256AA9E05}" type="slidenum">
              <a:rPr lang="en-US" smtClean="0">
                <a:solidFill>
                  <a:schemeClr val="tx1"/>
                </a:solidFill>
              </a:rPr>
              <a:pPr/>
              <a:t>22</a:t>
            </a:fld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of 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59833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Algerian" pitchFamily="82" charset="0"/>
              </a:rPr>
              <a:t>       </a:t>
            </a:r>
          </a:p>
          <a:p>
            <a:pPr marL="0" indent="0">
              <a:buNone/>
            </a:pPr>
            <a:r>
              <a:rPr lang="en-US" sz="6000" dirty="0" smtClean="0">
                <a:latin typeface="Algerian" pitchFamily="82" charset="0"/>
              </a:rPr>
              <a:t>       </a:t>
            </a:r>
            <a:r>
              <a:rPr lang="en-US" sz="8000" dirty="0" smtClean="0">
                <a:latin typeface="Algerian" pitchFamily="82" charset="0"/>
              </a:rPr>
              <a:t>THANK YOU</a:t>
            </a:r>
            <a:endParaRPr lang="en-US" sz="6000" dirty="0">
              <a:latin typeface="Algerian" pitchFamily="8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24 OF 24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52161"/>
      </p:ext>
    </p:extLst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HISTORICAL BACKGROUND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7338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Origin of Zika virus: Zika forest in Uganda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irst reported and isolated from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sentinel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monkey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1947 according to Dick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et al.,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1952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Dick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et 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 in 1952 reported the isolation of Zika virus from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Aedes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stegomyia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) africanus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endParaRPr lang="en-US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1954 in Nigeria, 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first human case was reported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MacNamara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First major outbreak in 2007 in Micronesia (about 73% of their population infected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 </a:t>
            </a:r>
            <a:r>
              <a:rPr lang="en-US" dirty="0">
                <a:solidFill>
                  <a:schemeClr val="tx1"/>
                </a:solidFill>
              </a:rPr>
              <a:t>of 24</a:t>
            </a:r>
          </a:p>
          <a:p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4958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1" y="5181600"/>
            <a:ext cx="41147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Available at:</a:t>
            </a:r>
          </a:p>
          <a:p>
            <a:r>
              <a:rPr lang="en-US" sz="1400" u="sng" dirty="0">
                <a:latin typeface="Times New Roman" pitchFamily="18" charset="0"/>
                <a:cs typeface="Times New Roman" pitchFamily="18" charset="0"/>
                <a:hlinkClick r:id="rId3"/>
              </a:rPr>
              <a:t>https://healng.com/i/2016-02-03-Zika-virus-birthplace-Ugandas-Zika-Forest-CNN-com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4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1400" u="sng" dirty="0">
                <a:latin typeface="Times New Roman" pitchFamily="18" charset="0"/>
                <a:cs typeface="Times New Roman" pitchFamily="18" charset="0"/>
                <a:hlinkClick r:id="rId4"/>
              </a:rPr>
              <a:t>://www.newsweek.com/could-east-africans-be-immune-zika-425230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( assessed on October 6</a:t>
            </a:r>
            <a:r>
              <a:rPr lang="en-US" sz="14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2017)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8279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HISTORICAL BACKGROUND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continues…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Okwoga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Benue State,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Monath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., 1970 in a study stated that antibodies for Zika virus were found most frequently in the samples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analysed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He concluded that dengue and Zika viruses appeared to be most frequently responsible for infections prior to the yellow fever epidemic in Nigeria.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He discovered that of 51 persons with prior immunity infected with fever, 78% had Zika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antibodies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Jos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Plataeu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Carey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1972 reported that 20 out of 24 sera of his samples inhibited Zika virus antigen in a 1:80 serum dilution.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DA8359E-4D4D-4FF3-9C77-43C256AA9E05}" type="slidenum">
              <a:rPr lang="en-US" smtClean="0">
                <a:solidFill>
                  <a:schemeClr val="tx1"/>
                </a:solidFill>
              </a:rPr>
              <a:t>4</a:t>
            </a:fld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of 24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5694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HISTORICAL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BACKGROUND continues…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55000" lnSpcReduction="20000"/>
          </a:bodyPr>
          <a:lstStyle/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years later, Fagbami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reported two Zika virus isolations from humans who were having a mild febrile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illness  in a research carried out in Oyo State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noted that 31% of the samples (189) tested positive of Zika virus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49 persons (38%) of those with positive haemagglutination-inhibition test have Zika N-antibodies in a neutralization test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Adekolu-John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., 1983 reported that 56% of 267 samples showed prevalence of antibodies to individual Zika virus antigen in a research carried out at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Kainji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Lake Basin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Three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ZikV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lineages: Eastern African lineage, West African lineage and Asian lineage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Lanciotti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., 2007).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5 of </a:t>
            </a:r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07117526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VIROLOGY OF ZIKA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5562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It is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Arbo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virus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Family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flaviviridae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Genus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flavivirus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(Malone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., 2016).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Non-segmented, enveloped and icosahedral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shape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Positive-sense single stranded virus (+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ssRNA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Genome length of approximately 11000 Kb encoding 3,419 amino acids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Kuno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et 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., 2007)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Two flanking non-coding regions (5’ and 3’ NCR) and a single long open reading frame (ORF) </a:t>
            </a:r>
          </a:p>
          <a:p>
            <a:endParaRPr lang="en-US" dirty="0"/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359E-4D4D-4FF3-9C77-43C256AA9E05}" type="slidenum">
              <a:rPr lang="en-US" smtClean="0">
                <a:solidFill>
                  <a:schemeClr val="tx1"/>
                </a:solidFill>
              </a:rPr>
              <a:t>6</a:t>
            </a:fld>
            <a:r>
              <a:rPr lang="en-US" dirty="0" smtClean="0">
                <a:solidFill>
                  <a:schemeClr val="tx1"/>
                </a:solidFill>
              </a:rPr>
              <a:t> of 22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Zika aedes mosquito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495800" cy="3077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15768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467600" cy="9461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VIROLOGY OF ZIKA VIRUS continues…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VIRAL PROTEINS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3 Structural proteins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Precusor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Membrane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- Capsid (C)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- Envelope (E)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7 Non-structural proteins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NS1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subverts immune system)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NS 2a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inhibits interferon responses)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NS 2b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viral protein cleavage)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NS 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viral replication)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NS 4a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viral replication)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NS 4b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suppresses host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Rnase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 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interferon)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NS 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(carries the enzyme RNA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dependent RNA polymerase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7 of </a:t>
            </a:r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371599"/>
            <a:ext cx="5416550" cy="441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57601" y="5867401"/>
            <a:ext cx="4952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Available at: </a:t>
            </a:r>
            <a:r>
              <a:rPr lang="en-US" u="sng" dirty="0">
                <a:hlinkClick r:id="rId3"/>
              </a:rPr>
              <a:t>http://viralzone.expasy.org/6756</a:t>
            </a:r>
            <a:r>
              <a:rPr lang="en-US" dirty="0"/>
              <a:t> ( assessed on October 6</a:t>
            </a:r>
            <a:r>
              <a:rPr lang="en-US" baseline="30000" dirty="0"/>
              <a:t>th</a:t>
            </a:r>
            <a:r>
              <a:rPr lang="en-US" dirty="0"/>
              <a:t>, 2017)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55313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715000"/>
            <a:ext cx="54864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 1: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Structure of Zika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virus and its genome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Raj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2017)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3" descr="Image result wey dey for zika virus genome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" b="4191"/>
          <a:stretch>
            <a:fillRect/>
          </a:stretch>
        </p:blipFill>
        <p:spPr bwMode="auto">
          <a:xfrm>
            <a:off x="762000" y="612774"/>
            <a:ext cx="7696200" cy="50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0800000" flipV="1">
            <a:off x="1792288" y="152400"/>
            <a:ext cx="5486400" cy="381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VIROLOGY continues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8 of </a:t>
            </a:r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47232271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9 of </a:t>
            </a:r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pic>
        <p:nvPicPr>
          <p:cNvPr id="4" name="Picture 3" descr="Image result wey dey for MOTHER-TO-CHILD TRANSFE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35052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Temiloluwa\Documents\AEDES ON MA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0"/>
            <a:ext cx="38100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wey dey for BLOOD TRANSFUSIO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648200"/>
            <a:ext cx="35052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33400" y="3352800"/>
            <a:ext cx="4655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Blood transfusion (Vasquez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2016)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" y="4191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Sexual contact (Oster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2016)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454727" y="457199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MODE OF SPREAD/EPIDEMIOLOGY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435662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Intrauterine Mother-to-child  (Petersen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et al.,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2016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12332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Through vector 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Aedes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spp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mosquitoes)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5476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8986</TotalTime>
  <Words>1602</Words>
  <Application>Microsoft Office PowerPoint</Application>
  <PresentationFormat>On-screen Show (4:3)</PresentationFormat>
  <Paragraphs>243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SUMMARY OF PRESENTATION</vt:lpstr>
      <vt:lpstr>HISTORICAL BACKGROUND</vt:lpstr>
      <vt:lpstr>HISTORICAL BACKGROUND continues…</vt:lpstr>
      <vt:lpstr>HISTORICAL BACKGROUND continues…</vt:lpstr>
      <vt:lpstr>VIROLOGY OF ZIKA VIRUS</vt:lpstr>
      <vt:lpstr>VIROLOGY OF ZIKA VIRUS continues…</vt:lpstr>
      <vt:lpstr>FIG 1: Structure of Zika virus and its genome  ( Raj et al., 2017) </vt:lpstr>
      <vt:lpstr>PowerPoint Presentation</vt:lpstr>
      <vt:lpstr>     2007: First major outbreak in Pacific Island of Yap, Federated State of Micronesia with prevalence rate of 73%  2013-2015: Outbreaks in French Polynesia, Eastern Islands, The Cook Island, New Caledonia resulting in several confirmed cases.   Globally, over 80 nations have reported cases of Zika virus infection  500,000-1.5 million people are estimated to have been infected in Brazil alone between 2015 and 2016. Thus far, much research has not been carried out in Africa including Nigeria</vt:lpstr>
      <vt:lpstr>MODE OF SPREAD/EPIDEMIOLOGY continues… </vt:lpstr>
      <vt:lpstr>PATHOGENESIS</vt:lpstr>
      <vt:lpstr>   Symptoms include:         - headache        - conjuctivitis        - asthenia        - maculopapular rash        - pruritis        - myalgia        - fever        - arthralgia  Complications include:            - Hearing loss            - Microcephaly            - Guillain-Barre syndrome            - Ocular malformations            - Brain damage            - Neurological  malformation            - Miscarriages</vt:lpstr>
      <vt:lpstr>CLINICAL MANIFESTATION/SYMPTOMS  CONTINUES…</vt:lpstr>
      <vt:lpstr>DIAGNOSIS</vt:lpstr>
      <vt:lpstr>PREVENTION AND CONTROL</vt:lpstr>
      <vt:lpstr>PowerPoint Presentation</vt:lpstr>
      <vt:lpstr>REFERENCES</vt:lpstr>
      <vt:lpstr>REFERENCES continues…</vt:lpstr>
      <vt:lpstr>REFERENCES continues…</vt:lpstr>
      <vt:lpstr>REFERENCES continues…</vt:lpstr>
      <vt:lpstr>REFERENCES continues…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Temiloluwa</dc:creator>
  <cp:lastModifiedBy>Temiloluwa</cp:lastModifiedBy>
  <cp:revision>171</cp:revision>
  <dcterms:created xsi:type="dcterms:W3CDTF">2017-10-03T01:12:57Z</dcterms:created>
  <dcterms:modified xsi:type="dcterms:W3CDTF">2017-10-11T04:05:22Z</dcterms:modified>
</cp:coreProperties>
</file>