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6" r:id="rId1"/>
  </p:sldMasterIdLst>
  <p:notesMasterIdLst>
    <p:notesMasterId r:id="rId24"/>
  </p:notesMasterIdLst>
  <p:sldIdLst>
    <p:sldId id="256" r:id="rId2"/>
    <p:sldId id="273" r:id="rId3"/>
    <p:sldId id="257" r:id="rId4"/>
    <p:sldId id="278" r:id="rId5"/>
    <p:sldId id="258" r:id="rId6"/>
    <p:sldId id="277" r:id="rId7"/>
    <p:sldId id="269" r:id="rId8"/>
    <p:sldId id="268" r:id="rId9"/>
    <p:sldId id="261" r:id="rId10"/>
    <p:sldId id="263" r:id="rId11"/>
    <p:sldId id="274" r:id="rId12"/>
    <p:sldId id="279" r:id="rId13"/>
    <p:sldId id="283" r:id="rId14"/>
    <p:sldId id="284" r:id="rId15"/>
    <p:sldId id="280" r:id="rId16"/>
    <p:sldId id="265" r:id="rId17"/>
    <p:sldId id="281" r:id="rId18"/>
    <p:sldId id="266" r:id="rId19"/>
    <p:sldId id="282" r:id="rId20"/>
    <p:sldId id="267" r:id="rId21"/>
    <p:sldId id="285" r:id="rId22"/>
    <p:sldId id="27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rsonal\PhD\Antioxidant%20results\FRAP%20in%20%20MTR\sylvia%20male%201-34%20n%20standard_frap_10-10-2012_11-03-24%20AM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rsonal\PhD\Male%20rat%20result\MALE%20RAT%20RESUL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rsonal\PhD\Male%20rat%20result\MALE%20RAT%20RESUL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rsonal\PhD\Male%20rat%20result\MALE%20RAT%20RESUL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rsonal\PhD\Male%20rat%20result\MALE%20RAT%20RESUL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Sheet1!$H$34:$J$34</c:f>
                <c:numCache>
                  <c:formatCode>General</c:formatCode>
                  <c:ptCount val="3"/>
                  <c:pt idx="0">
                    <c:v>63.646622907093061</c:v>
                  </c:pt>
                  <c:pt idx="1">
                    <c:v>74.95357391592951</c:v>
                  </c:pt>
                  <c:pt idx="2">
                    <c:v>106.52802444343713</c:v>
                  </c:pt>
                </c:numCache>
              </c:numRef>
            </c:plus>
            <c:minus>
              <c:numRef>
                <c:f>Sheet1!$H$34:$J$34</c:f>
                <c:numCache>
                  <c:formatCode>General</c:formatCode>
                  <c:ptCount val="3"/>
                  <c:pt idx="0">
                    <c:v>63.646622907093061</c:v>
                  </c:pt>
                  <c:pt idx="1">
                    <c:v>74.95357391592951</c:v>
                  </c:pt>
                  <c:pt idx="2">
                    <c:v>106.52802444343713</c:v>
                  </c:pt>
                </c:numCache>
              </c:numRef>
            </c:minus>
            <c:spPr>
              <a:noFill/>
              <a:ln w="9525" cap="flat" cmpd="sng" algn="ctr">
                <a:solidFill>
                  <a:sysClr val="windowText" lastClr="000000"/>
                </a:solidFill>
                <a:round/>
              </a:ln>
              <a:effectLst/>
            </c:spPr>
          </c:errBars>
          <c:cat>
            <c:strRef>
              <c:f>Sheet1!$H$26:$J$26</c:f>
              <c:strCache>
                <c:ptCount val="3"/>
                <c:pt idx="0">
                  <c:v>C</c:v>
                </c:pt>
                <c:pt idx="1">
                  <c:v>2% BT</c:v>
                </c:pt>
                <c:pt idx="2">
                  <c:v>5% BT</c:v>
                </c:pt>
              </c:strCache>
            </c:strRef>
          </c:cat>
          <c:val>
            <c:numRef>
              <c:f>Sheet1!$H$33:$J$33</c:f>
              <c:numCache>
                <c:formatCode>General</c:formatCode>
                <c:ptCount val="3"/>
                <c:pt idx="0">
                  <c:v>328.10396944444443</c:v>
                </c:pt>
                <c:pt idx="1">
                  <c:v>305.79259722222218</c:v>
                </c:pt>
                <c:pt idx="2">
                  <c:v>317.11374444444442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28-4B50-9A5C-DB20A9AA77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434368"/>
        <c:axId val="23435904"/>
      </c:barChart>
      <c:catAx>
        <c:axId val="23434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435904"/>
        <c:crosses val="autoZero"/>
        <c:auto val="1"/>
        <c:lblAlgn val="ctr"/>
        <c:lblOffset val="100"/>
        <c:noMultiLvlLbl val="0"/>
      </c:catAx>
      <c:valAx>
        <c:axId val="23435904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chemeClr val="tx1"/>
                    </a:solidFill>
                  </a:rPr>
                  <a:t>FRAP [µM]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434368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100" b="1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Testosterone!$R$35:$T$35</c:f>
                <c:numCache>
                  <c:formatCode>General</c:formatCode>
                  <c:ptCount val="3"/>
                  <c:pt idx="0">
                    <c:v>1.9374246355709477</c:v>
                  </c:pt>
                  <c:pt idx="1">
                    <c:v>1.6193325060005934</c:v>
                  </c:pt>
                  <c:pt idx="2">
                    <c:v>2.2356540802945672</c:v>
                  </c:pt>
                </c:numCache>
              </c:numRef>
            </c:plus>
            <c:minus>
              <c:numRef>
                <c:f>Testosterone!$R$35:$T$35</c:f>
                <c:numCache>
                  <c:formatCode>General</c:formatCode>
                  <c:ptCount val="3"/>
                  <c:pt idx="0">
                    <c:v>1.9374246355709477</c:v>
                  </c:pt>
                  <c:pt idx="1">
                    <c:v>1.6193325060005934</c:v>
                  </c:pt>
                  <c:pt idx="2">
                    <c:v>2.2356540802945672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Testosterone!$R$33:$T$33</c:f>
              <c:strCache>
                <c:ptCount val="3"/>
                <c:pt idx="0">
                  <c:v>C</c:v>
                </c:pt>
                <c:pt idx="1">
                  <c:v>2% BT</c:v>
                </c:pt>
                <c:pt idx="2">
                  <c:v>5% BT</c:v>
                </c:pt>
              </c:strCache>
            </c:strRef>
          </c:cat>
          <c:val>
            <c:numRef>
              <c:f>Testosterone!$R$34:$T$34</c:f>
              <c:numCache>
                <c:formatCode>General</c:formatCode>
                <c:ptCount val="3"/>
                <c:pt idx="0">
                  <c:v>5.2994344900060071</c:v>
                </c:pt>
                <c:pt idx="1">
                  <c:v>3.2102940378840521</c:v>
                </c:pt>
                <c:pt idx="2">
                  <c:v>3.2788898879696977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84-456B-87CB-0E85F88237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725952"/>
        <c:axId val="23727488"/>
      </c:barChart>
      <c:catAx>
        <c:axId val="23725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727488"/>
        <c:crosses val="autoZero"/>
        <c:auto val="1"/>
        <c:lblAlgn val="ctr"/>
        <c:lblOffset val="100"/>
        <c:noMultiLvlLbl val="0"/>
      </c:catAx>
      <c:valAx>
        <c:axId val="2372748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chemeClr val="tx1"/>
                    </a:solidFill>
                  </a:rPr>
                  <a:t>Testosterone [ng/ml]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725952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'Acrosome rxn'!$L$35:$N$35</c:f>
                <c:numCache>
                  <c:formatCode>General</c:formatCode>
                  <c:ptCount val="3"/>
                  <c:pt idx="0">
                    <c:v>1.6278820596099723</c:v>
                  </c:pt>
                  <c:pt idx="1">
                    <c:v>3.7330170997018821</c:v>
                  </c:pt>
                  <c:pt idx="2">
                    <c:v>2.9025850547399985</c:v>
                  </c:pt>
                </c:numCache>
              </c:numRef>
            </c:plus>
            <c:minus>
              <c:numRef>
                <c:f>'Acrosome rxn'!$L$35:$N$35</c:f>
                <c:numCache>
                  <c:formatCode>General</c:formatCode>
                  <c:ptCount val="3"/>
                  <c:pt idx="0">
                    <c:v>1.6278820596099723</c:v>
                  </c:pt>
                  <c:pt idx="1">
                    <c:v>3.7330170997018821</c:v>
                  </c:pt>
                  <c:pt idx="2">
                    <c:v>2.9025850547399985</c:v>
                  </c:pt>
                </c:numCache>
              </c:numRef>
            </c:minus>
            <c:spPr>
              <a:noFill/>
              <a:ln w="9525" cap="flat" cmpd="sng" algn="ctr">
                <a:solidFill>
                  <a:sysClr val="windowText" lastClr="000000"/>
                </a:solidFill>
                <a:round/>
              </a:ln>
              <a:effectLst/>
            </c:spPr>
          </c:errBars>
          <c:cat>
            <c:strRef>
              <c:f>'Acrosome rxn'!$L$33:$N$33</c:f>
              <c:strCache>
                <c:ptCount val="3"/>
                <c:pt idx="0">
                  <c:v>C</c:v>
                </c:pt>
                <c:pt idx="1">
                  <c:v>2% BT</c:v>
                </c:pt>
                <c:pt idx="2">
                  <c:v>5% BT</c:v>
                </c:pt>
              </c:strCache>
            </c:strRef>
          </c:cat>
          <c:val>
            <c:numRef>
              <c:f>'Acrosome rxn'!$L$34:$N$34</c:f>
              <c:numCache>
                <c:formatCode>General</c:formatCode>
                <c:ptCount val="3"/>
                <c:pt idx="0">
                  <c:v>5.25</c:v>
                </c:pt>
                <c:pt idx="1">
                  <c:v>7.208333333333333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D1-4D79-84B3-A6F642FE84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779200"/>
        <c:axId val="23780736"/>
      </c:barChart>
      <c:catAx>
        <c:axId val="23779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780736"/>
        <c:crosses val="autoZero"/>
        <c:auto val="1"/>
        <c:lblAlgn val="ctr"/>
        <c:lblOffset val="100"/>
        <c:noMultiLvlLbl val="0"/>
      </c:catAx>
      <c:valAx>
        <c:axId val="2378073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chemeClr val="tx1"/>
                    </a:solidFill>
                  </a:rPr>
                  <a:t>Reacted Acrosome [%]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779200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'sperm conc'!$B$13:$D$13</c:f>
                <c:numCache>
                  <c:formatCode>General</c:formatCode>
                  <c:ptCount val="3"/>
                  <c:pt idx="0">
                    <c:v>20.066555924389895</c:v>
                  </c:pt>
                  <c:pt idx="1">
                    <c:v>41.593268686170845</c:v>
                  </c:pt>
                  <c:pt idx="2">
                    <c:v>15.781846110853671</c:v>
                  </c:pt>
                </c:numCache>
              </c:numRef>
            </c:plus>
            <c:minus>
              <c:numRef>
                <c:f>'sperm conc'!$B$13:$D$13</c:f>
                <c:numCache>
                  <c:formatCode>General</c:formatCode>
                  <c:ptCount val="3"/>
                  <c:pt idx="0">
                    <c:v>20.066555924389895</c:v>
                  </c:pt>
                  <c:pt idx="1">
                    <c:v>41.593268686170845</c:v>
                  </c:pt>
                  <c:pt idx="2">
                    <c:v>15.781846110853671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'sperm conc'!$B$11:$D$11</c:f>
              <c:strCache>
                <c:ptCount val="3"/>
                <c:pt idx="0">
                  <c:v>C</c:v>
                </c:pt>
                <c:pt idx="1">
                  <c:v>2% BT</c:v>
                </c:pt>
                <c:pt idx="2">
                  <c:v>5% BT</c:v>
                </c:pt>
              </c:strCache>
            </c:strRef>
          </c:cat>
          <c:val>
            <c:numRef>
              <c:f>'sperm conc'!$B$12:$D$12</c:f>
              <c:numCache>
                <c:formatCode>General</c:formatCode>
                <c:ptCount val="3"/>
                <c:pt idx="0">
                  <c:v>89.666666666666671</c:v>
                </c:pt>
                <c:pt idx="1">
                  <c:v>114</c:v>
                </c:pt>
                <c:pt idx="2">
                  <c:v>77.333333333333329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20-437B-8C15-39F04B8C25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213184"/>
        <c:axId val="25214976"/>
      </c:barChart>
      <c:catAx>
        <c:axId val="25213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214976"/>
        <c:crosses val="autoZero"/>
        <c:auto val="1"/>
        <c:lblAlgn val="ctr"/>
        <c:lblOffset val="100"/>
        <c:noMultiLvlLbl val="0"/>
      </c:catAx>
      <c:valAx>
        <c:axId val="2521497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chemeClr val="tx1"/>
                    </a:solidFill>
                  </a:rPr>
                  <a:t>Sperm concentration</a:t>
                </a:r>
                <a:r>
                  <a:rPr lang="en-US" sz="1200" b="1" baseline="0">
                    <a:solidFill>
                      <a:schemeClr val="tx1"/>
                    </a:solidFill>
                  </a:rPr>
                  <a:t> [10</a:t>
                </a:r>
                <a:r>
                  <a:rPr lang="en-US" sz="1200" b="1" baseline="30000">
                    <a:solidFill>
                      <a:schemeClr val="tx1"/>
                    </a:solidFill>
                  </a:rPr>
                  <a:t>6</a:t>
                </a:r>
                <a:r>
                  <a:rPr lang="en-US" sz="1200" b="1" baseline="0">
                    <a:solidFill>
                      <a:schemeClr val="tx1"/>
                    </a:solidFill>
                  </a:rPr>
                  <a:t>ml</a:t>
                </a:r>
                <a:r>
                  <a:rPr lang="en-US" sz="1200" b="1" baseline="30000">
                    <a:solidFill>
                      <a:schemeClr val="tx1"/>
                    </a:solidFill>
                  </a:rPr>
                  <a:t>-1</a:t>
                </a:r>
                <a:r>
                  <a:rPr lang="en-US" sz="1200" b="1" baseline="0">
                    <a:solidFill>
                      <a:schemeClr val="tx1"/>
                    </a:solidFill>
                  </a:rPr>
                  <a:t>]</a:t>
                </a:r>
                <a:endParaRPr lang="en-US" sz="1200" b="1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213184"/>
        <c:crosses val="autoZero"/>
        <c:crossBetween val="between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'sperm vitality'!$B$13:$D$13</c:f>
                <c:numCache>
                  <c:formatCode>General</c:formatCode>
                  <c:ptCount val="3"/>
                  <c:pt idx="0">
                    <c:v>8.5146931829632013</c:v>
                  </c:pt>
                  <c:pt idx="1">
                    <c:v>5.5946402922797462</c:v>
                  </c:pt>
                  <c:pt idx="2">
                    <c:v>8.6641021846851753</c:v>
                  </c:pt>
                </c:numCache>
              </c:numRef>
            </c:plus>
            <c:minus>
              <c:numRef>
                <c:f>'sperm vitality'!$B$13:$D$13</c:f>
                <c:numCache>
                  <c:formatCode>General</c:formatCode>
                  <c:ptCount val="3"/>
                  <c:pt idx="0">
                    <c:v>8.5146931829632013</c:v>
                  </c:pt>
                  <c:pt idx="1">
                    <c:v>5.5946402922797462</c:v>
                  </c:pt>
                  <c:pt idx="2">
                    <c:v>8.6641021846851753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'sperm vitality'!$B$11:$D$11</c:f>
              <c:strCache>
                <c:ptCount val="3"/>
                <c:pt idx="0">
                  <c:v>C</c:v>
                </c:pt>
                <c:pt idx="1">
                  <c:v>2% BT</c:v>
                </c:pt>
                <c:pt idx="2">
                  <c:v>5% BT</c:v>
                </c:pt>
              </c:strCache>
            </c:strRef>
          </c:cat>
          <c:val>
            <c:numRef>
              <c:f>'sperm vitality'!$B$12:$D$12</c:f>
              <c:numCache>
                <c:formatCode>General</c:formatCode>
                <c:ptCount val="3"/>
                <c:pt idx="0">
                  <c:v>48</c:v>
                </c:pt>
                <c:pt idx="1">
                  <c:v>71.400000000000006</c:v>
                </c:pt>
                <c:pt idx="2">
                  <c:v>69.333333333333329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E6-427A-BB33-2584940D0E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900736"/>
        <c:axId val="26914816"/>
      </c:barChart>
      <c:catAx>
        <c:axId val="26900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914816"/>
        <c:crosses val="autoZero"/>
        <c:auto val="1"/>
        <c:lblAlgn val="ctr"/>
        <c:lblOffset val="100"/>
        <c:noMultiLvlLbl val="0"/>
      </c:catAx>
      <c:valAx>
        <c:axId val="2691481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chemeClr val="tx1"/>
                    </a:solidFill>
                  </a:rPr>
                  <a:t>Sperm vitality [%]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900736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64089-3C71-4F45-8141-7A7B3836BB3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A678E-11EC-46F5-9607-73620BCFA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37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66BE4-452E-4159-84B8-C557F8315071}" type="datetime1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CD7F-D28C-4846-9D57-CFB22D488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664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0ADF-91AC-4CAB-B012-3965B82E09F3}" type="datetime1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CD7F-D28C-4846-9D57-CFB22D488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08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74CE-49B9-4E79-BED8-A3F0187C64DE}" type="datetime1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CD7F-D28C-4846-9D57-CFB22D488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8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C311-3CBB-4473-88F8-96ACE718B729}" type="datetime1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CD7F-D28C-4846-9D57-CFB22D488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6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E8F9-9BBE-4300-9BEC-D7CEC59F2405}" type="datetime1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CD7F-D28C-4846-9D57-CFB22D488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6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8F5D-B124-413C-A2CE-D80810A12020}" type="datetime1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CD7F-D28C-4846-9D57-CFB22D488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88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83986-3E98-4D3F-B9E1-6D86657B2CC0}" type="datetime1">
              <a:rPr lang="en-US" smtClean="0"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CD7F-D28C-4846-9D57-CFB22D488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90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A41ED-94A1-4DBB-87C7-48B7608E694C}" type="datetime1">
              <a:rPr lang="en-US" smtClean="0"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CD7F-D28C-4846-9D57-CFB22D488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08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9CD3-D37C-47CB-91B0-222890DD09D7}" type="datetime1">
              <a:rPr lang="en-US" smtClean="0"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CD7F-D28C-4846-9D57-CFB22D488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716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9E231-8D94-4745-AD52-800F1950C6CB}" type="datetime1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CD7F-D28C-4846-9D57-CFB22D488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206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29724-2F22-473F-B56E-2A11022AA28A}" type="datetime1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CD7F-D28C-4846-9D57-CFB22D488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73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94031-C5D1-4FCB-BB3A-468D7AF97405}" type="datetime1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8CD7F-D28C-4846-9D57-CFB22D488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17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5884" y="1981659"/>
            <a:ext cx="6686549" cy="2873588"/>
          </a:xfrm>
        </p:spPr>
        <p:txBody>
          <a:bodyPr>
            <a:noAutofit/>
          </a:bodyPr>
          <a:lstStyle/>
          <a:p>
            <a:r>
              <a:rPr lang="en-US" dirty="0"/>
              <a:t>In vivo effects of black tea on the male reproductive system</a:t>
            </a:r>
            <a:br>
              <a:rPr lang="en-US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1605" y="4598934"/>
            <a:ext cx="6831600" cy="2033094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CS Opuwari</a:t>
            </a:r>
            <a:r>
              <a:rPr lang="en-US" sz="2400" b="1" baseline="30000" dirty="0"/>
              <a:t>1</a:t>
            </a:r>
            <a:r>
              <a:rPr lang="en-US" sz="2400" dirty="0"/>
              <a:t>, TK Monsees</a:t>
            </a:r>
            <a:r>
              <a:rPr lang="en-US" sz="2400" baseline="30000" dirty="0"/>
              <a:t>2</a:t>
            </a:r>
          </a:p>
          <a:p>
            <a:pPr algn="ctr"/>
            <a:endParaRPr lang="en-US" sz="1500" baseline="30000" dirty="0"/>
          </a:p>
          <a:p>
            <a:pPr algn="ctr"/>
            <a:r>
              <a:rPr lang="en-US" sz="2000" baseline="30000" dirty="0"/>
              <a:t>1</a:t>
            </a:r>
            <a:r>
              <a:rPr lang="en-US" sz="2000" dirty="0"/>
              <a:t>Dept. of </a:t>
            </a:r>
            <a:r>
              <a:rPr lang="en-US" sz="2000" dirty="0" smtClean="0"/>
              <a:t>Pre-Clinical </a:t>
            </a:r>
            <a:r>
              <a:rPr lang="en-US" sz="2000" dirty="0"/>
              <a:t>Sciences, University of Limpopo</a:t>
            </a:r>
          </a:p>
          <a:p>
            <a:pPr algn="ctr"/>
            <a:r>
              <a:rPr lang="en-US" sz="2000" dirty="0"/>
              <a:t> </a:t>
            </a:r>
            <a:r>
              <a:rPr lang="en-US" sz="2000" baseline="30000" dirty="0"/>
              <a:t>2</a:t>
            </a:r>
            <a:r>
              <a:rPr lang="en-US" sz="2000" dirty="0"/>
              <a:t>Dept. of Medical Biosciences, University of the Western Cape</a:t>
            </a:r>
          </a:p>
          <a:p>
            <a:pPr algn="ctr"/>
            <a:r>
              <a:rPr lang="en-US" sz="2000" dirty="0" smtClean="0"/>
              <a:t>LASU </a:t>
            </a:r>
            <a:r>
              <a:rPr lang="en-US" sz="2000" dirty="0" err="1" smtClean="0"/>
              <a:t>FoSC</a:t>
            </a:r>
            <a:r>
              <a:rPr lang="en-US" sz="2000" dirty="0" smtClean="0"/>
              <a:t>, 11/10/2017</a:t>
            </a:r>
            <a:r>
              <a:rPr lang="en-US" sz="2000" dirty="0"/>
              <a:t>, </a:t>
            </a:r>
            <a:r>
              <a:rPr lang="en-US" sz="2000" dirty="0" smtClean="0"/>
              <a:t>Lagos, Nigeria</a:t>
            </a:r>
            <a:endParaRPr lang="en-US" sz="2000" dirty="0"/>
          </a:p>
        </p:txBody>
      </p:sp>
      <p:pic>
        <p:nvPicPr>
          <p:cNvPr id="4" name="Picture 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24000" contrast="12000"/>
          </a:blip>
          <a:srcRect b="20917"/>
          <a:stretch>
            <a:fillRect/>
          </a:stretch>
        </p:blipFill>
        <p:spPr bwMode="auto">
          <a:xfrm>
            <a:off x="7226819" y="25965"/>
            <a:ext cx="1917182" cy="1813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433"/>
            <a:ext cx="2175980" cy="178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6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Ferric Reducing Antioxidant 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ower (FRAP) level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CD7F-D28C-4846-9D57-CFB22D48849D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01587" y="6512905"/>
            <a:ext cx="20046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1200" dirty="0"/>
              <a:t>Values are mean ± SD; N = 6.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07690" y="5833131"/>
            <a:ext cx="6912077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No significant effect in FRAP level</a:t>
            </a:r>
            <a:endParaRPr lang="en-US" sz="24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3678507"/>
              </p:ext>
            </p:extLst>
          </p:nvPr>
        </p:nvGraphicFramePr>
        <p:xfrm>
          <a:off x="628650" y="1825625"/>
          <a:ext cx="7737584" cy="3850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835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Testosterone level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CD7F-D28C-4846-9D57-CFB22D48849D}" type="slidenum">
              <a:rPr lang="en-US" smtClean="0"/>
              <a:t>11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06013" y="6519446"/>
            <a:ext cx="19309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1200" dirty="0"/>
              <a:t>Values are mean ± SD; N = </a:t>
            </a:r>
            <a:r>
              <a:rPr lang="en-ZA" sz="1200" dirty="0" smtClean="0"/>
              <a:t>6</a:t>
            </a:r>
            <a:endParaRPr lang="en-ZA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141685" y="5671388"/>
            <a:ext cx="7373665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No significant effect caused by BT but a lower trend was observed.</a:t>
            </a:r>
            <a:endParaRPr lang="en-US" sz="24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5304660"/>
              </p:ext>
            </p:extLst>
          </p:nvPr>
        </p:nvGraphicFramePr>
        <p:xfrm>
          <a:off x="721272" y="1320050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751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Acrosome Reaction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CD7F-D28C-4846-9D57-CFB22D48849D}" type="slidenum">
              <a:rPr lang="en-US" smtClean="0"/>
              <a:t>12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406013" y="5899709"/>
            <a:ext cx="5761703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Increased significantly by 5% BT</a:t>
            </a:r>
            <a:endParaRPr lang="en-US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1406013" y="6519446"/>
            <a:ext cx="26346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1200" dirty="0"/>
              <a:t>Values are mean ± SD; N = </a:t>
            </a:r>
            <a:r>
              <a:rPr lang="en-ZA" sz="1200" dirty="0" smtClean="0"/>
              <a:t>6; </a:t>
            </a:r>
            <a:r>
              <a:rPr lang="en-ZA" sz="1200" baseline="30000" dirty="0" smtClean="0"/>
              <a:t>≠</a:t>
            </a:r>
            <a:r>
              <a:rPr lang="en-ZA" sz="1200" dirty="0" smtClean="0"/>
              <a:t>, p &lt; 0.01</a:t>
            </a:r>
            <a:endParaRPr lang="en-ZA" sz="12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1030014" y="1418457"/>
            <a:ext cx="6337738" cy="4481252"/>
            <a:chOff x="0" y="0"/>
            <a:chExt cx="4673600" cy="3038475"/>
          </a:xfrm>
        </p:grpSpPr>
        <p:graphicFrame>
          <p:nvGraphicFramePr>
            <p:cNvPr id="14" name="Chart 13"/>
            <p:cNvGraphicFramePr/>
            <p:nvPr>
              <p:extLst>
                <p:ext uri="{D42A27DB-BD31-4B8C-83A1-F6EECF244321}">
                  <p14:modId xmlns:p14="http://schemas.microsoft.com/office/powerpoint/2010/main" val="1532228712"/>
                </p:ext>
              </p:extLst>
            </p:nvPr>
          </p:nvGraphicFramePr>
          <p:xfrm>
            <a:off x="0" y="0"/>
            <a:ext cx="4673600" cy="30384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5" name="TextBox 4"/>
            <p:cNvSpPr txBox="1"/>
            <p:nvPr/>
          </p:nvSpPr>
          <p:spPr>
            <a:xfrm>
              <a:off x="3805704" y="105547"/>
              <a:ext cx="260350" cy="22351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/>
                <a:t>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16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Sperm Concentration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CD7F-D28C-4846-9D57-CFB22D48849D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1069275"/>
              </p:ext>
            </p:extLst>
          </p:nvPr>
        </p:nvGraphicFramePr>
        <p:xfrm>
          <a:off x="628650" y="1825625"/>
          <a:ext cx="6970329" cy="3692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45324" y="5675531"/>
            <a:ext cx="613804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BT caused no significant effect.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1476148" y="6576095"/>
            <a:ext cx="149432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900" dirty="0"/>
              <a:t>Values are mean ± SD; N = 6</a:t>
            </a:r>
          </a:p>
        </p:txBody>
      </p:sp>
    </p:spTree>
    <p:extLst>
      <p:ext uri="{BB962C8B-B14F-4D97-AF65-F5344CB8AC3E}">
        <p14:creationId xmlns:p14="http://schemas.microsoft.com/office/powerpoint/2010/main" val="71594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Sperm Vitality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CD7F-D28C-4846-9D57-CFB22D48849D}" type="slidenum">
              <a:rPr lang="en-US" smtClean="0"/>
              <a:t>14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072055" y="1690689"/>
            <a:ext cx="6414595" cy="3932346"/>
            <a:chOff x="0" y="0"/>
            <a:chExt cx="4572000" cy="2743200"/>
          </a:xfrm>
        </p:grpSpPr>
        <p:graphicFrame>
          <p:nvGraphicFramePr>
            <p:cNvPr id="14" name="Chart 13"/>
            <p:cNvGraphicFramePr/>
            <p:nvPr>
              <p:extLst>
                <p:ext uri="{D42A27DB-BD31-4B8C-83A1-F6EECF244321}">
                  <p14:modId xmlns:p14="http://schemas.microsoft.com/office/powerpoint/2010/main" val="3223755059"/>
                </p:ext>
              </p:extLst>
            </p:nvPr>
          </p:nvGraphicFramePr>
          <p:xfrm>
            <a:off x="0" y="0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5" name="TextBox 2"/>
            <p:cNvSpPr txBox="1"/>
            <p:nvPr/>
          </p:nvSpPr>
          <p:spPr>
            <a:xfrm>
              <a:off x="2438400" y="238125"/>
              <a:ext cx="368300" cy="2032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/>
                <a:t>≠</a:t>
              </a:r>
            </a:p>
          </p:txBody>
        </p:sp>
        <p:sp>
          <p:nvSpPr>
            <p:cNvPr id="16" name="TextBox 3"/>
            <p:cNvSpPr txBox="1"/>
            <p:nvPr/>
          </p:nvSpPr>
          <p:spPr>
            <a:xfrm>
              <a:off x="3670300" y="193675"/>
              <a:ext cx="368300" cy="2032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/>
                <a:t>≠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744717" y="5559386"/>
            <a:ext cx="5633545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BT significantly improved sperm vitality.</a:t>
            </a:r>
            <a:endParaRPr lang="en-US" sz="2400" b="1" dirty="0"/>
          </a:p>
        </p:txBody>
      </p:sp>
      <p:sp>
        <p:nvSpPr>
          <p:cNvPr id="18" name="Rectangle 17"/>
          <p:cNvSpPr/>
          <p:nvPr/>
        </p:nvSpPr>
        <p:spPr>
          <a:xfrm>
            <a:off x="1488528" y="6449843"/>
            <a:ext cx="25897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1200" dirty="0"/>
              <a:t>Values are mean ± SD; N = </a:t>
            </a:r>
            <a:r>
              <a:rPr lang="en-ZA" sz="1200" dirty="0" smtClean="0"/>
              <a:t>6; </a:t>
            </a:r>
            <a:r>
              <a:rPr lang="en-ZA" sz="1200" baseline="30000" dirty="0" smtClean="0"/>
              <a:t>≠</a:t>
            </a:r>
            <a:r>
              <a:rPr lang="en-ZA" sz="1200" dirty="0" smtClean="0"/>
              <a:t>, p&lt;0.01</a:t>
            </a:r>
            <a:endParaRPr lang="en-ZA" sz="1200" dirty="0"/>
          </a:p>
        </p:txBody>
      </p:sp>
    </p:spTree>
    <p:extLst>
      <p:ext uri="{BB962C8B-B14F-4D97-AF65-F5344CB8AC3E}">
        <p14:creationId xmlns:p14="http://schemas.microsoft.com/office/powerpoint/2010/main" val="71599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Sperm Motility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CD7F-D28C-4846-9D57-CFB22D48849D}" type="slidenum">
              <a:rPr lang="en-US" smtClean="0"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50123" y="6538913"/>
            <a:ext cx="75779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TM, Total motility; TP, total progressive, TS, Total static</a:t>
            </a:r>
            <a:r>
              <a:rPr lang="en-US" sz="1200" dirty="0"/>
              <a:t>; *, </a:t>
            </a:r>
            <a:r>
              <a:rPr lang="en-US" sz="1200" dirty="0" smtClean="0"/>
              <a:t>p&lt;0.05; </a:t>
            </a:r>
            <a:r>
              <a:rPr lang="en-US" sz="1200" baseline="30000" dirty="0" smtClean="0"/>
              <a:t>≠</a:t>
            </a:r>
            <a:r>
              <a:rPr lang="en-US" sz="1200" dirty="0" smtClean="0"/>
              <a:t>, p&lt;0.01;</a:t>
            </a:r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26" name="TextBox 25"/>
          <p:cNvSpPr txBox="1"/>
          <p:nvPr/>
        </p:nvSpPr>
        <p:spPr>
          <a:xfrm>
            <a:off x="1734206" y="5896191"/>
            <a:ext cx="6138041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BT significantly improved sperm motility</a:t>
            </a:r>
            <a:endParaRPr lang="en-US" sz="2400" b="1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" y="1513083"/>
            <a:ext cx="7348701" cy="440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07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Histological Section of Testes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CD7F-D28C-4846-9D57-CFB22D48849D}" type="slidenum">
              <a:rPr lang="en-US" smtClean="0"/>
              <a:t>16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98091" y="4900872"/>
            <a:ext cx="3302876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Normal morphology</a:t>
            </a:r>
          </a:p>
        </p:txBody>
      </p:sp>
      <p:sp>
        <p:nvSpPr>
          <p:cNvPr id="5" name="Rectangle 4"/>
          <p:cNvSpPr/>
          <p:nvPr/>
        </p:nvSpPr>
        <p:spPr>
          <a:xfrm>
            <a:off x="698091" y="6285673"/>
            <a:ext cx="781725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A) Control; B)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2% BT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C)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5% BT;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Bar = 50 </a:t>
            </a:r>
            <a:r>
              <a:rPr lang="el-GR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μ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m. </a:t>
            </a:r>
            <a:endParaRPr lang="en-US" sz="1600" dirty="0"/>
          </a:p>
        </p:txBody>
      </p:sp>
      <p:pic>
        <p:nvPicPr>
          <p:cNvPr id="8" name="Picture 7" descr="D:\Personal\Pix\S Opuwari\Photoshop pictures\Testes\tea and teste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040941"/>
            <a:ext cx="8292662" cy="28062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926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Morphometric Measurement of Testis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6837833"/>
              </p:ext>
            </p:extLst>
          </p:nvPr>
        </p:nvGraphicFramePr>
        <p:xfrm>
          <a:off x="595148" y="1693070"/>
          <a:ext cx="7856855" cy="304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7916">
                  <a:extLst>
                    <a:ext uri="{9D8B030D-6E8A-4147-A177-3AD203B41FA5}">
                      <a16:colId xmlns:a16="http://schemas.microsoft.com/office/drawing/2014/main" val="3861761575"/>
                    </a:ext>
                  </a:extLst>
                </a:gridCol>
                <a:gridCol w="2679955">
                  <a:extLst>
                    <a:ext uri="{9D8B030D-6E8A-4147-A177-3AD203B41FA5}">
                      <a16:colId xmlns:a16="http://schemas.microsoft.com/office/drawing/2014/main" val="2256711227"/>
                    </a:ext>
                  </a:extLst>
                </a:gridCol>
                <a:gridCol w="2578984">
                  <a:extLst>
                    <a:ext uri="{9D8B030D-6E8A-4147-A177-3AD203B41FA5}">
                      <a16:colId xmlns:a16="http://schemas.microsoft.com/office/drawing/2014/main" val="3154738857"/>
                    </a:ext>
                  </a:extLst>
                </a:gridCol>
              </a:tblGrid>
              <a:tr h="3060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Seminiferous Tubule [µM]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601017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Diameter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Epithelial height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42639"/>
                  </a:ext>
                </a:extLst>
              </a:tr>
              <a:tr h="3060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Control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281.4±29.7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92.8±14.5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6898413"/>
                  </a:ext>
                </a:extLst>
              </a:tr>
              <a:tr h="31559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2% </a:t>
                      </a:r>
                      <a:r>
                        <a:rPr lang="en-US" sz="2000" dirty="0" smtClean="0">
                          <a:effectLst/>
                        </a:rPr>
                        <a:t>BT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255.6±31.7</a:t>
                      </a:r>
                      <a:r>
                        <a:rPr lang="en-US" sz="2000" baseline="30000" dirty="0">
                          <a:effectLst/>
                        </a:rPr>
                        <a:t>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83.8±12.2</a:t>
                      </a:r>
                      <a:r>
                        <a:rPr lang="en-US" sz="2000" baseline="30000" dirty="0">
                          <a:effectLst/>
                        </a:rPr>
                        <a:t>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8012111"/>
                  </a:ext>
                </a:extLst>
              </a:tr>
              <a:tr h="31559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5% </a:t>
                      </a:r>
                      <a:r>
                        <a:rPr lang="en-US" sz="2000" dirty="0" smtClean="0">
                          <a:effectLst/>
                        </a:rPr>
                        <a:t>BT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254.1±23.5</a:t>
                      </a:r>
                      <a:r>
                        <a:rPr lang="en-US" sz="2000" baseline="30000">
                          <a:effectLst/>
                        </a:rPr>
                        <a:t>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84.9±11.7</a:t>
                      </a:r>
                      <a:r>
                        <a:rPr lang="en-US" sz="2000" baseline="30000" dirty="0">
                          <a:effectLst/>
                        </a:rPr>
                        <a:t>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988957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CD7F-D28C-4846-9D57-CFB22D48849D}" type="slidenum">
              <a:rPr lang="en-US" smtClean="0"/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8649" y="4923632"/>
            <a:ext cx="7823353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BT significantly increased seminiferous tubule diameter and epithelial height.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88275" y="6538913"/>
            <a:ext cx="72521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Values are </a:t>
            </a:r>
            <a:r>
              <a:rPr lang="en-US" sz="1200" dirty="0" err="1" smtClean="0"/>
              <a:t>mean±SD</a:t>
            </a:r>
            <a:r>
              <a:rPr lang="en-US" sz="1200" dirty="0" smtClean="0"/>
              <a:t>; N=6;  </a:t>
            </a:r>
            <a:r>
              <a:rPr lang="en-US" sz="1200" baseline="30000" dirty="0" smtClean="0"/>
              <a:t>†</a:t>
            </a:r>
            <a:r>
              <a:rPr lang="en-US" sz="1200" dirty="0" smtClean="0"/>
              <a:t>p&lt;0.001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6223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Histological Section of Epididymis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CD7F-D28C-4846-9D57-CFB22D48849D}" type="slidenum">
              <a:rPr lang="en-US" smtClean="0"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3778" y="4936639"/>
            <a:ext cx="3302876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Normal morphology</a:t>
            </a:r>
          </a:p>
        </p:txBody>
      </p:sp>
      <p:sp>
        <p:nvSpPr>
          <p:cNvPr id="3" name="Rectangle 2"/>
          <p:cNvSpPr/>
          <p:nvPr/>
        </p:nvSpPr>
        <p:spPr>
          <a:xfrm>
            <a:off x="628650" y="6261914"/>
            <a:ext cx="73729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A) Control; </a:t>
            </a:r>
            <a:r>
              <a:rPr lang="en-US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B) 2% BT C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en-US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5% BT; Bar 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= 50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μm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en-US" sz="1200" dirty="0"/>
          </a:p>
        </p:txBody>
      </p:sp>
      <p:pic>
        <p:nvPicPr>
          <p:cNvPr id="8" name="Content Placeholder 7" descr="D:\Personal\Pix\S Opuwari\Photoshop pictures\Cauda epididymis\black tea and epididdymis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974973"/>
            <a:ext cx="8294633" cy="28377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69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Morphometric Measurement of Epididymis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5795645"/>
              </p:ext>
            </p:extLst>
          </p:nvPr>
        </p:nvGraphicFramePr>
        <p:xfrm>
          <a:off x="748676" y="2035856"/>
          <a:ext cx="7659601" cy="304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6361">
                  <a:extLst>
                    <a:ext uri="{9D8B030D-6E8A-4147-A177-3AD203B41FA5}">
                      <a16:colId xmlns:a16="http://schemas.microsoft.com/office/drawing/2014/main" val="605612513"/>
                    </a:ext>
                  </a:extLst>
                </a:gridCol>
                <a:gridCol w="2442719">
                  <a:extLst>
                    <a:ext uri="{9D8B030D-6E8A-4147-A177-3AD203B41FA5}">
                      <a16:colId xmlns:a16="http://schemas.microsoft.com/office/drawing/2014/main" val="3000325135"/>
                    </a:ext>
                  </a:extLst>
                </a:gridCol>
                <a:gridCol w="2650521">
                  <a:extLst>
                    <a:ext uri="{9D8B030D-6E8A-4147-A177-3AD203B41FA5}">
                      <a16:colId xmlns:a16="http://schemas.microsoft.com/office/drawing/2014/main" val="2867849422"/>
                    </a:ext>
                  </a:extLst>
                </a:gridCol>
              </a:tblGrid>
              <a:tr h="4021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Epididymis Epithelial Height [µM]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8655003"/>
                  </a:ext>
                </a:extLst>
              </a:tr>
              <a:tr h="4021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Caput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Cauda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6899399"/>
                  </a:ext>
                </a:extLst>
              </a:tr>
              <a:tr h="4021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Control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24.1±2.8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16.8±2.8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8875561"/>
                  </a:ext>
                </a:extLst>
              </a:tr>
              <a:tr h="4021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2% </a:t>
                      </a:r>
                      <a:r>
                        <a:rPr lang="en-US" sz="2000" dirty="0" smtClean="0">
                          <a:effectLst/>
                        </a:rPr>
                        <a:t>BT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27.6±3.6</a:t>
                      </a:r>
                      <a:r>
                        <a:rPr lang="en-US" sz="2000" baseline="30000" dirty="0" smtClean="0"/>
                        <a:t>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18.2±3.6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3921824"/>
                  </a:ext>
                </a:extLst>
              </a:tr>
              <a:tr h="4021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5% </a:t>
                      </a:r>
                      <a:r>
                        <a:rPr lang="en-US" sz="2000" dirty="0" smtClean="0">
                          <a:effectLst/>
                        </a:rPr>
                        <a:t>BT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25.4±3.9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20.8±1.8</a:t>
                      </a:r>
                      <a:r>
                        <a:rPr lang="en-US" sz="2000" baseline="30000" dirty="0">
                          <a:effectLst/>
                        </a:rPr>
                        <a:t>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635655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CD7F-D28C-4846-9D57-CFB22D48849D}" type="slidenum">
              <a:rPr lang="en-US" smtClean="0"/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93159" y="5243050"/>
            <a:ext cx="7823353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BT significantly increased caput and cauda epithelial heights.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3159" y="6490644"/>
            <a:ext cx="72521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Values are </a:t>
            </a:r>
            <a:r>
              <a:rPr lang="en-US" sz="1200" dirty="0" err="1" smtClean="0"/>
              <a:t>mean±SD</a:t>
            </a:r>
            <a:r>
              <a:rPr lang="en-US" sz="1200" dirty="0" smtClean="0"/>
              <a:t>; N=6; </a:t>
            </a:r>
            <a:r>
              <a:rPr lang="en-US" sz="1200" baseline="30000" dirty="0" smtClean="0"/>
              <a:t>≠</a:t>
            </a:r>
            <a:r>
              <a:rPr lang="en-US" sz="1200" dirty="0" smtClean="0"/>
              <a:t>, p&lt;0.01;  </a:t>
            </a:r>
            <a:r>
              <a:rPr lang="en-US" sz="1200" baseline="30000" dirty="0" smtClean="0"/>
              <a:t>†</a:t>
            </a:r>
            <a:r>
              <a:rPr lang="en-US" sz="1200" dirty="0" smtClean="0"/>
              <a:t>p&lt;0.001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0607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Outline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Introduction</a:t>
            </a:r>
          </a:p>
          <a:p>
            <a:r>
              <a:rPr lang="en-US" sz="2800" dirty="0"/>
              <a:t>Methodology</a:t>
            </a:r>
          </a:p>
          <a:p>
            <a:r>
              <a:rPr lang="en-US" sz="2800" dirty="0"/>
              <a:t>Results</a:t>
            </a:r>
          </a:p>
          <a:p>
            <a:r>
              <a:rPr lang="en-US" sz="2800" dirty="0"/>
              <a:t>Discussion &amp; </a:t>
            </a:r>
            <a:r>
              <a:rPr lang="en-US" sz="2800" dirty="0" smtClean="0"/>
              <a:t>Conclusion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CD7F-D28C-4846-9D57-CFB22D4884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Discussion &amp; Conclusion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5272"/>
            <a:ext cx="8121088" cy="432763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600" dirty="0" smtClean="0"/>
              <a:t>BT maintained the serum FRAP level.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 smtClean="0"/>
              <a:t>BT caused no </a:t>
            </a:r>
            <a:r>
              <a:rPr lang="en-US" sz="2600" dirty="0"/>
              <a:t>significant change in body weight gain, </a:t>
            </a:r>
            <a:r>
              <a:rPr lang="en-US" sz="2600" dirty="0" smtClean="0"/>
              <a:t>reproductive organ weight, histology of the organs and testosterone level.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 smtClean="0"/>
              <a:t>Androgen dependent organs were not affected due to no change in the testosterone level.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/>
              <a:t> </a:t>
            </a:r>
            <a:r>
              <a:rPr lang="en-US" sz="2600" dirty="0" smtClean="0">
                <a:solidFill>
                  <a:srgbClr val="0070C0"/>
                </a:solidFill>
              </a:rPr>
              <a:t>BT, however,</a:t>
            </a:r>
            <a:r>
              <a:rPr lang="en-US" sz="2600" dirty="0" smtClean="0"/>
              <a:t> enhanced sperm motility &amp; vitality but not concentration.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rgbClr val="FF0000"/>
                </a:solidFill>
              </a:rPr>
              <a:t>BT enhanced sperm parameters, but caused subtle structural changes in the testis and epididymis and may negatively affect the fertilizing capacity of the sperm.</a:t>
            </a:r>
          </a:p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CD7F-D28C-4846-9D57-CFB22D48849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84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National Research Foundation.</a:t>
            </a:r>
          </a:p>
          <a:p>
            <a:r>
              <a:rPr lang="en-US" sz="2800" dirty="0" smtClean="0"/>
              <a:t>University of the Western Cape Research grant</a:t>
            </a:r>
            <a:r>
              <a:rPr lang="en-US" sz="2800" dirty="0" smtClean="0"/>
              <a:t>.</a:t>
            </a:r>
          </a:p>
          <a:p>
            <a:r>
              <a:rPr lang="en-US" sz="2800" smtClean="0"/>
              <a:t>Andrology laboratory, </a:t>
            </a:r>
            <a:r>
              <a:rPr lang="en-US" sz="2800" dirty="0" smtClean="0"/>
              <a:t>UWC.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CD7F-D28C-4846-9D57-CFB22D48849D}" type="slidenum">
              <a:rPr lang="en-US" smtClean="0"/>
              <a:t>21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0276" y="3751656"/>
            <a:ext cx="3615394" cy="2344343"/>
          </a:xfrm>
          <a:prstGeom prst="rect">
            <a:avLst/>
          </a:prstGeom>
        </p:spPr>
      </p:pic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24000" contrast="12000"/>
          </a:blip>
          <a:srcRect b="20917"/>
          <a:stretch>
            <a:fillRect/>
          </a:stretch>
        </p:blipFill>
        <p:spPr bwMode="auto">
          <a:xfrm>
            <a:off x="628650" y="3688392"/>
            <a:ext cx="2545474" cy="2407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043666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CD7F-D28C-4846-9D57-CFB22D48849D}" type="slidenum">
              <a:rPr lang="en-US" smtClean="0"/>
              <a:t>22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2" y="944354"/>
            <a:ext cx="9019994" cy="541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98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Introduction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202" y="1934560"/>
            <a:ext cx="7905750" cy="3115491"/>
          </a:xfrm>
        </p:spPr>
        <p:txBody>
          <a:bodyPr>
            <a:noAutofit/>
          </a:bodyPr>
          <a:lstStyle/>
          <a:p>
            <a:r>
              <a:rPr lang="en-US" sz="2800" b="1" i="1" dirty="0"/>
              <a:t>Camellia </a:t>
            </a:r>
            <a:r>
              <a:rPr lang="en-US" sz="2800" b="1" i="1" dirty="0" err="1"/>
              <a:t>s</a:t>
            </a:r>
            <a:r>
              <a:rPr lang="en-US" sz="2800" b="1" i="1" dirty="0" err="1" smtClean="0"/>
              <a:t>inensis</a:t>
            </a:r>
            <a:r>
              <a:rPr lang="en-US" sz="2800" b="1" i="1" dirty="0" smtClean="0"/>
              <a:t> </a:t>
            </a:r>
            <a:r>
              <a:rPr lang="en-US" sz="2800" dirty="0" smtClean="0"/>
              <a:t>(CS) for </a:t>
            </a:r>
            <a:r>
              <a:rPr lang="en-US" sz="2800" dirty="0"/>
              <a:t>over a 1000 years has been an important drink due to its health benefits. </a:t>
            </a:r>
          </a:p>
          <a:p>
            <a:r>
              <a:rPr lang="en-US" sz="2800" dirty="0"/>
              <a:t>Most of these benefits are linked to its antioxidant properties.</a:t>
            </a:r>
          </a:p>
          <a:p>
            <a:r>
              <a:rPr lang="en-US" sz="2800" dirty="0"/>
              <a:t>It is produced </a:t>
            </a:r>
            <a:r>
              <a:rPr lang="en-US" sz="2800" dirty="0" smtClean="0"/>
              <a:t>as:</a:t>
            </a:r>
          </a:p>
          <a:p>
            <a:pPr marL="966788" indent="-504825">
              <a:buFont typeface="Wingdings" panose="05000000000000000000" pitchFamily="2" charset="2"/>
              <a:buChar char="§"/>
            </a:pPr>
            <a:r>
              <a:rPr lang="en-US" sz="2800" dirty="0" smtClean="0"/>
              <a:t>unfermented </a:t>
            </a:r>
            <a:r>
              <a:rPr lang="en-US" sz="2800" dirty="0"/>
              <a:t>(green </a:t>
            </a:r>
            <a:r>
              <a:rPr lang="en-US" sz="2800" dirty="0" smtClean="0"/>
              <a:t>tea; GT)</a:t>
            </a:r>
          </a:p>
          <a:p>
            <a:pPr marL="966788" indent="-504825">
              <a:buFont typeface="Wingdings" panose="05000000000000000000" pitchFamily="2" charset="2"/>
              <a:buChar char="§"/>
            </a:pPr>
            <a:r>
              <a:rPr lang="en-US" sz="2800" dirty="0" smtClean="0"/>
              <a:t>fermented </a:t>
            </a:r>
            <a:r>
              <a:rPr lang="en-US" sz="2800" dirty="0"/>
              <a:t>(black </a:t>
            </a:r>
            <a:r>
              <a:rPr lang="en-US" sz="2800" dirty="0" smtClean="0"/>
              <a:t>tea; BT)</a:t>
            </a:r>
          </a:p>
          <a:p>
            <a:pPr marL="966788" indent="-504825">
              <a:buFont typeface="Wingdings" panose="05000000000000000000" pitchFamily="2" charset="2"/>
              <a:buChar char="§"/>
            </a:pPr>
            <a:r>
              <a:rPr lang="en-US" sz="2800" dirty="0" smtClean="0"/>
              <a:t>oolong (semifermented)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CD7F-D28C-4846-9D57-CFB22D48849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3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Traditional healers recommend black tea to improve sexual functions and delay </a:t>
            </a:r>
            <a:r>
              <a:rPr lang="en-US" sz="2800" dirty="0" smtClean="0"/>
              <a:t>ejaculation.</a:t>
            </a:r>
            <a:r>
              <a:rPr lang="en-US" sz="2800" baseline="30000" dirty="0"/>
              <a:t> 1</a:t>
            </a:r>
            <a:endParaRPr lang="en-US" sz="2800" dirty="0"/>
          </a:p>
          <a:p>
            <a:r>
              <a:rPr lang="en-US" sz="2800" dirty="0"/>
              <a:t> Scientifically, oral administration of black </a:t>
            </a:r>
            <a:r>
              <a:rPr lang="en-US" sz="2800" dirty="0" smtClean="0"/>
              <a:t>tea to male rats </a:t>
            </a:r>
            <a:r>
              <a:rPr lang="en-US" sz="2800" dirty="0"/>
              <a:t>increased aphrodisiac </a:t>
            </a:r>
            <a:r>
              <a:rPr lang="en-US" sz="2800" dirty="0" smtClean="0"/>
              <a:t>activity by the:</a:t>
            </a:r>
            <a:r>
              <a:rPr lang="en-US" sz="2800" baseline="30000" dirty="0" smtClean="0"/>
              <a:t>1</a:t>
            </a:r>
            <a:endParaRPr lang="en-US" sz="2800" dirty="0" smtClean="0"/>
          </a:p>
          <a:p>
            <a:pPr marL="914400" indent="-400050">
              <a:buFont typeface="Wingdings" panose="05000000000000000000" pitchFamily="2" charset="2"/>
              <a:buChar char="§"/>
            </a:pPr>
            <a:r>
              <a:rPr lang="en-US" sz="2800" dirty="0" smtClean="0"/>
              <a:t>prolongation </a:t>
            </a:r>
            <a:r>
              <a:rPr lang="en-US" sz="2800" dirty="0"/>
              <a:t>of latency of </a:t>
            </a:r>
            <a:r>
              <a:rPr lang="en-US" sz="2800" dirty="0" smtClean="0"/>
              <a:t>ejaculation</a:t>
            </a:r>
          </a:p>
          <a:p>
            <a:pPr marL="914400" indent="-400050">
              <a:buFont typeface="Wingdings" panose="05000000000000000000" pitchFamily="2" charset="2"/>
              <a:buChar char="§"/>
            </a:pPr>
            <a:r>
              <a:rPr lang="en-US" sz="2800" dirty="0" smtClean="0"/>
              <a:t>shortening </a:t>
            </a:r>
            <a:r>
              <a:rPr lang="en-US" sz="2800" dirty="0"/>
              <a:t>of mount and intromission </a:t>
            </a:r>
            <a:r>
              <a:rPr lang="en-US" sz="2800" dirty="0" smtClean="0"/>
              <a:t>latencies</a:t>
            </a:r>
          </a:p>
          <a:p>
            <a:pPr marL="914400" indent="-400050">
              <a:buFont typeface="Wingdings" panose="05000000000000000000" pitchFamily="2" charset="2"/>
              <a:buChar char="§"/>
            </a:pPr>
            <a:r>
              <a:rPr lang="en-US" sz="2800" dirty="0" smtClean="0"/>
              <a:t>elevation </a:t>
            </a:r>
            <a:r>
              <a:rPr lang="en-US" sz="2800" dirty="0"/>
              <a:t>of serum testosterone </a:t>
            </a:r>
            <a:r>
              <a:rPr lang="en-US" sz="2800" dirty="0" smtClean="0"/>
              <a:t>level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However, it decreased testosterone level in vitro in TM3 Leydig cells.</a:t>
            </a:r>
            <a:r>
              <a:rPr lang="en-US" sz="2800" baseline="30000" dirty="0" smtClean="0"/>
              <a:t>2</a:t>
            </a:r>
            <a:endParaRPr lang="en-US" sz="2800" baseline="300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CD7F-D28C-4846-9D57-CFB22D48849D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37190" y="6538913"/>
            <a:ext cx="8084426" cy="264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baseline="30000" dirty="0" smtClean="0"/>
              <a:t>1</a:t>
            </a:r>
            <a:r>
              <a:rPr lang="en-US" sz="1100" dirty="0" smtClean="0"/>
              <a:t>Ratnasooriya </a:t>
            </a:r>
            <a:r>
              <a:rPr lang="en-US" sz="1100" dirty="0"/>
              <a:t>&amp; Fernando, </a:t>
            </a:r>
            <a:r>
              <a:rPr lang="en-US" sz="1100" dirty="0" smtClean="0"/>
              <a:t>2008; </a:t>
            </a:r>
            <a:r>
              <a:rPr lang="en-US" sz="1100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Opuwari</a:t>
            </a:r>
            <a:r>
              <a:rPr lang="en-US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C.S., Monsees, T.K., </a:t>
            </a:r>
            <a:r>
              <a:rPr lang="en-US" sz="1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2015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73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Introduction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74786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Aim &amp; objectives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To </a:t>
            </a:r>
            <a:r>
              <a:rPr lang="en-US" sz="2800" dirty="0"/>
              <a:t>investigate the effects of </a:t>
            </a:r>
            <a:r>
              <a:rPr lang="en-US" sz="2800" dirty="0" smtClean="0"/>
              <a:t>black </a:t>
            </a:r>
            <a:r>
              <a:rPr lang="en-US" sz="2800" dirty="0"/>
              <a:t>tea on the </a:t>
            </a:r>
            <a:r>
              <a:rPr lang="en-US" sz="2800" dirty="0" smtClean="0"/>
              <a:t>male </a:t>
            </a:r>
            <a:r>
              <a:rPr lang="en-US" sz="2800" dirty="0"/>
              <a:t>reproductive </a:t>
            </a:r>
            <a:r>
              <a:rPr lang="en-US" sz="2800" dirty="0" smtClean="0"/>
              <a:t>system in vivo.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To do this: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Antioxidant status and testosterone level in serum.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Body and reproductive organ weight.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Sperm quality- sperm concentration, vitality, and motility.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Fertilizing capacity of the sperm- acrosome reaction.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Histology and morphometric measurement of the testis and epididymis.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CD7F-D28C-4846-9D57-CFB22D4884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38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Methodology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CD7F-D28C-4846-9D57-CFB22D48849D}" type="slidenum">
              <a:rPr lang="en-US" smtClean="0"/>
              <a:t>6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178438" y="1948536"/>
            <a:ext cx="861849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40287" y="1596077"/>
            <a:ext cx="27088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Male rats (63d</a:t>
            </a:r>
            <a:r>
              <a:rPr lang="en-US" sz="2200" dirty="0"/>
              <a:t>; </a:t>
            </a:r>
            <a:r>
              <a:rPr lang="en-US" sz="2200" dirty="0" smtClean="0"/>
              <a:t>200-250g</a:t>
            </a:r>
            <a:r>
              <a:rPr lang="en-US" sz="2200" dirty="0"/>
              <a:t>;  </a:t>
            </a:r>
            <a:r>
              <a:rPr lang="en-US" sz="2200" dirty="0" smtClean="0"/>
              <a:t>n=6) 52 days; control (tap water); </a:t>
            </a:r>
            <a:r>
              <a:rPr lang="en-US" sz="2200" i="1" dirty="0" smtClean="0"/>
              <a:t>ad libitum</a:t>
            </a:r>
            <a:endParaRPr lang="en-US" sz="22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08847" y="1541000"/>
            <a:ext cx="18276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2%; 5% aqueous extract of BT</a:t>
            </a:r>
            <a:endParaRPr lang="en-US" sz="22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657186" y="1948536"/>
            <a:ext cx="80076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457950" y="1615870"/>
            <a:ext cx="31695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70C0"/>
                </a:solidFill>
              </a:rPr>
              <a:t>Daily fluid intake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W</a:t>
            </a:r>
            <a:r>
              <a:rPr lang="en-US" sz="2200" dirty="0" smtClean="0">
                <a:solidFill>
                  <a:srgbClr val="0070C0"/>
                </a:solidFill>
              </a:rPr>
              <a:t>eekly body weight</a:t>
            </a:r>
            <a:endParaRPr lang="en-US" sz="2200" dirty="0">
              <a:solidFill>
                <a:srgbClr val="0070C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7647261" y="2512078"/>
            <a:ext cx="14780" cy="54642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454868" y="3067505"/>
            <a:ext cx="37567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      After 52 days of treatment </a:t>
            </a:r>
            <a:endParaRPr lang="en-US" sz="2200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7662041" y="3518509"/>
            <a:ext cx="4598" cy="56835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385848" y="4079406"/>
            <a:ext cx="68258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70C0"/>
                </a:solidFill>
              </a:rPr>
              <a:t>Final body and reproductive organ weight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70C0"/>
                </a:solidFill>
              </a:rPr>
              <a:t>Serum for hormone (testosterone) and antioxidant assay (FRAP)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70C0"/>
                </a:solidFill>
              </a:rPr>
              <a:t>Testes and epididymis for histology and morphometric measurements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70C0"/>
                </a:solidFill>
              </a:rPr>
              <a:t>Sperm from epididymis for sperm concentration, vitality, motility, acrosome reaction</a:t>
            </a:r>
          </a:p>
          <a:p>
            <a:r>
              <a:rPr lang="en-US" sz="22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0168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7" grpId="0"/>
      <p:bldP spid="21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Results</a:t>
            </a:r>
            <a:b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Statistical analysis was done using </a:t>
            </a:r>
            <a:r>
              <a:rPr lang="en-US" sz="2800" dirty="0" err="1"/>
              <a:t>Medcalc</a:t>
            </a:r>
            <a:r>
              <a:rPr lang="en-US" sz="2800" dirty="0"/>
              <a:t> statistical </a:t>
            </a:r>
            <a:r>
              <a:rPr lang="en-US" sz="2800" dirty="0" smtClean="0"/>
              <a:t>software (</a:t>
            </a:r>
            <a:r>
              <a:rPr lang="en-US" sz="2800" dirty="0"/>
              <a:t>Version 12.1.3.0, </a:t>
            </a:r>
            <a:r>
              <a:rPr lang="en-US" sz="2800" dirty="0" err="1"/>
              <a:t>Mariakerke</a:t>
            </a:r>
            <a:r>
              <a:rPr lang="en-US" sz="2800" dirty="0"/>
              <a:t>, Belgium).</a:t>
            </a:r>
            <a:endParaRPr lang="en-US" sz="2800" dirty="0" smtClean="0"/>
          </a:p>
          <a:p>
            <a:r>
              <a:rPr lang="en-US" sz="2800" dirty="0" smtClean="0"/>
              <a:t>Data </a:t>
            </a:r>
            <a:r>
              <a:rPr lang="en-US" sz="2800" dirty="0"/>
              <a:t>was expressed as mean ± standard deviation and a </a:t>
            </a:r>
            <a:r>
              <a:rPr lang="en-US" sz="2800" i="1" dirty="0"/>
              <a:t>p</a:t>
            </a:r>
            <a:r>
              <a:rPr lang="en-US" sz="2800" dirty="0"/>
              <a:t> value &lt; 0.05 was considered statistically significant.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CD7F-D28C-4846-9D57-CFB22D4884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35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Fluid intake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9573886"/>
              </p:ext>
            </p:extLst>
          </p:nvPr>
        </p:nvGraphicFramePr>
        <p:xfrm>
          <a:off x="767934" y="2257753"/>
          <a:ext cx="6831388" cy="22707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07847">
                  <a:extLst>
                    <a:ext uri="{9D8B030D-6E8A-4147-A177-3AD203B41FA5}">
                      <a16:colId xmlns:a16="http://schemas.microsoft.com/office/drawing/2014/main" val="1159476470"/>
                    </a:ext>
                  </a:extLst>
                </a:gridCol>
                <a:gridCol w="1707847">
                  <a:extLst>
                    <a:ext uri="{9D8B030D-6E8A-4147-A177-3AD203B41FA5}">
                      <a16:colId xmlns:a16="http://schemas.microsoft.com/office/drawing/2014/main" val="518551843"/>
                    </a:ext>
                  </a:extLst>
                </a:gridCol>
                <a:gridCol w="1707847">
                  <a:extLst>
                    <a:ext uri="{9D8B030D-6E8A-4147-A177-3AD203B41FA5}">
                      <a16:colId xmlns:a16="http://schemas.microsoft.com/office/drawing/2014/main" val="3776323034"/>
                    </a:ext>
                  </a:extLst>
                </a:gridCol>
                <a:gridCol w="1707847">
                  <a:extLst>
                    <a:ext uri="{9D8B030D-6E8A-4147-A177-3AD203B41FA5}">
                      <a16:colId xmlns:a16="http://schemas.microsoft.com/office/drawing/2014/main" val="1595795868"/>
                    </a:ext>
                  </a:extLst>
                </a:gridCol>
              </a:tblGrid>
              <a:tr h="330951">
                <a:tc>
                  <a:txBody>
                    <a:bodyPr/>
                    <a:lstStyle/>
                    <a:p>
                      <a:endParaRPr lang="en-US" sz="2800" b="0" dirty="0"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n-lt"/>
                        </a:rPr>
                        <a:t>C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n-lt"/>
                        </a:rPr>
                        <a:t>2% BT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n-lt"/>
                        </a:rPr>
                        <a:t>5% BT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98418665"/>
                  </a:ext>
                </a:extLst>
              </a:tr>
              <a:tr h="134926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+mn-lt"/>
                        </a:rPr>
                        <a:t>Fluid</a:t>
                      </a:r>
                      <a:r>
                        <a:rPr lang="en-US" sz="2800" b="1" baseline="0" dirty="0" smtClean="0">
                          <a:latin typeface="+mn-lt"/>
                        </a:rPr>
                        <a:t> intake (</a:t>
                      </a:r>
                      <a:r>
                        <a:rPr lang="en-US" sz="2800" b="1" u="none" strike="noStrike" kern="1200" baseline="0" dirty="0" smtClean="0">
                          <a:latin typeface="+mn-lt"/>
                        </a:rPr>
                        <a:t>ml/100g BW)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13.4±5.2</a:t>
                      </a: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12.5±2.0</a:t>
                      </a: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11.6±2.1*</a:t>
                      </a: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71693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CD7F-D28C-4846-9D57-CFB22D48849D}" type="slidenum">
              <a:rPr lang="en-US" smtClean="0"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57084" y="4738874"/>
            <a:ext cx="6842238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Intake of 5%  BT decreased significantly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767934" y="6330186"/>
            <a:ext cx="26250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1200" dirty="0"/>
              <a:t>Values are mean ± SD; N = </a:t>
            </a:r>
            <a:r>
              <a:rPr lang="en-ZA" sz="1200" dirty="0" smtClean="0"/>
              <a:t>6; *, p&lt;0.05 </a:t>
            </a:r>
            <a:endParaRPr lang="en-ZA" sz="1200" dirty="0"/>
          </a:p>
        </p:txBody>
      </p:sp>
    </p:spTree>
    <p:extLst>
      <p:ext uri="{BB962C8B-B14F-4D97-AF65-F5344CB8AC3E}">
        <p14:creationId xmlns:p14="http://schemas.microsoft.com/office/powerpoint/2010/main" val="56791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Body and relative organ weight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0200668"/>
              </p:ext>
            </p:extLst>
          </p:nvPr>
        </p:nvGraphicFramePr>
        <p:xfrm>
          <a:off x="797259" y="1667646"/>
          <a:ext cx="7549481" cy="300822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25224">
                  <a:extLst>
                    <a:ext uri="{9D8B030D-6E8A-4147-A177-3AD203B41FA5}">
                      <a16:colId xmlns:a16="http://schemas.microsoft.com/office/drawing/2014/main" val="3043122180"/>
                    </a:ext>
                  </a:extLst>
                </a:gridCol>
                <a:gridCol w="1794215">
                  <a:extLst>
                    <a:ext uri="{9D8B030D-6E8A-4147-A177-3AD203B41FA5}">
                      <a16:colId xmlns:a16="http://schemas.microsoft.com/office/drawing/2014/main" val="34423424"/>
                    </a:ext>
                  </a:extLst>
                </a:gridCol>
                <a:gridCol w="2015021">
                  <a:extLst>
                    <a:ext uri="{9D8B030D-6E8A-4147-A177-3AD203B41FA5}">
                      <a16:colId xmlns:a16="http://schemas.microsoft.com/office/drawing/2014/main" val="1638337388"/>
                    </a:ext>
                  </a:extLst>
                </a:gridCol>
                <a:gridCol w="2015021">
                  <a:extLst>
                    <a:ext uri="{9D8B030D-6E8A-4147-A177-3AD203B41FA5}">
                      <a16:colId xmlns:a16="http://schemas.microsoft.com/office/drawing/2014/main" val="2079856642"/>
                    </a:ext>
                  </a:extLst>
                </a:gridCol>
              </a:tblGrid>
              <a:tr h="47119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Weight (g)</a:t>
                      </a:r>
                      <a:endParaRPr lang="en-US" sz="2000" baseline="30000" dirty="0">
                        <a:latin typeface="+mn-lt"/>
                      </a:endParaRPr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Control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2% BT</a:t>
                      </a:r>
                      <a:endParaRPr lang="en-US" sz="2000" baseline="30000" dirty="0">
                        <a:latin typeface="+mn-lt"/>
                      </a:endParaRPr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5% BT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2903003484"/>
                  </a:ext>
                </a:extLst>
              </a:tr>
              <a:tr h="4711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TBWG 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151.8±25.0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173.2±43.0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129.4±18.6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3155298"/>
                  </a:ext>
                </a:extLst>
              </a:tr>
              <a:tr h="4711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Testis</a:t>
                      </a:r>
                      <a:r>
                        <a:rPr lang="en-US" sz="2000" baseline="30000" dirty="0" err="1" smtClean="0">
                          <a:latin typeface="+mn-lt"/>
                        </a:rPr>
                        <a:t>X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0.47±0.05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0.47±0.05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0.42±0.12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7081526"/>
                  </a:ext>
                </a:extLst>
              </a:tr>
              <a:tr h="4711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Epididymis</a:t>
                      </a:r>
                      <a:r>
                        <a:rPr lang="en-US" sz="2000" baseline="30000" dirty="0" err="1" smtClean="0">
                          <a:latin typeface="+mn-lt"/>
                        </a:rPr>
                        <a:t>X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0.18±0.02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0.16±0.02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0.16±0.04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2372703"/>
                  </a:ext>
                </a:extLst>
              </a:tr>
              <a:tr h="4711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Seminal </a:t>
                      </a:r>
                      <a:r>
                        <a:rPr lang="en-US" sz="2000" b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vesicles</a:t>
                      </a:r>
                      <a:r>
                        <a:rPr lang="en-US" sz="2000" baseline="30000" dirty="0" err="1" smtClean="0">
                          <a:latin typeface="+mn-lt"/>
                        </a:rPr>
                        <a:t>X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0.41±0.03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0.38±0.03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0.42±0.06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6062293"/>
                  </a:ext>
                </a:extLst>
              </a:tr>
              <a:tr h="4711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Prostate</a:t>
                      </a:r>
                      <a:r>
                        <a:rPr lang="en-US" sz="2000" baseline="30000" dirty="0" err="1" smtClean="0">
                          <a:latin typeface="+mn-lt"/>
                        </a:rPr>
                        <a:t>X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0.13±0.03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0.10±0.03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0.15±0.03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8169688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CD7F-D28C-4846-9D57-CFB22D48849D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16752" y="6400413"/>
            <a:ext cx="73073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dirty="0"/>
              <a:t>Values are mean ± SD; N = 6; *= </a:t>
            </a:r>
            <a:r>
              <a:rPr lang="en-ZA" sz="1200" i="1" dirty="0"/>
              <a:t>P</a:t>
            </a:r>
            <a:r>
              <a:rPr lang="en-ZA" sz="1200" dirty="0"/>
              <a:t>&lt;0.05. </a:t>
            </a:r>
            <a:r>
              <a:rPr lang="en-US" sz="1200" b="1" baseline="30000" dirty="0"/>
              <a:t>X</a:t>
            </a:r>
            <a:r>
              <a:rPr lang="en-US" sz="1200" baseline="30000" dirty="0"/>
              <a:t> </a:t>
            </a:r>
            <a:r>
              <a:rPr lang="en-US" sz="1200" dirty="0"/>
              <a:t>Relative organ weight= organ weight/final body weight x 100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7259" y="4760452"/>
            <a:ext cx="7549481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BT caused no </a:t>
            </a:r>
            <a:r>
              <a:rPr lang="en-US" sz="2400" b="1" dirty="0"/>
              <a:t>significant </a:t>
            </a:r>
            <a:r>
              <a:rPr lang="en-US" sz="2400" b="1" dirty="0" smtClean="0"/>
              <a:t>change in the body and reproductive organs weight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121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1450</TotalTime>
  <Words>911</Words>
  <Application>Microsoft Office PowerPoint</Application>
  <PresentationFormat>On-screen Show (4:3)</PresentationFormat>
  <Paragraphs>184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</vt:lpstr>
      <vt:lpstr>Office Theme</vt:lpstr>
      <vt:lpstr>In vivo effects of black tea on the male reproductive system  </vt:lpstr>
      <vt:lpstr>Outline</vt:lpstr>
      <vt:lpstr>Introduction</vt:lpstr>
      <vt:lpstr>Introduction</vt:lpstr>
      <vt:lpstr>Introduction</vt:lpstr>
      <vt:lpstr>Methodology</vt:lpstr>
      <vt:lpstr>  Results </vt:lpstr>
      <vt:lpstr>Fluid intake</vt:lpstr>
      <vt:lpstr>Body and relative organ weight</vt:lpstr>
      <vt:lpstr>Ferric Reducing Antioxidant Power (FRAP) level</vt:lpstr>
      <vt:lpstr>Testosterone level</vt:lpstr>
      <vt:lpstr>Acrosome Reaction</vt:lpstr>
      <vt:lpstr>Sperm Concentration</vt:lpstr>
      <vt:lpstr>Sperm Vitality</vt:lpstr>
      <vt:lpstr>Sperm Motility</vt:lpstr>
      <vt:lpstr>Histological Section of Testes</vt:lpstr>
      <vt:lpstr>Morphometric Measurement of Testis</vt:lpstr>
      <vt:lpstr>Histological Section of Epididymis</vt:lpstr>
      <vt:lpstr>Morphometric Measurement of Epididymis</vt:lpstr>
      <vt:lpstr>Discussion &amp; Conclusion</vt:lpstr>
      <vt:lpstr>Acknowledgement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vivo effects of aqueous extract of Camellia sinensis on the female reproductive organs, liver and kidney</dc:title>
  <dc:creator>Opuwari, Chinyerum</dc:creator>
  <cp:lastModifiedBy>Opuwari, Chinyerum</cp:lastModifiedBy>
  <cp:revision>105</cp:revision>
  <dcterms:created xsi:type="dcterms:W3CDTF">2017-04-04T09:54:15Z</dcterms:created>
  <dcterms:modified xsi:type="dcterms:W3CDTF">2017-10-11T04:41:24Z</dcterms:modified>
</cp:coreProperties>
</file>