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81" r:id="rId4"/>
    <p:sldId id="265" r:id="rId5"/>
    <p:sldId id="266" r:id="rId6"/>
    <p:sldId id="282" r:id="rId7"/>
    <p:sldId id="279" r:id="rId8"/>
    <p:sldId id="280" r:id="rId9"/>
    <p:sldId id="267" r:id="rId10"/>
    <p:sldId id="268" r:id="rId11"/>
    <p:sldId id="269" r:id="rId12"/>
    <p:sldId id="270" r:id="rId13"/>
    <p:sldId id="271" r:id="rId14"/>
    <p:sldId id="272" r:id="rId15"/>
    <p:sldId id="273" r:id="rId16"/>
    <p:sldId id="274" r:id="rId17"/>
    <p:sldId id="275" r:id="rId18"/>
    <p:sldId id="276" r:id="rId19"/>
    <p:sldId id="278"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2" autoAdjust="0"/>
    <p:restoredTop sz="94660"/>
  </p:normalViewPr>
  <p:slideViewPr>
    <p:cSldViewPr snapToGrid="0">
      <p:cViewPr varScale="1">
        <p:scale>
          <a:sx n="70" d="100"/>
          <a:sy n="70" d="100"/>
        </p:scale>
        <p:origin x="90" y="3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3DAD579-7D80-4DD3-9417-72F192888B49}" type="datetimeFigureOut">
              <a:rPr lang="en-US" smtClean="0"/>
              <a:t>10/11/2017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359ECD-221A-4190-8A48-2A02B06F9A01}" type="slidenum">
              <a:rPr lang="en-US" smtClean="0"/>
              <a:t>‹#›</a:t>
            </a:fld>
            <a:endParaRPr lang="en-US"/>
          </a:p>
        </p:txBody>
      </p:sp>
    </p:spTree>
    <p:extLst>
      <p:ext uri="{BB962C8B-B14F-4D97-AF65-F5344CB8AC3E}">
        <p14:creationId xmlns:p14="http://schemas.microsoft.com/office/powerpoint/2010/main" val="1427110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DAD579-7D80-4DD3-9417-72F192888B49}" type="datetimeFigureOut">
              <a:rPr lang="en-US" smtClean="0"/>
              <a:t>10/11/2017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359ECD-221A-4190-8A48-2A02B06F9A01}" type="slidenum">
              <a:rPr lang="en-US" smtClean="0"/>
              <a:t>‹#›</a:t>
            </a:fld>
            <a:endParaRPr lang="en-US"/>
          </a:p>
        </p:txBody>
      </p:sp>
    </p:spTree>
    <p:extLst>
      <p:ext uri="{BB962C8B-B14F-4D97-AF65-F5344CB8AC3E}">
        <p14:creationId xmlns:p14="http://schemas.microsoft.com/office/powerpoint/2010/main" val="1695401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DAD579-7D80-4DD3-9417-72F192888B49}" type="datetimeFigureOut">
              <a:rPr lang="en-US" smtClean="0"/>
              <a:t>10/11/2017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359ECD-221A-4190-8A48-2A02B06F9A01}" type="slidenum">
              <a:rPr lang="en-US" smtClean="0"/>
              <a:t>‹#›</a:t>
            </a:fld>
            <a:endParaRPr lang="en-US"/>
          </a:p>
        </p:txBody>
      </p:sp>
    </p:spTree>
    <p:extLst>
      <p:ext uri="{BB962C8B-B14F-4D97-AF65-F5344CB8AC3E}">
        <p14:creationId xmlns:p14="http://schemas.microsoft.com/office/powerpoint/2010/main" val="3404509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DAD579-7D80-4DD3-9417-72F192888B49}" type="datetimeFigureOut">
              <a:rPr lang="en-US" smtClean="0"/>
              <a:t>10/11/2017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359ECD-221A-4190-8A48-2A02B06F9A01}" type="slidenum">
              <a:rPr lang="en-US" smtClean="0"/>
              <a:t>‹#›</a:t>
            </a:fld>
            <a:endParaRPr lang="en-US"/>
          </a:p>
        </p:txBody>
      </p:sp>
    </p:spTree>
    <p:extLst>
      <p:ext uri="{BB962C8B-B14F-4D97-AF65-F5344CB8AC3E}">
        <p14:creationId xmlns:p14="http://schemas.microsoft.com/office/powerpoint/2010/main" val="1877951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DAD579-7D80-4DD3-9417-72F192888B49}" type="datetimeFigureOut">
              <a:rPr lang="en-US" smtClean="0"/>
              <a:t>10/11/2017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359ECD-221A-4190-8A48-2A02B06F9A01}" type="slidenum">
              <a:rPr lang="en-US" smtClean="0"/>
              <a:t>‹#›</a:t>
            </a:fld>
            <a:endParaRPr lang="en-US"/>
          </a:p>
        </p:txBody>
      </p:sp>
    </p:spTree>
    <p:extLst>
      <p:ext uri="{BB962C8B-B14F-4D97-AF65-F5344CB8AC3E}">
        <p14:creationId xmlns:p14="http://schemas.microsoft.com/office/powerpoint/2010/main" val="6396940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3DAD579-7D80-4DD3-9417-72F192888B49}" type="datetimeFigureOut">
              <a:rPr lang="en-US" smtClean="0"/>
              <a:t>10/11/2017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359ECD-221A-4190-8A48-2A02B06F9A01}" type="slidenum">
              <a:rPr lang="en-US" smtClean="0"/>
              <a:t>‹#›</a:t>
            </a:fld>
            <a:endParaRPr lang="en-US"/>
          </a:p>
        </p:txBody>
      </p:sp>
    </p:spTree>
    <p:extLst>
      <p:ext uri="{BB962C8B-B14F-4D97-AF65-F5344CB8AC3E}">
        <p14:creationId xmlns:p14="http://schemas.microsoft.com/office/powerpoint/2010/main" val="1747240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3DAD579-7D80-4DD3-9417-72F192888B49}" type="datetimeFigureOut">
              <a:rPr lang="en-US" smtClean="0"/>
              <a:t>10/11/2017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359ECD-221A-4190-8A48-2A02B06F9A01}" type="slidenum">
              <a:rPr lang="en-US" smtClean="0"/>
              <a:t>‹#›</a:t>
            </a:fld>
            <a:endParaRPr lang="en-US"/>
          </a:p>
        </p:txBody>
      </p:sp>
    </p:spTree>
    <p:extLst>
      <p:ext uri="{BB962C8B-B14F-4D97-AF65-F5344CB8AC3E}">
        <p14:creationId xmlns:p14="http://schemas.microsoft.com/office/powerpoint/2010/main" val="3762511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DAD579-7D80-4DD3-9417-72F192888B49}" type="datetimeFigureOut">
              <a:rPr lang="en-US" smtClean="0"/>
              <a:t>10/11/2017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359ECD-221A-4190-8A48-2A02B06F9A01}" type="slidenum">
              <a:rPr lang="en-US" smtClean="0"/>
              <a:t>‹#›</a:t>
            </a:fld>
            <a:endParaRPr lang="en-US"/>
          </a:p>
        </p:txBody>
      </p:sp>
    </p:spTree>
    <p:extLst>
      <p:ext uri="{BB962C8B-B14F-4D97-AF65-F5344CB8AC3E}">
        <p14:creationId xmlns:p14="http://schemas.microsoft.com/office/powerpoint/2010/main" val="15487064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DAD579-7D80-4DD3-9417-72F192888B49}" type="datetimeFigureOut">
              <a:rPr lang="en-US" smtClean="0"/>
              <a:t>10/11/2017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359ECD-221A-4190-8A48-2A02B06F9A01}" type="slidenum">
              <a:rPr lang="en-US" smtClean="0"/>
              <a:t>‹#›</a:t>
            </a:fld>
            <a:endParaRPr lang="en-US"/>
          </a:p>
        </p:txBody>
      </p:sp>
    </p:spTree>
    <p:extLst>
      <p:ext uri="{BB962C8B-B14F-4D97-AF65-F5344CB8AC3E}">
        <p14:creationId xmlns:p14="http://schemas.microsoft.com/office/powerpoint/2010/main" val="4256449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DAD579-7D80-4DD3-9417-72F192888B49}" type="datetimeFigureOut">
              <a:rPr lang="en-US" smtClean="0"/>
              <a:t>10/11/2017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359ECD-221A-4190-8A48-2A02B06F9A01}" type="slidenum">
              <a:rPr lang="en-US" smtClean="0"/>
              <a:t>‹#›</a:t>
            </a:fld>
            <a:endParaRPr lang="en-US"/>
          </a:p>
        </p:txBody>
      </p:sp>
    </p:spTree>
    <p:extLst>
      <p:ext uri="{BB962C8B-B14F-4D97-AF65-F5344CB8AC3E}">
        <p14:creationId xmlns:p14="http://schemas.microsoft.com/office/powerpoint/2010/main" val="5317563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DAD579-7D80-4DD3-9417-72F192888B49}" type="datetimeFigureOut">
              <a:rPr lang="en-US" smtClean="0"/>
              <a:t>10/11/2017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359ECD-221A-4190-8A48-2A02B06F9A01}" type="slidenum">
              <a:rPr lang="en-US" smtClean="0"/>
              <a:t>‹#›</a:t>
            </a:fld>
            <a:endParaRPr lang="en-US"/>
          </a:p>
        </p:txBody>
      </p:sp>
    </p:spTree>
    <p:extLst>
      <p:ext uri="{BB962C8B-B14F-4D97-AF65-F5344CB8AC3E}">
        <p14:creationId xmlns:p14="http://schemas.microsoft.com/office/powerpoint/2010/main" val="17683209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DAD579-7D80-4DD3-9417-72F192888B49}" type="datetimeFigureOut">
              <a:rPr lang="en-US" smtClean="0"/>
              <a:t>10/11/2017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359ECD-221A-4190-8A48-2A02B06F9A01}" type="slidenum">
              <a:rPr lang="en-US" smtClean="0"/>
              <a:t>‹#›</a:t>
            </a:fld>
            <a:endParaRPr lang="en-US"/>
          </a:p>
        </p:txBody>
      </p:sp>
    </p:spTree>
    <p:extLst>
      <p:ext uri="{BB962C8B-B14F-4D97-AF65-F5344CB8AC3E}">
        <p14:creationId xmlns:p14="http://schemas.microsoft.com/office/powerpoint/2010/main" val="5614579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78372"/>
            <a:ext cx="12192000" cy="4676229"/>
          </a:xfrm>
        </p:spPr>
        <p:txBody>
          <a:bodyPr>
            <a:normAutofit fontScale="90000"/>
          </a:bodyPr>
          <a:lstStyle/>
          <a:p>
            <a:r>
              <a:rPr lang="en-US" b="1" dirty="0" smtClean="0"/>
              <a:t/>
            </a:r>
            <a:br>
              <a:rPr lang="en-US" b="1" dirty="0" smtClean="0"/>
            </a:br>
            <a:r>
              <a:rPr lang="en-US" b="1" dirty="0"/>
              <a:t/>
            </a:r>
            <a:br>
              <a:rPr lang="en-US" b="1" dirty="0"/>
            </a:br>
            <a:r>
              <a:rPr lang="en-US" b="1" dirty="0" smtClean="0"/>
              <a:t/>
            </a:r>
            <a:br>
              <a:rPr lang="en-US" b="1" dirty="0" smtClean="0"/>
            </a:br>
            <a:r>
              <a:rPr lang="en-US" b="1" dirty="0" smtClean="0"/>
              <a:t>SOME </a:t>
            </a:r>
            <a:r>
              <a:rPr lang="en-US" b="1" dirty="0"/>
              <a:t>IMMUNE FACTORS AND HORMONES DETERMINED IN FEMALE ALBINO RATS INDUCED WITH INFERTILITY AND ADMINISTERED   </a:t>
            </a:r>
            <a:r>
              <a:rPr lang="en-US" b="1" dirty="0" smtClean="0"/>
              <a:t>WITH </a:t>
            </a:r>
            <a:br>
              <a:rPr lang="en-US" b="1" dirty="0" smtClean="0"/>
            </a:br>
            <a:r>
              <a:rPr lang="en-US" b="1" i="1" dirty="0" err="1" smtClean="0"/>
              <a:t>Anthocliesta</a:t>
            </a:r>
            <a:r>
              <a:rPr lang="en-US" b="1" i="1" dirty="0" smtClean="0"/>
              <a:t> </a:t>
            </a:r>
            <a:r>
              <a:rPr lang="en-US" b="1" i="1" dirty="0" err="1" smtClean="0"/>
              <a:t>vogelii</a:t>
            </a:r>
            <a:endParaRPr lang="en-US" dirty="0"/>
          </a:p>
        </p:txBody>
      </p:sp>
      <p:sp>
        <p:nvSpPr>
          <p:cNvPr id="3" name="Subtitle 2"/>
          <p:cNvSpPr>
            <a:spLocks noGrp="1"/>
          </p:cNvSpPr>
          <p:nvPr>
            <p:ph type="subTitle" idx="1"/>
          </p:nvPr>
        </p:nvSpPr>
        <p:spPr>
          <a:xfrm>
            <a:off x="1524000" y="5054601"/>
            <a:ext cx="9144000" cy="1655762"/>
          </a:xfrm>
        </p:spPr>
        <p:txBody>
          <a:bodyPr/>
          <a:lstStyle/>
          <a:p>
            <a:r>
              <a:rPr lang="en-US" b="1" dirty="0" err="1"/>
              <a:t>Oladimeji</a:t>
            </a:r>
            <a:r>
              <a:rPr lang="en-US" b="1" dirty="0"/>
              <a:t> S.O</a:t>
            </a:r>
            <a:r>
              <a:rPr lang="en-US" baseline="30000" dirty="0"/>
              <a:t> 1 </a:t>
            </a:r>
            <a:r>
              <a:rPr lang="en-US" dirty="0"/>
              <a:t>* </a:t>
            </a:r>
            <a:r>
              <a:rPr lang="en-US" dirty="0" smtClean="0"/>
              <a:t>,</a:t>
            </a:r>
            <a:r>
              <a:rPr lang="en-US" b="1" dirty="0" smtClean="0"/>
              <a:t>Steve </a:t>
            </a:r>
            <a:r>
              <a:rPr lang="en-US" b="1" dirty="0"/>
              <a:t>A </a:t>
            </a:r>
            <a:r>
              <a:rPr lang="en-US" b="1" dirty="0" smtClean="0"/>
              <a:t>and  </a:t>
            </a:r>
            <a:r>
              <a:rPr lang="en-US" b="1" dirty="0" err="1" smtClean="0"/>
              <a:t>Lawal</a:t>
            </a:r>
            <a:r>
              <a:rPr lang="en-US" b="1" dirty="0" smtClean="0"/>
              <a:t> O.A. </a:t>
            </a:r>
            <a:endParaRPr lang="en-US" dirty="0"/>
          </a:p>
          <a:p>
            <a:r>
              <a:rPr lang="en-US" baseline="30000" dirty="0"/>
              <a:t>1</a:t>
            </a:r>
            <a:r>
              <a:rPr lang="en-US" dirty="0"/>
              <a:t> Department of Biochemistry, Lagos State University, </a:t>
            </a:r>
            <a:r>
              <a:rPr lang="en-US" dirty="0" err="1"/>
              <a:t>Ojo</a:t>
            </a:r>
            <a:r>
              <a:rPr lang="en-US" dirty="0"/>
              <a:t>.</a:t>
            </a:r>
          </a:p>
          <a:p>
            <a:r>
              <a:rPr lang="en-US" dirty="0"/>
              <a:t>                                                         *corresponding author</a:t>
            </a:r>
          </a:p>
        </p:txBody>
      </p:sp>
    </p:spTree>
    <p:extLst>
      <p:ext uri="{BB962C8B-B14F-4D97-AF65-F5344CB8AC3E}">
        <p14:creationId xmlns:p14="http://schemas.microsoft.com/office/powerpoint/2010/main" val="7158131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Users\LEKSMART\Desktop\DATA awaiting Analysis\msc stud\neo12.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46841" y="249073"/>
            <a:ext cx="10373711" cy="5383976"/>
          </a:xfrm>
          <a:prstGeom prst="rect">
            <a:avLst/>
          </a:prstGeom>
          <a:noFill/>
          <a:ln>
            <a:noFill/>
          </a:ln>
        </p:spPr>
      </p:pic>
      <p:sp>
        <p:nvSpPr>
          <p:cNvPr id="5" name="Rectangle 4"/>
          <p:cNvSpPr/>
          <p:nvPr/>
        </p:nvSpPr>
        <p:spPr>
          <a:xfrm>
            <a:off x="346841" y="5633049"/>
            <a:ext cx="11351173" cy="1224951"/>
          </a:xfrm>
          <a:prstGeom prst="rect">
            <a:avLst/>
          </a:prstGeom>
        </p:spPr>
        <p:txBody>
          <a:bodyPr wrap="square">
            <a:spAutoFit/>
          </a:bodyPr>
          <a:lstStyle/>
          <a:p>
            <a:pPr>
              <a:lnSpc>
                <a:spcPct val="115000"/>
              </a:lnSpc>
            </a:pPr>
            <a:r>
              <a:rPr lang="en-US" sz="2800" b="1" dirty="0" smtClean="0">
                <a:effectLst/>
                <a:latin typeface="Times New Roman" panose="02020603050405020304" pitchFamily="18" charset="0"/>
                <a:ea typeface="Calibri" panose="020F0502020204030204" pitchFamily="34" charset="0"/>
                <a:cs typeface="Times New Roman" panose="02020603050405020304" pitchFamily="18" charset="0"/>
              </a:rPr>
              <a:t>Figure 1: Graphical representation of  Testosterone level count.</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en-US" sz="2400" baseline="30000" dirty="0" err="1" smtClean="0">
                <a:effectLst/>
                <a:latin typeface="Times New Roman" panose="02020603050405020304" pitchFamily="18" charset="0"/>
                <a:ea typeface="Calibri" panose="020F0502020204030204" pitchFamily="34" charset="0"/>
                <a:cs typeface="Times New Roman" panose="02020603050405020304" pitchFamily="18" charset="0"/>
              </a:rPr>
              <a:t>a</a:t>
            </a:r>
            <a:r>
              <a:rPr lang="en-US" dirty="0" err="1" smtClean="0">
                <a:effectLst/>
                <a:latin typeface="Times New Roman" panose="02020603050405020304" pitchFamily="18" charset="0"/>
                <a:ea typeface="Calibri" panose="020F0502020204030204" pitchFamily="34" charset="0"/>
                <a:cs typeface="Times New Roman" panose="02020603050405020304" pitchFamily="18" charset="0"/>
              </a:rPr>
              <a:t>represents</a:t>
            </a: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 significant value compared to Normal group (i.e. Distilled Water) ,</a:t>
            </a:r>
            <a:r>
              <a:rPr lang="en-US" sz="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aseline="30000" dirty="0" err="1" smtClean="0">
                <a:effectLst/>
                <a:latin typeface="Times New Roman" panose="02020603050405020304" pitchFamily="18" charset="0"/>
                <a:ea typeface="Calibri" panose="020F0502020204030204" pitchFamily="34" charset="0"/>
                <a:cs typeface="Times New Roman" panose="02020603050405020304" pitchFamily="18" charset="0"/>
              </a:rPr>
              <a:t>b</a:t>
            </a:r>
            <a:r>
              <a:rPr lang="en-US" dirty="0" err="1" smtClean="0">
                <a:effectLst/>
                <a:latin typeface="Times New Roman" panose="02020603050405020304" pitchFamily="18" charset="0"/>
                <a:ea typeface="Calibri" panose="020F0502020204030204" pitchFamily="34" charset="0"/>
                <a:cs typeface="Times New Roman" panose="02020603050405020304" pitchFamily="18" charset="0"/>
              </a:rPr>
              <a:t>represents</a:t>
            </a: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 significant value compared to extract group,</a:t>
            </a:r>
            <a:r>
              <a:rPr lang="en-US" sz="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aseline="30000" dirty="0" err="1" smtClean="0">
                <a:effectLst/>
                <a:latin typeface="Times New Roman" panose="02020603050405020304" pitchFamily="18" charset="0"/>
                <a:ea typeface="Calibri" panose="020F0502020204030204" pitchFamily="34" charset="0"/>
                <a:cs typeface="Times New Roman" panose="02020603050405020304" pitchFamily="18" charset="0"/>
              </a:rPr>
              <a:t>c</a:t>
            </a:r>
            <a:r>
              <a:rPr lang="en-US" dirty="0" err="1" smtClean="0">
                <a:effectLst/>
                <a:latin typeface="Times New Roman" panose="02020603050405020304" pitchFamily="18" charset="0"/>
                <a:ea typeface="Calibri" panose="020F0502020204030204" pitchFamily="34" charset="0"/>
                <a:cs typeface="Times New Roman" panose="02020603050405020304" pitchFamily="18" charset="0"/>
              </a:rPr>
              <a:t>represents</a:t>
            </a: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 significant value compared to infertile( </a:t>
            </a:r>
            <a:r>
              <a:rPr lang="en-US" dirty="0" err="1" smtClean="0">
                <a:effectLst/>
                <a:latin typeface="Times New Roman" panose="02020603050405020304" pitchFamily="18" charset="0"/>
                <a:ea typeface="Calibri" panose="020F0502020204030204" pitchFamily="34" charset="0"/>
                <a:cs typeface="Times New Roman" panose="02020603050405020304" pitchFamily="18" charset="0"/>
              </a:rPr>
              <a:t>micronor</a:t>
            </a: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 (P ˂ 0.05, ANOVA post hoc Tukey HSD test).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647981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Users\LEKSMART\Desktop\DATA awaiting Analysis\msc stud\neo11.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06528" y="280604"/>
            <a:ext cx="11634951" cy="5059654"/>
          </a:xfrm>
          <a:prstGeom prst="rect">
            <a:avLst/>
          </a:prstGeom>
          <a:noFill/>
          <a:ln>
            <a:noFill/>
          </a:ln>
        </p:spPr>
      </p:pic>
      <p:sp>
        <p:nvSpPr>
          <p:cNvPr id="5" name="Rectangle 4"/>
          <p:cNvSpPr/>
          <p:nvPr/>
        </p:nvSpPr>
        <p:spPr>
          <a:xfrm>
            <a:off x="206528" y="5340258"/>
            <a:ext cx="11634952" cy="1224951"/>
          </a:xfrm>
          <a:prstGeom prst="rect">
            <a:avLst/>
          </a:prstGeom>
        </p:spPr>
        <p:txBody>
          <a:bodyPr wrap="square">
            <a:spAutoFit/>
          </a:bodyPr>
          <a:lstStyle/>
          <a:p>
            <a:pPr>
              <a:lnSpc>
                <a:spcPct val="115000"/>
              </a:lnSpc>
            </a:pPr>
            <a:r>
              <a:rPr lang="en-US" sz="2800" b="1" dirty="0" smtClean="0">
                <a:effectLst/>
                <a:latin typeface="Times New Roman" panose="02020603050405020304" pitchFamily="18" charset="0"/>
                <a:ea typeface="Calibri" panose="020F0502020204030204" pitchFamily="34" charset="0"/>
                <a:cs typeface="Times New Roman" panose="02020603050405020304" pitchFamily="18" charset="0"/>
              </a:rPr>
              <a:t>Figure 2: Graphical representation of Prolactin count.</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en-US" sz="2400" baseline="30000" dirty="0" err="1" smtClean="0">
                <a:effectLst/>
                <a:latin typeface="Times New Roman" panose="02020603050405020304" pitchFamily="18" charset="0"/>
                <a:ea typeface="Calibri" panose="020F0502020204030204" pitchFamily="34" charset="0"/>
                <a:cs typeface="Times New Roman" panose="02020603050405020304" pitchFamily="18" charset="0"/>
              </a:rPr>
              <a:t>a</a:t>
            </a:r>
            <a:r>
              <a:rPr lang="en-US" dirty="0" err="1" smtClean="0">
                <a:effectLst/>
                <a:latin typeface="Times New Roman" panose="02020603050405020304" pitchFamily="18" charset="0"/>
                <a:ea typeface="Calibri" panose="020F0502020204030204" pitchFamily="34" charset="0"/>
                <a:cs typeface="Times New Roman" panose="02020603050405020304" pitchFamily="18" charset="0"/>
              </a:rPr>
              <a:t>represents</a:t>
            </a: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 significant value compared to Normal group (i.e. Distilled Water) ,</a:t>
            </a:r>
            <a:r>
              <a:rPr lang="en-US" sz="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aseline="30000" dirty="0" err="1" smtClean="0">
                <a:effectLst/>
                <a:latin typeface="Times New Roman" panose="02020603050405020304" pitchFamily="18" charset="0"/>
                <a:ea typeface="Calibri" panose="020F0502020204030204" pitchFamily="34" charset="0"/>
                <a:cs typeface="Times New Roman" panose="02020603050405020304" pitchFamily="18" charset="0"/>
              </a:rPr>
              <a:t>b</a:t>
            </a:r>
            <a:r>
              <a:rPr lang="en-US" dirty="0" err="1" smtClean="0">
                <a:effectLst/>
                <a:latin typeface="Times New Roman" panose="02020603050405020304" pitchFamily="18" charset="0"/>
                <a:ea typeface="Calibri" panose="020F0502020204030204" pitchFamily="34" charset="0"/>
                <a:cs typeface="Times New Roman" panose="02020603050405020304" pitchFamily="18" charset="0"/>
              </a:rPr>
              <a:t>represents</a:t>
            </a: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 significant value compared to extract group,</a:t>
            </a:r>
            <a:r>
              <a:rPr lang="en-US" sz="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800" dirty="0" err="1" smtClean="0">
                <a:effectLst/>
                <a:latin typeface="Times New Roman" panose="02020603050405020304" pitchFamily="18" charset="0"/>
                <a:ea typeface="Calibri" panose="020F0502020204030204" pitchFamily="34" charset="0"/>
                <a:cs typeface="Times New Roman" panose="02020603050405020304" pitchFamily="18" charset="0"/>
              </a:rPr>
              <a:t>c</a:t>
            </a:r>
            <a:r>
              <a:rPr lang="en-US" dirty="0" err="1" smtClean="0">
                <a:effectLst/>
                <a:latin typeface="Times New Roman" panose="02020603050405020304" pitchFamily="18" charset="0"/>
                <a:ea typeface="Calibri" panose="020F0502020204030204" pitchFamily="34" charset="0"/>
                <a:cs typeface="Times New Roman" panose="02020603050405020304" pitchFamily="18" charset="0"/>
              </a:rPr>
              <a:t>represents</a:t>
            </a: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 significant value compared to infertile( </a:t>
            </a:r>
            <a:r>
              <a:rPr lang="en-US" dirty="0" err="1" smtClean="0">
                <a:effectLst/>
                <a:latin typeface="Times New Roman" panose="02020603050405020304" pitchFamily="18" charset="0"/>
                <a:ea typeface="Calibri" panose="020F0502020204030204" pitchFamily="34" charset="0"/>
                <a:cs typeface="Times New Roman" panose="02020603050405020304" pitchFamily="18" charset="0"/>
              </a:rPr>
              <a:t>micronor</a:t>
            </a: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 (P ˂ 0.05, ANOVA post hoc Tukey HSD test)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587065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Users\LEKSMART\Desktop\DATA awaiting Analysis\msc stud\neo10.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0717" y="312135"/>
            <a:ext cx="11445765" cy="5320914"/>
          </a:xfrm>
          <a:prstGeom prst="rect">
            <a:avLst/>
          </a:prstGeom>
          <a:noFill/>
          <a:ln>
            <a:noFill/>
          </a:ln>
        </p:spPr>
      </p:pic>
      <p:sp>
        <p:nvSpPr>
          <p:cNvPr id="5" name="Rectangle 4"/>
          <p:cNvSpPr/>
          <p:nvPr/>
        </p:nvSpPr>
        <p:spPr>
          <a:xfrm>
            <a:off x="220716" y="5633049"/>
            <a:ext cx="11971284" cy="1224951"/>
          </a:xfrm>
          <a:prstGeom prst="rect">
            <a:avLst/>
          </a:prstGeom>
        </p:spPr>
        <p:txBody>
          <a:bodyPr wrap="square">
            <a:spAutoFit/>
          </a:bodyPr>
          <a:lstStyle/>
          <a:p>
            <a:pPr>
              <a:lnSpc>
                <a:spcPct val="115000"/>
              </a:lnSpc>
            </a:pPr>
            <a:r>
              <a:rPr lang="en-US" sz="2800" b="1" dirty="0" smtClean="0">
                <a:effectLst/>
                <a:latin typeface="Times New Roman" panose="02020603050405020304" pitchFamily="18" charset="0"/>
                <a:ea typeface="Calibri" panose="020F0502020204030204" pitchFamily="34" charset="0"/>
                <a:cs typeface="Times New Roman" panose="02020603050405020304" pitchFamily="18" charset="0"/>
              </a:rPr>
              <a:t>Fig.3: Graphical representation of  </a:t>
            </a:r>
            <a:r>
              <a:rPr lang="en-US" sz="2800" b="1" dirty="0" err="1" smtClean="0">
                <a:effectLst/>
                <a:latin typeface="Times New Roman" panose="02020603050405020304" pitchFamily="18" charset="0"/>
                <a:ea typeface="Calibri" panose="020F0502020204030204" pitchFamily="34" charset="0"/>
                <a:cs typeface="Times New Roman" panose="02020603050405020304" pitchFamily="18" charset="0"/>
              </a:rPr>
              <a:t>leutinizing</a:t>
            </a:r>
            <a:r>
              <a:rPr lang="en-US" sz="2800" b="1" dirty="0" smtClean="0">
                <a:effectLst/>
                <a:latin typeface="Times New Roman" panose="02020603050405020304" pitchFamily="18" charset="0"/>
                <a:ea typeface="Calibri" panose="020F0502020204030204" pitchFamily="34" charset="0"/>
                <a:cs typeface="Times New Roman" panose="02020603050405020304" pitchFamily="18" charset="0"/>
              </a:rPr>
              <a:t> count</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en-US" sz="2400" baseline="30000" dirty="0" err="1" smtClean="0">
                <a:effectLst/>
                <a:latin typeface="Times New Roman" panose="02020603050405020304" pitchFamily="18" charset="0"/>
                <a:ea typeface="Calibri" panose="020F0502020204030204" pitchFamily="34" charset="0"/>
                <a:cs typeface="Times New Roman" panose="02020603050405020304" pitchFamily="18" charset="0"/>
              </a:rPr>
              <a:t>a</a:t>
            </a:r>
            <a:r>
              <a:rPr lang="en-US" dirty="0" err="1" smtClean="0">
                <a:effectLst/>
                <a:latin typeface="Times New Roman" panose="02020603050405020304" pitchFamily="18" charset="0"/>
                <a:ea typeface="Calibri" panose="020F0502020204030204" pitchFamily="34" charset="0"/>
                <a:cs typeface="Times New Roman" panose="02020603050405020304" pitchFamily="18" charset="0"/>
              </a:rPr>
              <a:t>represents</a:t>
            </a: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 significant value compared to Normal group (i.e. Distilled Water) ,</a:t>
            </a:r>
            <a:r>
              <a:rPr lang="en-US" sz="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aseline="30000" dirty="0" err="1" smtClean="0">
                <a:effectLst/>
                <a:latin typeface="Times New Roman" panose="02020603050405020304" pitchFamily="18" charset="0"/>
                <a:ea typeface="Calibri" panose="020F0502020204030204" pitchFamily="34" charset="0"/>
                <a:cs typeface="Times New Roman" panose="02020603050405020304" pitchFamily="18" charset="0"/>
              </a:rPr>
              <a:t>c</a:t>
            </a:r>
            <a:r>
              <a:rPr lang="en-US" dirty="0" err="1" smtClean="0">
                <a:effectLst/>
                <a:latin typeface="Times New Roman" panose="02020603050405020304" pitchFamily="18" charset="0"/>
                <a:ea typeface="Calibri" panose="020F0502020204030204" pitchFamily="34" charset="0"/>
                <a:cs typeface="Times New Roman" panose="02020603050405020304" pitchFamily="18" charset="0"/>
              </a:rPr>
              <a:t>represents</a:t>
            </a: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 significant value compared to infertile( </a:t>
            </a:r>
            <a:r>
              <a:rPr lang="en-US" dirty="0" err="1" smtClean="0">
                <a:effectLst/>
                <a:latin typeface="Times New Roman" panose="02020603050405020304" pitchFamily="18" charset="0"/>
                <a:ea typeface="Calibri" panose="020F0502020204030204" pitchFamily="34" charset="0"/>
                <a:cs typeface="Times New Roman" panose="02020603050405020304" pitchFamily="18" charset="0"/>
              </a:rPr>
              <a:t>micronor</a:t>
            </a: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 (P ˂ 0.05, ANOVA post hoc Tukey HSD test).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842687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Users\LEKSMART\Desktop\DATA awaiting Analysis\msc stud\neo9.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1"/>
            <a:ext cx="11666483" cy="5633049"/>
          </a:xfrm>
          <a:prstGeom prst="rect">
            <a:avLst/>
          </a:prstGeom>
          <a:noFill/>
          <a:ln>
            <a:noFill/>
          </a:ln>
        </p:spPr>
      </p:pic>
      <p:sp>
        <p:nvSpPr>
          <p:cNvPr id="5" name="Rectangle 4"/>
          <p:cNvSpPr/>
          <p:nvPr/>
        </p:nvSpPr>
        <p:spPr>
          <a:xfrm>
            <a:off x="0" y="5633049"/>
            <a:ext cx="11666483" cy="1224951"/>
          </a:xfrm>
          <a:prstGeom prst="rect">
            <a:avLst/>
          </a:prstGeom>
        </p:spPr>
        <p:txBody>
          <a:bodyPr wrap="square">
            <a:spAutoFit/>
          </a:bodyPr>
          <a:lstStyle/>
          <a:p>
            <a:pPr>
              <a:lnSpc>
                <a:spcPct val="115000"/>
              </a:lnSpc>
            </a:pPr>
            <a:r>
              <a:rPr lang="en-US" sz="2800" b="1" dirty="0" smtClean="0">
                <a:effectLst/>
                <a:latin typeface="Times New Roman" panose="02020603050405020304" pitchFamily="18" charset="0"/>
                <a:ea typeface="Calibri" panose="020F0502020204030204" pitchFamily="34" charset="0"/>
                <a:cs typeface="Times New Roman" panose="02020603050405020304" pitchFamily="18" charset="0"/>
              </a:rPr>
              <a:t>Figure 4: Graphical representation of estradiol concentration</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en-US" sz="2400" baseline="30000" dirty="0" err="1" smtClean="0">
                <a:effectLst/>
                <a:latin typeface="Times New Roman" panose="02020603050405020304" pitchFamily="18" charset="0"/>
                <a:ea typeface="Calibri" panose="020F0502020204030204" pitchFamily="34" charset="0"/>
                <a:cs typeface="Times New Roman" panose="02020603050405020304" pitchFamily="18" charset="0"/>
              </a:rPr>
              <a:t>a</a:t>
            </a:r>
            <a:r>
              <a:rPr lang="en-US" dirty="0" err="1" smtClean="0">
                <a:effectLst/>
                <a:latin typeface="Times New Roman" panose="02020603050405020304" pitchFamily="18" charset="0"/>
                <a:ea typeface="Calibri" panose="020F0502020204030204" pitchFamily="34" charset="0"/>
                <a:cs typeface="Times New Roman" panose="02020603050405020304" pitchFamily="18" charset="0"/>
              </a:rPr>
              <a:t>represents</a:t>
            </a: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 significant value compared to Normal group (i.e. Distilled Water) ,</a:t>
            </a:r>
            <a:r>
              <a:rPr lang="en-US" sz="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aseline="30000" dirty="0" err="1" smtClean="0">
                <a:effectLst/>
                <a:latin typeface="Times New Roman" panose="02020603050405020304" pitchFamily="18" charset="0"/>
                <a:ea typeface="Calibri" panose="020F0502020204030204" pitchFamily="34" charset="0"/>
                <a:cs typeface="Times New Roman" panose="02020603050405020304" pitchFamily="18" charset="0"/>
              </a:rPr>
              <a:t>b</a:t>
            </a:r>
            <a:r>
              <a:rPr lang="en-US" dirty="0" err="1" smtClean="0">
                <a:effectLst/>
                <a:latin typeface="Times New Roman" panose="02020603050405020304" pitchFamily="18" charset="0"/>
                <a:ea typeface="Calibri" panose="020F0502020204030204" pitchFamily="34" charset="0"/>
                <a:cs typeface="Times New Roman" panose="02020603050405020304" pitchFamily="18" charset="0"/>
              </a:rPr>
              <a:t>represents</a:t>
            </a: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 significant value compared to extract group (P ˂ 0.05, ANOVA post hoc Tukey HSD test).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123603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Users\LEKSMART\Desktop\DATA awaiting Analysis\msc stud\neo2.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1"/>
            <a:ext cx="11950262" cy="5633049"/>
          </a:xfrm>
          <a:prstGeom prst="rect">
            <a:avLst/>
          </a:prstGeom>
          <a:noFill/>
          <a:ln>
            <a:noFill/>
          </a:ln>
        </p:spPr>
      </p:pic>
      <p:sp>
        <p:nvSpPr>
          <p:cNvPr id="5" name="Rectangle 4"/>
          <p:cNvSpPr/>
          <p:nvPr/>
        </p:nvSpPr>
        <p:spPr>
          <a:xfrm>
            <a:off x="0" y="5633049"/>
            <a:ext cx="11950262" cy="1224951"/>
          </a:xfrm>
          <a:prstGeom prst="rect">
            <a:avLst/>
          </a:prstGeom>
        </p:spPr>
        <p:txBody>
          <a:bodyPr wrap="square">
            <a:spAutoFit/>
          </a:bodyPr>
          <a:lstStyle/>
          <a:p>
            <a:pPr>
              <a:lnSpc>
                <a:spcPct val="115000"/>
              </a:lnSpc>
            </a:pPr>
            <a:r>
              <a:rPr lang="en-US" sz="2800" b="1" dirty="0" smtClean="0">
                <a:effectLst/>
                <a:latin typeface="Times New Roman" panose="02020603050405020304" pitchFamily="18" charset="0"/>
                <a:ea typeface="Calibri" panose="020F0502020204030204" pitchFamily="34" charset="0"/>
                <a:cs typeface="Times New Roman" panose="02020603050405020304" pitchFamily="18" charset="0"/>
              </a:rPr>
              <a:t>Figure 5: Graphical representation of CD4+ cells count.</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en-US" sz="2400" baseline="30000" dirty="0" err="1" smtClean="0">
                <a:effectLst/>
                <a:latin typeface="Times New Roman" panose="02020603050405020304" pitchFamily="18" charset="0"/>
                <a:ea typeface="Calibri" panose="020F0502020204030204" pitchFamily="34" charset="0"/>
                <a:cs typeface="Times New Roman" panose="02020603050405020304" pitchFamily="18" charset="0"/>
              </a:rPr>
              <a:t>a</a:t>
            </a:r>
            <a:r>
              <a:rPr lang="en-US" dirty="0" err="1" smtClean="0">
                <a:effectLst/>
                <a:latin typeface="Times New Roman" panose="02020603050405020304" pitchFamily="18" charset="0"/>
                <a:ea typeface="Calibri" panose="020F0502020204030204" pitchFamily="34" charset="0"/>
                <a:cs typeface="Times New Roman" panose="02020603050405020304" pitchFamily="18" charset="0"/>
              </a:rPr>
              <a:t>represents</a:t>
            </a: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 significant value compared to Normal group (i.e. Distilled Water) ,</a:t>
            </a:r>
            <a:r>
              <a:rPr lang="en-US" sz="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aseline="30000" dirty="0" err="1" smtClean="0">
                <a:effectLst/>
                <a:latin typeface="Times New Roman" panose="02020603050405020304" pitchFamily="18" charset="0"/>
                <a:ea typeface="Calibri" panose="020F0502020204030204" pitchFamily="34" charset="0"/>
                <a:cs typeface="Times New Roman" panose="02020603050405020304" pitchFamily="18" charset="0"/>
              </a:rPr>
              <a:t>b</a:t>
            </a:r>
            <a:r>
              <a:rPr lang="en-US" dirty="0" err="1" smtClean="0">
                <a:effectLst/>
                <a:latin typeface="Times New Roman" panose="02020603050405020304" pitchFamily="18" charset="0"/>
                <a:ea typeface="Calibri" panose="020F0502020204030204" pitchFamily="34" charset="0"/>
                <a:cs typeface="Times New Roman" panose="02020603050405020304" pitchFamily="18" charset="0"/>
              </a:rPr>
              <a:t>represents</a:t>
            </a: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 significant value compared to extract group (P ˂ 0.05, ANOVA post hoc Tukey HSD test).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12804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Users\LEKSMART\Desktop\DATA awaiting Analysis\msc stud\neo1.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1"/>
            <a:ext cx="12191999" cy="5845415"/>
          </a:xfrm>
          <a:prstGeom prst="rect">
            <a:avLst/>
          </a:prstGeom>
          <a:noFill/>
          <a:ln>
            <a:noFill/>
          </a:ln>
        </p:spPr>
      </p:pic>
      <p:sp>
        <p:nvSpPr>
          <p:cNvPr id="5" name="Rectangle 4"/>
          <p:cNvSpPr/>
          <p:nvPr/>
        </p:nvSpPr>
        <p:spPr>
          <a:xfrm>
            <a:off x="0" y="5845415"/>
            <a:ext cx="12191999" cy="1012585"/>
          </a:xfrm>
          <a:prstGeom prst="rect">
            <a:avLst/>
          </a:prstGeom>
        </p:spPr>
        <p:txBody>
          <a:bodyPr wrap="square">
            <a:spAutoFit/>
          </a:bodyPr>
          <a:lstStyle/>
          <a:p>
            <a:pPr>
              <a:lnSpc>
                <a:spcPct val="115000"/>
              </a:lnSpc>
            </a:pPr>
            <a:r>
              <a:rPr lang="en-US" sz="2800" b="1" dirty="0" smtClean="0">
                <a:effectLst/>
                <a:latin typeface="Times New Roman" panose="02020603050405020304" pitchFamily="18" charset="0"/>
                <a:ea typeface="Calibri" panose="020F0502020204030204" pitchFamily="34" charset="0"/>
                <a:cs typeface="Times New Roman" panose="02020603050405020304" pitchFamily="18" charset="0"/>
              </a:rPr>
              <a:t>Figure 6: Graphical representation of CD4+ cells count.</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en-US"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800" dirty="0" err="1" smtClean="0">
                <a:effectLst/>
                <a:latin typeface="Times New Roman" panose="02020603050405020304" pitchFamily="18" charset="0"/>
                <a:ea typeface="Calibri" panose="020F0502020204030204" pitchFamily="34" charset="0"/>
                <a:cs typeface="Times New Roman" panose="02020603050405020304" pitchFamily="18" charset="0"/>
              </a:rPr>
              <a:t>a</a:t>
            </a:r>
            <a:r>
              <a:rPr lang="en-US" dirty="0" err="1" smtClean="0">
                <a:effectLst/>
                <a:latin typeface="Times New Roman" panose="02020603050405020304" pitchFamily="18" charset="0"/>
                <a:ea typeface="Calibri" panose="020F0502020204030204" pitchFamily="34" charset="0"/>
                <a:cs typeface="Times New Roman" panose="02020603050405020304" pitchFamily="18" charset="0"/>
              </a:rPr>
              <a:t>represents</a:t>
            </a: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 significant value compared to control group (i.e. Distilled Water) (P ˂ 0.05, ANOVA post hoc Tukey</a:t>
            </a:r>
            <a:r>
              <a:rPr lang="en-US" sz="24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HSD test).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639716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1"/>
            <a:ext cx="11971283" cy="5633049"/>
          </a:xfrm>
          <a:prstGeom prst="rect">
            <a:avLst/>
          </a:prstGeom>
          <a:noFill/>
          <a:ln>
            <a:noFill/>
          </a:ln>
        </p:spPr>
      </p:pic>
      <p:sp>
        <p:nvSpPr>
          <p:cNvPr id="5" name="Rectangle 4"/>
          <p:cNvSpPr/>
          <p:nvPr/>
        </p:nvSpPr>
        <p:spPr>
          <a:xfrm>
            <a:off x="220717" y="5633049"/>
            <a:ext cx="11971283" cy="1224951"/>
          </a:xfrm>
          <a:prstGeom prst="rect">
            <a:avLst/>
          </a:prstGeom>
        </p:spPr>
        <p:txBody>
          <a:bodyPr wrap="square">
            <a:spAutoFit/>
          </a:bodyPr>
          <a:lstStyle/>
          <a:p>
            <a:pPr>
              <a:lnSpc>
                <a:spcPct val="115000"/>
              </a:lnSpc>
            </a:pPr>
            <a:r>
              <a:rPr lang="en-US" sz="2800" b="1" dirty="0" smtClean="0">
                <a:effectLst/>
                <a:latin typeface="Times New Roman" panose="02020603050405020304" pitchFamily="18" charset="0"/>
                <a:ea typeface="Calibri" panose="020F0502020204030204" pitchFamily="34" charset="0"/>
                <a:cs typeface="Times New Roman" panose="02020603050405020304" pitchFamily="18" charset="0"/>
              </a:rPr>
              <a:t>Figure 7: Graphical representation of vitamin E  CD4+ cells count.</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en-US" sz="2400" baseline="30000" dirty="0" err="1" smtClean="0">
                <a:effectLst/>
                <a:latin typeface="Times New Roman" panose="02020603050405020304" pitchFamily="18" charset="0"/>
                <a:ea typeface="Calibri" panose="020F0502020204030204" pitchFamily="34" charset="0"/>
                <a:cs typeface="Times New Roman" panose="02020603050405020304" pitchFamily="18" charset="0"/>
              </a:rPr>
              <a:t>a</a:t>
            </a:r>
            <a:r>
              <a:rPr lang="en-US" dirty="0" err="1" smtClean="0">
                <a:effectLst/>
                <a:latin typeface="Times New Roman" panose="02020603050405020304" pitchFamily="18" charset="0"/>
                <a:ea typeface="Calibri" panose="020F0502020204030204" pitchFamily="34" charset="0"/>
                <a:cs typeface="Times New Roman" panose="02020603050405020304" pitchFamily="18" charset="0"/>
              </a:rPr>
              <a:t>represents</a:t>
            </a: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 significant value compared to Normal group (i.e. Distilled Water) ,</a:t>
            </a:r>
            <a:r>
              <a:rPr lang="en-US" sz="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aseline="30000" dirty="0" err="1" smtClean="0">
                <a:effectLst/>
                <a:latin typeface="Times New Roman" panose="02020603050405020304" pitchFamily="18" charset="0"/>
                <a:ea typeface="Calibri" panose="020F0502020204030204" pitchFamily="34" charset="0"/>
                <a:cs typeface="Times New Roman" panose="02020603050405020304" pitchFamily="18" charset="0"/>
              </a:rPr>
              <a:t>b</a:t>
            </a:r>
            <a:r>
              <a:rPr lang="en-US" dirty="0" err="1" smtClean="0">
                <a:effectLst/>
                <a:latin typeface="Times New Roman" panose="02020603050405020304" pitchFamily="18" charset="0"/>
                <a:ea typeface="Calibri" panose="020F0502020204030204" pitchFamily="34" charset="0"/>
                <a:cs typeface="Times New Roman" panose="02020603050405020304" pitchFamily="18" charset="0"/>
              </a:rPr>
              <a:t>represents</a:t>
            </a: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 significant value compared to extract group,</a:t>
            </a:r>
            <a:r>
              <a:rPr lang="en-US" sz="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aseline="30000" dirty="0" err="1" smtClean="0">
                <a:effectLst/>
                <a:latin typeface="Times New Roman" panose="02020603050405020304" pitchFamily="18" charset="0"/>
                <a:ea typeface="Calibri" panose="020F0502020204030204" pitchFamily="34" charset="0"/>
                <a:cs typeface="Times New Roman" panose="02020603050405020304" pitchFamily="18" charset="0"/>
              </a:rPr>
              <a:t>c</a:t>
            </a:r>
            <a:r>
              <a:rPr lang="en-US" dirty="0" err="1" smtClean="0">
                <a:effectLst/>
                <a:latin typeface="Times New Roman" panose="02020603050405020304" pitchFamily="18" charset="0"/>
                <a:ea typeface="Calibri" panose="020F0502020204030204" pitchFamily="34" charset="0"/>
                <a:cs typeface="Times New Roman" panose="02020603050405020304" pitchFamily="18" charset="0"/>
              </a:rPr>
              <a:t>represents</a:t>
            </a: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 significant value compared to infertile( </a:t>
            </a:r>
            <a:r>
              <a:rPr lang="en-US" dirty="0" err="1" smtClean="0">
                <a:effectLst/>
                <a:latin typeface="Times New Roman" panose="02020603050405020304" pitchFamily="18" charset="0"/>
                <a:ea typeface="Calibri" panose="020F0502020204030204" pitchFamily="34" charset="0"/>
                <a:cs typeface="Times New Roman" panose="02020603050405020304" pitchFamily="18" charset="0"/>
              </a:rPr>
              <a:t>micronor</a:t>
            </a: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 (P ˂ 0.05, ANOVA post hoc Tukey HSD test).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93916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DISCUSSION:</a:t>
            </a:r>
            <a:r>
              <a:rPr lang="en-US" dirty="0"/>
              <a:t> </a:t>
            </a:r>
          </a:p>
        </p:txBody>
      </p:sp>
      <p:sp>
        <p:nvSpPr>
          <p:cNvPr id="3" name="Content Placeholder 2"/>
          <p:cNvSpPr>
            <a:spLocks noGrp="1"/>
          </p:cNvSpPr>
          <p:nvPr>
            <p:ph idx="1"/>
          </p:nvPr>
        </p:nvSpPr>
        <p:spPr/>
        <p:txBody>
          <a:bodyPr/>
          <a:lstStyle/>
          <a:p>
            <a:r>
              <a:rPr lang="en-US" i="1" dirty="0"/>
              <a:t>The </a:t>
            </a:r>
            <a:r>
              <a:rPr lang="en-US" i="1" dirty="0" err="1"/>
              <a:t>Anthocleista</a:t>
            </a:r>
            <a:r>
              <a:rPr lang="en-US" i="1" dirty="0"/>
              <a:t> </a:t>
            </a:r>
            <a:r>
              <a:rPr lang="en-US" i="1" dirty="0" err="1"/>
              <a:t>vogelii</a:t>
            </a:r>
            <a:r>
              <a:rPr lang="en-US" dirty="0"/>
              <a:t> significantly decrease the total fat of the group of animal administered with extract which suggest that the body weight may have been restored to normal establish limit necessary for fertility. Some of the chemical constituents, such as </a:t>
            </a:r>
            <a:r>
              <a:rPr lang="en-US" dirty="0" err="1"/>
              <a:t>saponins</a:t>
            </a:r>
            <a:r>
              <a:rPr lang="en-US" dirty="0"/>
              <a:t>, flavonoids and some triterpenoids have been reported for their </a:t>
            </a:r>
            <a:r>
              <a:rPr lang="en-US" dirty="0" err="1"/>
              <a:t>antiobesity</a:t>
            </a:r>
            <a:r>
              <a:rPr lang="en-US" dirty="0"/>
              <a:t> effect in various plants (Yun, 2010).</a:t>
            </a:r>
          </a:p>
        </p:txBody>
      </p:sp>
    </p:spTree>
    <p:extLst>
      <p:ext uri="{BB962C8B-B14F-4D97-AF65-F5344CB8AC3E}">
        <p14:creationId xmlns:p14="http://schemas.microsoft.com/office/powerpoint/2010/main" val="35867240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CONCLUSION:</a:t>
            </a:r>
            <a:endParaRPr lang="en-US" dirty="0"/>
          </a:p>
        </p:txBody>
      </p:sp>
      <p:sp>
        <p:nvSpPr>
          <p:cNvPr id="3" name="Content Placeholder 2"/>
          <p:cNvSpPr>
            <a:spLocks noGrp="1"/>
          </p:cNvSpPr>
          <p:nvPr>
            <p:ph idx="1"/>
          </p:nvPr>
        </p:nvSpPr>
        <p:spPr/>
        <p:txBody>
          <a:bodyPr/>
          <a:lstStyle/>
          <a:p>
            <a:r>
              <a:rPr lang="en-US" dirty="0"/>
              <a:t>It is suggestive that the ethanolic extract of </a:t>
            </a:r>
            <a:r>
              <a:rPr lang="en-US" i="1" dirty="0" err="1"/>
              <a:t>Anthocleista</a:t>
            </a:r>
            <a:r>
              <a:rPr lang="en-US" i="1" dirty="0"/>
              <a:t> </a:t>
            </a:r>
            <a:r>
              <a:rPr lang="en-US" i="1" dirty="0" err="1"/>
              <a:t>vogelii</a:t>
            </a:r>
            <a:r>
              <a:rPr lang="en-US" dirty="0"/>
              <a:t> used in this present study which contains </a:t>
            </a:r>
            <a:r>
              <a:rPr lang="en-US" dirty="0" err="1"/>
              <a:t>saponins</a:t>
            </a:r>
            <a:r>
              <a:rPr lang="en-US" dirty="0"/>
              <a:t> reduced the fat accumulation and thereby increasing chances of fertility by correcting their body weight </a:t>
            </a:r>
            <a:r>
              <a:rPr lang="en-US" dirty="0" smtClean="0"/>
              <a:t>disorder.</a:t>
            </a:r>
          </a:p>
          <a:p>
            <a:r>
              <a:rPr lang="en-US" dirty="0" smtClean="0"/>
              <a:t> In </a:t>
            </a:r>
            <a:r>
              <a:rPr lang="en-US" dirty="0"/>
              <a:t>the albino rat administered with </a:t>
            </a:r>
            <a:r>
              <a:rPr lang="en-US" i="1" dirty="0" err="1"/>
              <a:t>Anthocleista</a:t>
            </a:r>
            <a:r>
              <a:rPr lang="en-US" i="1" dirty="0"/>
              <a:t> </a:t>
            </a:r>
            <a:r>
              <a:rPr lang="en-US" i="1" dirty="0" err="1"/>
              <a:t>vogelii</a:t>
            </a:r>
            <a:r>
              <a:rPr lang="en-US" dirty="0"/>
              <a:t> ethanolic extract in which the sex steroid hormone –testosterone (the principal female hormone) are lipid soluble i.e.; they dissolve in fat but not in water</a:t>
            </a:r>
            <a:endParaRPr lang="en-US" dirty="0"/>
          </a:p>
        </p:txBody>
      </p:sp>
    </p:spTree>
    <p:extLst>
      <p:ext uri="{BB962C8B-B14F-4D97-AF65-F5344CB8AC3E}">
        <p14:creationId xmlns:p14="http://schemas.microsoft.com/office/powerpoint/2010/main" val="10274193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553716"/>
          </a:xfrm>
        </p:spPr>
        <p:txBody>
          <a:bodyPr/>
          <a:lstStyle/>
          <a:p>
            <a:r>
              <a:rPr lang="en-US" dirty="0" smtClean="0"/>
              <a:t>THANK YOU FOR LISTENING</a:t>
            </a:r>
            <a:endParaRPr lang="en-US" dirty="0"/>
          </a:p>
        </p:txBody>
      </p:sp>
    </p:spTree>
    <p:extLst>
      <p:ext uri="{BB962C8B-B14F-4D97-AF65-F5344CB8AC3E}">
        <p14:creationId xmlns:p14="http://schemas.microsoft.com/office/powerpoint/2010/main" val="1971676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INTRODUCTION</a:t>
            </a:r>
            <a:endParaRPr lang="en-US" dirty="0"/>
          </a:p>
        </p:txBody>
      </p:sp>
      <p:sp>
        <p:nvSpPr>
          <p:cNvPr id="3" name="Content Placeholder 2"/>
          <p:cNvSpPr>
            <a:spLocks noGrp="1"/>
          </p:cNvSpPr>
          <p:nvPr>
            <p:ph idx="1"/>
          </p:nvPr>
        </p:nvSpPr>
        <p:spPr/>
        <p:txBody>
          <a:bodyPr/>
          <a:lstStyle/>
          <a:p>
            <a:r>
              <a:rPr lang="en-US" dirty="0" smtClean="0"/>
              <a:t>The </a:t>
            </a:r>
            <a:r>
              <a:rPr lang="en-US" dirty="0"/>
              <a:t>plant </a:t>
            </a:r>
            <a:r>
              <a:rPr lang="en-US" i="1" dirty="0" err="1"/>
              <a:t>Anthocleista</a:t>
            </a:r>
            <a:r>
              <a:rPr lang="en-US" i="1" dirty="0"/>
              <a:t> </a:t>
            </a:r>
            <a:r>
              <a:rPr lang="en-US" i="1" dirty="0" err="1"/>
              <a:t>vogelii</a:t>
            </a:r>
            <a:r>
              <a:rPr lang="en-US" dirty="0"/>
              <a:t> belongs to the family </a:t>
            </a:r>
            <a:r>
              <a:rPr lang="en-US" dirty="0" smtClean="0"/>
              <a:t>Loganiaceous.</a:t>
            </a:r>
          </a:p>
          <a:p>
            <a:r>
              <a:rPr lang="en-US" dirty="0"/>
              <a:t>The leaves and stem-bark are used for treating swellings in the body (anti-inflammatory). </a:t>
            </a:r>
            <a:endParaRPr lang="en-US" dirty="0" smtClean="0"/>
          </a:p>
          <a:p>
            <a:r>
              <a:rPr lang="en-US" dirty="0"/>
              <a:t>The root-bark and leaves are used in local medicine (</a:t>
            </a:r>
            <a:r>
              <a:rPr lang="en-US" dirty="0" err="1"/>
              <a:t>Dalzel</a:t>
            </a:r>
            <a:r>
              <a:rPr lang="en-US" dirty="0"/>
              <a:t>, 1997</a:t>
            </a:r>
            <a:r>
              <a:rPr lang="en-US" dirty="0" smtClean="0"/>
              <a:t>).</a:t>
            </a:r>
          </a:p>
          <a:p>
            <a:r>
              <a:rPr lang="en-US" dirty="0"/>
              <a:t>Some traditional </a:t>
            </a:r>
            <a:r>
              <a:rPr lang="en-US" dirty="0" smtClean="0"/>
              <a:t>healers </a:t>
            </a:r>
            <a:r>
              <a:rPr lang="en-US" dirty="0"/>
              <a:t>claimed that some medicinal plants in Nigeria like </a:t>
            </a:r>
            <a:r>
              <a:rPr lang="en-US" i="1" dirty="0" err="1"/>
              <a:t>Anthocleista</a:t>
            </a:r>
            <a:r>
              <a:rPr lang="en-US" i="1" dirty="0"/>
              <a:t> </a:t>
            </a:r>
            <a:r>
              <a:rPr lang="en-US" i="1" dirty="0" err="1"/>
              <a:t>vogelii</a:t>
            </a:r>
            <a:r>
              <a:rPr lang="en-US" i="1" dirty="0"/>
              <a:t> </a:t>
            </a:r>
            <a:r>
              <a:rPr lang="en-US" dirty="0"/>
              <a:t>could be used to treat </a:t>
            </a:r>
            <a:r>
              <a:rPr lang="en-US" dirty="0" smtClean="0"/>
              <a:t>obesity,  </a:t>
            </a:r>
            <a:r>
              <a:rPr lang="en-US" dirty="0"/>
              <a:t>(</a:t>
            </a:r>
            <a:r>
              <a:rPr lang="en-US" dirty="0" err="1"/>
              <a:t>Burkill</a:t>
            </a:r>
            <a:r>
              <a:rPr lang="en-US" dirty="0"/>
              <a:t>, 1985</a:t>
            </a:r>
            <a:r>
              <a:rPr lang="en-US" dirty="0" smtClean="0"/>
              <a:t>).</a:t>
            </a:r>
          </a:p>
          <a:p>
            <a:r>
              <a:rPr lang="en-US" dirty="0"/>
              <a:t>Sexual function is an important component of quality of life and subjective well-being in humans. </a:t>
            </a:r>
          </a:p>
        </p:txBody>
      </p:sp>
    </p:spTree>
    <p:extLst>
      <p:ext uri="{BB962C8B-B14F-4D97-AF65-F5344CB8AC3E}">
        <p14:creationId xmlns:p14="http://schemas.microsoft.com/office/powerpoint/2010/main" val="542977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3736" y="281115"/>
            <a:ext cx="10515600" cy="1325563"/>
          </a:xfrm>
        </p:spPr>
        <p:txBody>
          <a:bodyPr/>
          <a:lstStyle/>
          <a:p>
            <a:r>
              <a:rPr lang="en-US" dirty="0" smtClean="0"/>
              <a:t>AIMS OBJECTIVE</a:t>
            </a:r>
            <a:endParaRPr lang="en-US" dirty="0"/>
          </a:p>
        </p:txBody>
      </p:sp>
      <p:sp>
        <p:nvSpPr>
          <p:cNvPr id="3" name="Content Placeholder 2"/>
          <p:cNvSpPr>
            <a:spLocks noGrp="1"/>
          </p:cNvSpPr>
          <p:nvPr>
            <p:ph idx="1"/>
          </p:nvPr>
        </p:nvSpPr>
        <p:spPr/>
        <p:txBody>
          <a:bodyPr/>
          <a:lstStyle/>
          <a:p>
            <a:r>
              <a:rPr lang="en-US" dirty="0"/>
              <a:t>The present investigation was designed to evaluate the claims of the traditional medicine practitioners on the usage of </a:t>
            </a:r>
            <a:r>
              <a:rPr lang="en-US" i="1" dirty="0" err="1"/>
              <a:t>Anthocleista</a:t>
            </a:r>
            <a:r>
              <a:rPr lang="en-US" i="1" dirty="0"/>
              <a:t> </a:t>
            </a:r>
            <a:r>
              <a:rPr lang="en-US" i="1" dirty="0" err="1"/>
              <a:t>vogelii</a:t>
            </a:r>
            <a:r>
              <a:rPr lang="en-US" i="1" dirty="0"/>
              <a:t> </a:t>
            </a:r>
            <a:r>
              <a:rPr lang="en-US" dirty="0"/>
              <a:t>Planch; as fertility enhancer in </a:t>
            </a:r>
            <a:r>
              <a:rPr lang="en-US" dirty="0" smtClean="0"/>
              <a:t>females.</a:t>
            </a:r>
          </a:p>
          <a:p>
            <a:endParaRPr lang="en-US" dirty="0"/>
          </a:p>
          <a:p>
            <a:r>
              <a:rPr lang="en-US" dirty="0" smtClean="0"/>
              <a:t> </a:t>
            </a:r>
            <a:r>
              <a:rPr lang="en-US" dirty="0"/>
              <a:t>T</a:t>
            </a:r>
            <a:r>
              <a:rPr lang="en-US" dirty="0" smtClean="0"/>
              <a:t>o </a:t>
            </a:r>
            <a:r>
              <a:rPr lang="en-US" dirty="0"/>
              <a:t>study </a:t>
            </a:r>
            <a:r>
              <a:rPr lang="en-US" dirty="0" smtClean="0"/>
              <a:t>the effect </a:t>
            </a:r>
            <a:r>
              <a:rPr lang="en-US" dirty="0"/>
              <a:t>of the extract on the liver and to check for other biochemical parameters </a:t>
            </a:r>
            <a:r>
              <a:rPr lang="en-US" dirty="0" smtClean="0"/>
              <a:t>elicited by </a:t>
            </a:r>
            <a:r>
              <a:rPr lang="en-US" dirty="0"/>
              <a:t>the plant using female albino rats as model. </a:t>
            </a:r>
          </a:p>
        </p:txBody>
      </p:sp>
    </p:spTree>
    <p:extLst>
      <p:ext uri="{BB962C8B-B14F-4D97-AF65-F5344CB8AC3E}">
        <p14:creationId xmlns:p14="http://schemas.microsoft.com/office/powerpoint/2010/main" val="22449740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MATERIALS AND METHODS:</a:t>
            </a:r>
            <a:endParaRPr lang="en-US" dirty="0"/>
          </a:p>
        </p:txBody>
      </p:sp>
      <p:sp>
        <p:nvSpPr>
          <p:cNvPr id="3" name="Content Placeholder 2"/>
          <p:cNvSpPr>
            <a:spLocks noGrp="1"/>
          </p:cNvSpPr>
          <p:nvPr>
            <p:ph idx="1"/>
          </p:nvPr>
        </p:nvSpPr>
        <p:spPr/>
        <p:txBody>
          <a:bodyPr>
            <a:normAutofit lnSpcReduction="10000"/>
          </a:bodyPr>
          <a:lstStyle/>
          <a:p>
            <a:r>
              <a:rPr lang="en-US" b="1" dirty="0"/>
              <a:t>PREPARATION OF THE ETHANOLIC EXTRACT</a:t>
            </a:r>
            <a:endParaRPr lang="en-US" dirty="0"/>
          </a:p>
          <a:p>
            <a:r>
              <a:rPr lang="en-US" dirty="0"/>
              <a:t>The leaves of the plant were washed well with water, dried under </a:t>
            </a:r>
            <a:r>
              <a:rPr lang="en-US" dirty="0" smtClean="0"/>
              <a:t>shade </a:t>
            </a:r>
            <a:r>
              <a:rPr lang="en-US" dirty="0"/>
              <a:t>for 14days and powdered to fine grade using electric blender</a:t>
            </a:r>
            <a:r>
              <a:rPr lang="en-US" dirty="0" smtClean="0"/>
              <a:t>.</a:t>
            </a:r>
            <a:endParaRPr lang="en-US" dirty="0"/>
          </a:p>
          <a:p>
            <a:r>
              <a:rPr lang="en-US" b="1" dirty="0" smtClean="0"/>
              <a:t> </a:t>
            </a:r>
            <a:r>
              <a:rPr lang="en-US" b="1" dirty="0"/>
              <a:t>PHYTOCHEMICAL STUDIES</a:t>
            </a:r>
            <a:endParaRPr lang="en-US" dirty="0"/>
          </a:p>
          <a:p>
            <a:r>
              <a:rPr lang="en-US" dirty="0"/>
              <a:t>Phytochemical screening of the extract was carried out using standard procedures to identify the constituents (</a:t>
            </a:r>
            <a:r>
              <a:rPr lang="en-US" dirty="0" err="1"/>
              <a:t>Trease</a:t>
            </a:r>
            <a:r>
              <a:rPr lang="en-US" dirty="0"/>
              <a:t> and Evans, 1989) in modified methods of </a:t>
            </a:r>
            <a:r>
              <a:rPr lang="en-US" dirty="0" err="1"/>
              <a:t>Somkuwar</a:t>
            </a:r>
            <a:r>
              <a:rPr lang="en-US" dirty="0"/>
              <a:t> and </a:t>
            </a:r>
            <a:r>
              <a:rPr lang="en-US" dirty="0" err="1"/>
              <a:t>Kamble</a:t>
            </a:r>
            <a:r>
              <a:rPr lang="en-US" dirty="0"/>
              <a:t> (2013).</a:t>
            </a:r>
          </a:p>
          <a:p>
            <a:r>
              <a:rPr lang="en-US" b="1" dirty="0"/>
              <a:t>2.3.2.TOXICITY TEST</a:t>
            </a:r>
            <a:endParaRPr lang="en-US" dirty="0"/>
          </a:p>
          <a:p>
            <a:r>
              <a:rPr lang="en-US" dirty="0"/>
              <a:t>Acute toxicity test was performed according to </a:t>
            </a:r>
            <a:r>
              <a:rPr lang="en-US" dirty="0" err="1"/>
              <a:t>Guessom</a:t>
            </a:r>
            <a:r>
              <a:rPr lang="en-US" dirty="0"/>
              <a:t>, </a:t>
            </a:r>
            <a:r>
              <a:rPr lang="en-US" i="1" dirty="0"/>
              <a:t>et al., </a:t>
            </a:r>
            <a:r>
              <a:rPr lang="en-US" dirty="0"/>
              <a:t>(2013).</a:t>
            </a:r>
          </a:p>
        </p:txBody>
      </p:sp>
    </p:spTree>
    <p:extLst>
      <p:ext uri="{BB962C8B-B14F-4D97-AF65-F5344CB8AC3E}">
        <p14:creationId xmlns:p14="http://schemas.microsoft.com/office/powerpoint/2010/main" val="14939670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0"/>
            <a:ext cx="10515600" cy="7157545"/>
          </a:xfrm>
        </p:spPr>
        <p:txBody>
          <a:bodyPr>
            <a:normAutofit fontScale="77500" lnSpcReduction="20000"/>
          </a:bodyPr>
          <a:lstStyle/>
          <a:p>
            <a:endParaRPr lang="en-US" b="1" dirty="0" smtClean="0"/>
          </a:p>
          <a:p>
            <a:pPr marL="0" indent="0">
              <a:buNone/>
            </a:pPr>
            <a:r>
              <a:rPr lang="en-US" b="1" dirty="0" smtClean="0"/>
              <a:t>ANIMAL </a:t>
            </a:r>
            <a:r>
              <a:rPr lang="en-US" b="1" dirty="0"/>
              <a:t>STUDY:</a:t>
            </a:r>
            <a:endParaRPr lang="en-US" dirty="0"/>
          </a:p>
          <a:p>
            <a:r>
              <a:rPr lang="en-US" sz="3300" dirty="0"/>
              <a:t>Sixty (60) healthy female Wister albino rats of average weight of 100g were procured from an inbred stock </a:t>
            </a:r>
            <a:r>
              <a:rPr lang="en-US" sz="3300" dirty="0" smtClean="0"/>
              <a:t>of </a:t>
            </a:r>
            <a:r>
              <a:rPr lang="en-US" sz="3300" dirty="0"/>
              <a:t>University of Ibadan, Oyo State, Nigeria. The animals were acclimatized </a:t>
            </a:r>
            <a:r>
              <a:rPr lang="en-US" sz="3300" dirty="0" smtClean="0"/>
              <a:t>to </a:t>
            </a:r>
            <a:r>
              <a:rPr lang="en-US" sz="3300" dirty="0"/>
              <a:t>the laboratory environment for 3 weeks.  The experiment was </a:t>
            </a:r>
            <a:r>
              <a:rPr lang="en-US" sz="3300" dirty="0" smtClean="0"/>
              <a:t>guided </a:t>
            </a:r>
            <a:r>
              <a:rPr lang="en-US" sz="3300" dirty="0"/>
              <a:t>by the Ethical </a:t>
            </a:r>
            <a:r>
              <a:rPr lang="en-US" sz="3300" dirty="0" smtClean="0"/>
              <a:t>committee report </a:t>
            </a:r>
            <a:r>
              <a:rPr lang="en-US" sz="3300" dirty="0"/>
              <a:t>of the College of Medicine </a:t>
            </a:r>
            <a:r>
              <a:rPr lang="en-US" sz="3300" dirty="0" smtClean="0"/>
              <a:t>along side with </a:t>
            </a:r>
            <a:r>
              <a:rPr lang="en-US" sz="3300" dirty="0"/>
              <a:t>the </a:t>
            </a:r>
            <a:r>
              <a:rPr lang="en-US" sz="3300" dirty="0" smtClean="0"/>
              <a:t> Guide </a:t>
            </a:r>
            <a:r>
              <a:rPr lang="en-US" sz="3300" dirty="0"/>
              <a:t>for care and use of Laboratory Animals (National Research Council, 1996)</a:t>
            </a:r>
          </a:p>
          <a:p>
            <a:r>
              <a:rPr lang="en-US" sz="3300" b="1" dirty="0"/>
              <a:t>Animal Treatment</a:t>
            </a:r>
            <a:endParaRPr lang="en-US" sz="3300" dirty="0"/>
          </a:p>
          <a:p>
            <a:r>
              <a:rPr lang="en-US" sz="3300" dirty="0"/>
              <a:t>Forty-two (42) female Wister albino rats with an average weight of 120g were randomly selected and divided into seven (7) groups with six (6) animals per group. The infertile group was </a:t>
            </a:r>
            <a:r>
              <a:rPr lang="en-US" sz="3300" dirty="0" smtClean="0"/>
              <a:t>generated </a:t>
            </a:r>
            <a:r>
              <a:rPr lang="en-US" sz="3300" dirty="0"/>
              <a:t>using N-acetylcysteine (NAC) or </a:t>
            </a:r>
            <a:r>
              <a:rPr lang="en-US" sz="3300" dirty="0" err="1"/>
              <a:t>Micronor</a:t>
            </a:r>
            <a:r>
              <a:rPr lang="en-US" sz="3300" dirty="0"/>
              <a:t> (</a:t>
            </a:r>
            <a:r>
              <a:rPr lang="en-US" sz="3300" dirty="0" err="1"/>
              <a:t>Norethisterone</a:t>
            </a:r>
            <a:r>
              <a:rPr lang="en-US" sz="3300" dirty="0"/>
              <a:t>, a proven female contraceptive) used to induce reversible infertility in this rat groups. The treatments for each group were as follows:</a:t>
            </a:r>
          </a:p>
          <a:p>
            <a:r>
              <a:rPr lang="en-US" sz="3300" b="1" dirty="0"/>
              <a:t>Group I</a:t>
            </a:r>
            <a:r>
              <a:rPr lang="en-US" sz="3300" dirty="0"/>
              <a:t>: Rats were administered with 1ml of distilled water once a day for 21days.</a:t>
            </a:r>
          </a:p>
          <a:p>
            <a:r>
              <a:rPr lang="en-US" sz="3300" b="1" dirty="0"/>
              <a:t>Group II</a:t>
            </a:r>
            <a:r>
              <a:rPr lang="en-US" sz="3300" dirty="0"/>
              <a:t>: Rats were administered with </a:t>
            </a:r>
            <a:r>
              <a:rPr lang="en-US" sz="3300" dirty="0" err="1"/>
              <a:t>micronor</a:t>
            </a:r>
            <a:r>
              <a:rPr lang="en-US" sz="3300" dirty="0"/>
              <a:t> (</a:t>
            </a:r>
            <a:r>
              <a:rPr lang="en-US" sz="3300" dirty="0" err="1"/>
              <a:t>norethisterone</a:t>
            </a:r>
            <a:r>
              <a:rPr lang="en-US" sz="3300" dirty="0"/>
              <a:t>) at dose of 20μg/kg </a:t>
            </a:r>
            <a:r>
              <a:rPr lang="en-US" sz="3300" dirty="0" err="1"/>
              <a:t>b.w</a:t>
            </a:r>
            <a:r>
              <a:rPr lang="en-US" sz="3300" dirty="0"/>
              <a:t>. once a day in a volume of 1ml for 7 days.</a:t>
            </a:r>
          </a:p>
          <a:p>
            <a:r>
              <a:rPr lang="en-US" sz="3300" b="1" dirty="0"/>
              <a:t>Group III</a:t>
            </a:r>
            <a:r>
              <a:rPr lang="en-US" sz="3300" dirty="0"/>
              <a:t>: Rats </a:t>
            </a:r>
            <a:r>
              <a:rPr lang="en-US" sz="3300" dirty="0" smtClean="0"/>
              <a:t>were administered with </a:t>
            </a:r>
            <a:r>
              <a:rPr lang="en-US" sz="3300" dirty="0"/>
              <a:t>NAC (N-Acetylcysteine) at a dose of 1000mg/kg </a:t>
            </a:r>
            <a:r>
              <a:rPr lang="en-US" sz="3300" dirty="0" err="1"/>
              <a:t>b.w</a:t>
            </a:r>
            <a:r>
              <a:rPr lang="en-US" sz="3300" dirty="0"/>
              <a:t>. once a day in a volume of 0.74ml for 7 days</a:t>
            </a:r>
            <a:r>
              <a:rPr lang="en-US" sz="3300" dirty="0" smtClean="0"/>
              <a:t>.</a:t>
            </a:r>
            <a:endParaRPr lang="en-US" sz="3300" dirty="0"/>
          </a:p>
        </p:txBody>
      </p:sp>
    </p:spTree>
    <p:extLst>
      <p:ext uri="{BB962C8B-B14F-4D97-AF65-F5344CB8AC3E}">
        <p14:creationId xmlns:p14="http://schemas.microsoft.com/office/powerpoint/2010/main" val="27692334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77672"/>
            <a:ext cx="10515600" cy="5699291"/>
          </a:xfrm>
        </p:spPr>
        <p:txBody>
          <a:bodyPr>
            <a:normAutofit fontScale="85000" lnSpcReduction="20000"/>
          </a:bodyPr>
          <a:lstStyle/>
          <a:p>
            <a:r>
              <a:rPr lang="en-US" b="1" dirty="0"/>
              <a:t>Group IV</a:t>
            </a:r>
            <a:r>
              <a:rPr lang="en-US" dirty="0"/>
              <a:t>: </a:t>
            </a:r>
            <a:r>
              <a:rPr lang="en-US" i="1" dirty="0" err="1"/>
              <a:t>Anthocleista</a:t>
            </a:r>
            <a:r>
              <a:rPr lang="en-US" i="1" dirty="0"/>
              <a:t> </a:t>
            </a:r>
            <a:r>
              <a:rPr lang="en-US" i="1" dirty="0" err="1"/>
              <a:t>vogelii</a:t>
            </a:r>
            <a:r>
              <a:rPr lang="en-US" i="1" dirty="0"/>
              <a:t> </a:t>
            </a:r>
            <a:r>
              <a:rPr lang="en-US" dirty="0"/>
              <a:t>extract was administered to rats at a dose of 100mg/kg </a:t>
            </a:r>
            <a:r>
              <a:rPr lang="en-US" dirty="0" err="1"/>
              <a:t>b.w</a:t>
            </a:r>
            <a:r>
              <a:rPr lang="en-US" dirty="0"/>
              <a:t>. once a day in a volume of 0.25ml for 21 days.</a:t>
            </a:r>
          </a:p>
          <a:p>
            <a:r>
              <a:rPr lang="en-US" b="1" dirty="0"/>
              <a:t>Group V</a:t>
            </a:r>
            <a:r>
              <a:rPr lang="en-US" dirty="0"/>
              <a:t>: Rats were administered with </a:t>
            </a:r>
            <a:r>
              <a:rPr lang="en-US" dirty="0" err="1"/>
              <a:t>micronor</a:t>
            </a:r>
            <a:r>
              <a:rPr lang="en-US" dirty="0"/>
              <a:t> (</a:t>
            </a:r>
            <a:r>
              <a:rPr lang="en-US" dirty="0" err="1"/>
              <a:t>norethisterone</a:t>
            </a:r>
            <a:r>
              <a:rPr lang="en-US" dirty="0"/>
              <a:t>) at a dose of 20μg/kg </a:t>
            </a:r>
            <a:r>
              <a:rPr lang="en-US" dirty="0" err="1"/>
              <a:t>b.w</a:t>
            </a:r>
            <a:r>
              <a:rPr lang="en-US" dirty="0"/>
              <a:t>. once a day in a volume of 1ml for 7 days and thereafter administered with </a:t>
            </a:r>
            <a:r>
              <a:rPr lang="en-US" i="1" dirty="0" err="1"/>
              <a:t>Anthocleista</a:t>
            </a:r>
            <a:r>
              <a:rPr lang="en-US" i="1" dirty="0"/>
              <a:t> </a:t>
            </a:r>
            <a:r>
              <a:rPr lang="en-US" i="1" dirty="0" err="1"/>
              <a:t>vogelii</a:t>
            </a:r>
            <a:r>
              <a:rPr lang="en-US" i="1" dirty="0"/>
              <a:t> </a:t>
            </a:r>
            <a:r>
              <a:rPr lang="en-US" dirty="0"/>
              <a:t>extract at a dose of 100mg/kg </a:t>
            </a:r>
            <a:r>
              <a:rPr lang="en-US" dirty="0" err="1"/>
              <a:t>b.w</a:t>
            </a:r>
            <a:r>
              <a:rPr lang="en-US" dirty="0"/>
              <a:t>. in a volume of 0.25ml for 14 days.</a:t>
            </a:r>
          </a:p>
          <a:p>
            <a:r>
              <a:rPr lang="en-US" b="1" dirty="0"/>
              <a:t>Group VI</a:t>
            </a:r>
            <a:r>
              <a:rPr lang="en-US" dirty="0"/>
              <a:t>: Rats were administered with </a:t>
            </a:r>
            <a:r>
              <a:rPr lang="en-US" dirty="0" err="1"/>
              <a:t>micronor</a:t>
            </a:r>
            <a:r>
              <a:rPr lang="en-US" dirty="0"/>
              <a:t> (</a:t>
            </a:r>
            <a:r>
              <a:rPr lang="en-US" dirty="0" err="1"/>
              <a:t>norethisterone</a:t>
            </a:r>
            <a:r>
              <a:rPr lang="en-US" dirty="0"/>
              <a:t>) at a dose of 20μg/kg </a:t>
            </a:r>
            <a:r>
              <a:rPr lang="en-US" dirty="0" err="1"/>
              <a:t>b.w</a:t>
            </a:r>
            <a:r>
              <a:rPr lang="en-US" dirty="0"/>
              <a:t>. once a day in a volume of 1ml for 7 days and thereafter administered with </a:t>
            </a:r>
            <a:r>
              <a:rPr lang="en-US" i="1" dirty="0" err="1"/>
              <a:t>Anthocleista</a:t>
            </a:r>
            <a:r>
              <a:rPr lang="en-US" i="1" dirty="0"/>
              <a:t> </a:t>
            </a:r>
            <a:r>
              <a:rPr lang="en-US" i="1" dirty="0" err="1"/>
              <a:t>vogelii</a:t>
            </a:r>
            <a:r>
              <a:rPr lang="en-US" i="1" dirty="0"/>
              <a:t> </a:t>
            </a:r>
            <a:r>
              <a:rPr lang="en-US" dirty="0"/>
              <a:t>extract at a dose of 200mg/kg </a:t>
            </a:r>
            <a:r>
              <a:rPr lang="en-US" dirty="0" err="1"/>
              <a:t>b.w</a:t>
            </a:r>
            <a:r>
              <a:rPr lang="en-US" dirty="0"/>
              <a:t>. in a volume of 0.5ml for 14 days.</a:t>
            </a:r>
          </a:p>
          <a:p>
            <a:r>
              <a:rPr lang="en-US" b="1" dirty="0"/>
              <a:t>Group VII</a:t>
            </a:r>
            <a:r>
              <a:rPr lang="en-US" dirty="0"/>
              <a:t>: Rats received NAC (N-Acetylcysteine) at a dose of 1000mg/kg </a:t>
            </a:r>
            <a:r>
              <a:rPr lang="en-US" dirty="0" err="1"/>
              <a:t>b.w</a:t>
            </a:r>
            <a:r>
              <a:rPr lang="en-US" dirty="0"/>
              <a:t>. once a day in a volume of 0.74ml for 7 days and thereafter administered with </a:t>
            </a:r>
            <a:r>
              <a:rPr lang="en-US" i="1" dirty="0" err="1"/>
              <a:t>Anthocleista</a:t>
            </a:r>
            <a:r>
              <a:rPr lang="en-US" i="1" dirty="0"/>
              <a:t> </a:t>
            </a:r>
            <a:r>
              <a:rPr lang="en-US" i="1" dirty="0" err="1"/>
              <a:t>vogelii</a:t>
            </a:r>
            <a:r>
              <a:rPr lang="en-US" i="1" dirty="0"/>
              <a:t> </a:t>
            </a:r>
            <a:r>
              <a:rPr lang="en-US" dirty="0"/>
              <a:t>extract at a dose of 100mg/kg </a:t>
            </a:r>
            <a:r>
              <a:rPr lang="en-US" dirty="0" err="1"/>
              <a:t>b.w</a:t>
            </a:r>
            <a:r>
              <a:rPr lang="en-US" dirty="0"/>
              <a:t>. in a volume of 0.25ml for 14 days.</a:t>
            </a:r>
          </a:p>
          <a:p>
            <a:r>
              <a:rPr lang="en-US" dirty="0"/>
              <a:t>All administration were performed orally with the aid of cannula. On completion of administration, the rats in the different groups were </a:t>
            </a:r>
            <a:r>
              <a:rPr lang="en-US" dirty="0" err="1"/>
              <a:t>anaesthesia</a:t>
            </a:r>
            <a:r>
              <a:rPr lang="en-US" dirty="0"/>
              <a:t> with diethyl ether via inhalation. Blood samples were collected from the animals through cardiac puncture and collected into properly labelled K3EDTA vacutainer tubes and plain tubes for analysis.   </a:t>
            </a:r>
            <a:endParaRPr lang="en-US" dirty="0"/>
          </a:p>
        </p:txBody>
      </p:sp>
    </p:spTree>
    <p:extLst>
      <p:ext uri="{BB962C8B-B14F-4D97-AF65-F5344CB8AC3E}">
        <p14:creationId xmlns:p14="http://schemas.microsoft.com/office/powerpoint/2010/main" val="5494150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585952" y="312136"/>
                <a:ext cx="10515600" cy="6732132"/>
              </a:xfrm>
            </p:spPr>
            <p:txBody>
              <a:bodyPr>
                <a:normAutofit fontScale="92500" lnSpcReduction="10000"/>
              </a:bodyPr>
              <a:lstStyle/>
              <a:p>
                <a:r>
                  <a:rPr lang="en-US" b="1" dirty="0" smtClean="0"/>
                  <a:t> </a:t>
                </a:r>
                <a:r>
                  <a:rPr lang="en-US" b="1" dirty="0"/>
                  <a:t>IMMUNOLOGICAL BIOMARKERS ANALYSIS</a:t>
                </a:r>
                <a:endParaRPr lang="en-US" dirty="0"/>
              </a:p>
              <a:p>
                <a:r>
                  <a:rPr lang="en-US" dirty="0"/>
                  <a:t>CD4+ and CD8+ analysis </a:t>
                </a:r>
                <a:r>
                  <a:rPr lang="en-US" dirty="0" smtClean="0"/>
                  <a:t>were </a:t>
                </a:r>
                <a:r>
                  <a:rPr lang="en-US" dirty="0"/>
                  <a:t>performed using the BD FACS Count </a:t>
                </a:r>
                <a:r>
                  <a:rPr lang="en-US" dirty="0" smtClean="0"/>
                  <a:t>automated </a:t>
                </a:r>
                <a:r>
                  <a:rPr lang="en-US" dirty="0"/>
                  <a:t>CD4+/CD8+absolute count technique. A successful control run was necessary before running the test samples to ensure reliable results.</a:t>
                </a:r>
              </a:p>
              <a:p>
                <a:pPr marL="0" indent="0">
                  <a:buNone/>
                </a:pPr>
                <a:r>
                  <a:rPr lang="en-US" b="1" dirty="0"/>
                  <a:t> </a:t>
                </a:r>
                <a:endParaRPr lang="en-US" dirty="0"/>
              </a:p>
              <a:p>
                <a:r>
                  <a:rPr lang="en-US" b="1" dirty="0" smtClean="0"/>
                  <a:t>HORMONAL </a:t>
                </a:r>
                <a:r>
                  <a:rPr lang="en-US" b="1" dirty="0"/>
                  <a:t>ASSAY</a:t>
                </a:r>
                <a:endParaRPr lang="en-US" dirty="0"/>
              </a:p>
              <a:p>
                <a:r>
                  <a:rPr lang="en-US" dirty="0"/>
                  <a:t>Estradiol , Prolactin, Testosterone and </a:t>
                </a:r>
                <a:r>
                  <a:rPr lang="en-US" dirty="0" err="1"/>
                  <a:t>luentinising</a:t>
                </a:r>
                <a:r>
                  <a:rPr lang="en-US" dirty="0"/>
                  <a:t> hormone analysis </a:t>
                </a:r>
                <a:r>
                  <a:rPr lang="en-US" dirty="0" smtClean="0"/>
                  <a:t>were </a:t>
                </a:r>
                <a:r>
                  <a:rPr lang="en-US" dirty="0"/>
                  <a:t>performed on the serum samples obtained from the animals using commercial standard Enzyme – Linked Immunosorbent Assay (ELISA) kit.</a:t>
                </a:r>
              </a:p>
              <a:p>
                <a:pPr marL="0" indent="0">
                  <a:buNone/>
                </a:pPr>
                <a:r>
                  <a:rPr lang="en-US" b="1" dirty="0"/>
                  <a:t> </a:t>
                </a:r>
                <a:endParaRPr lang="en-US" dirty="0"/>
              </a:p>
              <a:p>
                <a:r>
                  <a:rPr lang="en-US" b="1" dirty="0" smtClean="0"/>
                  <a:t>VITAMIN </a:t>
                </a:r>
                <a:r>
                  <a:rPr lang="en-US" b="1" dirty="0"/>
                  <a:t>E ASSAY</a:t>
                </a:r>
                <a:endParaRPr lang="en-US" dirty="0"/>
              </a:p>
              <a:p>
                <a:r>
                  <a:rPr lang="en-US" dirty="0"/>
                  <a:t>The vitamin E analysis was performed using HPLC</a:t>
                </a:r>
              </a:p>
              <a:p>
                <a:pPr marL="0" indent="0">
                  <a:buNone/>
                </a:pPr>
                <a:r>
                  <a:rPr lang="en-US" b="1" dirty="0"/>
                  <a:t> </a:t>
                </a:r>
                <a:r>
                  <a:rPr lang="en-US" b="1" dirty="0" smtClean="0"/>
                  <a:t>2.8 </a:t>
                </a:r>
                <a:r>
                  <a:rPr lang="en-US" b="1" dirty="0"/>
                  <a:t>STATISTICAL ANALYSIS</a:t>
                </a:r>
                <a:endParaRPr lang="en-US" dirty="0"/>
              </a:p>
              <a:p>
                <a:r>
                  <a:rPr lang="en-US" dirty="0"/>
                  <a:t>Data were </a:t>
                </a:r>
                <a:r>
                  <a:rPr lang="en-US" dirty="0" err="1"/>
                  <a:t>analysed</a:t>
                </a:r>
                <a:r>
                  <a:rPr lang="en-US" dirty="0"/>
                  <a:t> using One Way Analysis of Variance (ANOVA, SPSS Version 20) and expressed as mean</a:t>
                </a:r>
                <a:r>
                  <a:rPr lang="en-US" dirty="0" smtClean="0"/>
                  <a:t> </a:t>
                </a:r>
                <a14:m>
                  <m:oMath xmlns:m="http://schemas.openxmlformats.org/officeDocument/2006/math">
                    <m:r>
                      <a:rPr lang="en-US" i="1" smtClean="0">
                        <a:latin typeface="Cambria Math" panose="02040503050406030204" pitchFamily="18" charset="0"/>
                      </a:rPr>
                      <m:t>±</m:t>
                    </m:r>
                  </m:oMath>
                </a14:m>
                <a:r>
                  <a:rPr lang="en-US" dirty="0"/>
                  <a:t> </a:t>
                </a:r>
                <a:r>
                  <a:rPr lang="en-US" dirty="0" smtClean="0"/>
                  <a:t> Standard </a:t>
                </a:r>
                <a:r>
                  <a:rPr lang="en-US" dirty="0"/>
                  <a:t>Error Mean (SEM). Differences between groups were regarded significant at </a:t>
                </a:r>
                <a:r>
                  <a:rPr lang="en-US" dirty="0" smtClean="0"/>
                  <a:t>P ≤ 0.05  </a:t>
                </a:r>
                <a:r>
                  <a:rPr lang="en-US" dirty="0"/>
                  <a:t>and post-hoc tests were then performed using the Tukey’s test</a:t>
                </a:r>
                <a:r>
                  <a:rPr lang="en-US" dirty="0" smtClean="0"/>
                  <a:t>. </a:t>
                </a:r>
                <a:r>
                  <a:rPr lang="en-US" dirty="0"/>
                  <a:t> </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585952" y="312136"/>
                <a:ext cx="10515600" cy="6732132"/>
              </a:xfrm>
              <a:blipFill rotWithShape="0">
                <a:blip r:embed="rId2"/>
                <a:stretch>
                  <a:fillRect l="-870" t="-1810" b="-905"/>
                </a:stretch>
              </a:blipFill>
            </p:spPr>
            <p:txBody>
              <a:bodyPr/>
              <a:lstStyle/>
              <a:p>
                <a:r>
                  <a:rPr lang="en-US">
                    <a:noFill/>
                  </a:rPr>
                  <a:t> </a:t>
                </a:r>
              </a:p>
            </p:txBody>
          </p:sp>
        </mc:Fallback>
      </mc:AlternateContent>
    </p:spTree>
    <p:extLst>
      <p:ext uri="{BB962C8B-B14F-4D97-AF65-F5344CB8AC3E}">
        <p14:creationId xmlns:p14="http://schemas.microsoft.com/office/powerpoint/2010/main" val="2774716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441137"/>
          </a:xfrm>
        </p:spPr>
        <p:txBody>
          <a:bodyPr>
            <a:normAutofit/>
          </a:bodyPr>
          <a:lstStyle/>
          <a:p>
            <a:r>
              <a:rPr lang="en-US" sz="6000" b="1" dirty="0" smtClean="0"/>
              <a:t>                      RESULTS</a:t>
            </a:r>
            <a:r>
              <a:rPr lang="en-US" sz="6000" b="1" dirty="0"/>
              <a:t>:</a:t>
            </a:r>
            <a:endParaRPr lang="en-US" sz="6000" dirty="0"/>
          </a:p>
        </p:txBody>
      </p:sp>
    </p:spTree>
    <p:extLst>
      <p:ext uri="{BB962C8B-B14F-4D97-AF65-F5344CB8AC3E}">
        <p14:creationId xmlns:p14="http://schemas.microsoft.com/office/powerpoint/2010/main" val="27890759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192377099"/>
              </p:ext>
            </p:extLst>
          </p:nvPr>
        </p:nvGraphicFramePr>
        <p:xfrm>
          <a:off x="2025748" y="1603716"/>
          <a:ext cx="7219851" cy="4893920"/>
        </p:xfrm>
        <a:graphic>
          <a:graphicData uri="http://schemas.openxmlformats.org/drawingml/2006/table">
            <a:tbl>
              <a:tblPr firstRow="1" firstCol="1" bandRow="1">
                <a:tableStyleId>{5C22544A-7EE6-4342-B048-85BDC9FD1C3A}</a:tableStyleId>
              </a:tblPr>
              <a:tblGrid>
                <a:gridCol w="4114581"/>
                <a:gridCol w="3105270"/>
              </a:tblGrid>
              <a:tr h="404748">
                <a:tc>
                  <a:txBody>
                    <a:bodyPr/>
                    <a:lstStyle/>
                    <a:p>
                      <a:pPr marL="0" marR="0" algn="ctr">
                        <a:lnSpc>
                          <a:spcPct val="115000"/>
                        </a:lnSpc>
                        <a:spcBef>
                          <a:spcPts val="0"/>
                        </a:spcBef>
                        <a:spcAft>
                          <a:spcPts val="0"/>
                        </a:spcAft>
                      </a:pPr>
                      <a:r>
                        <a:rPr lang="en-US" sz="1200" dirty="0">
                          <a:effectLst/>
                        </a:rPr>
                        <a:t>TEST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a:effectLst/>
                        </a:rPr>
                        <a:t>INFERENCE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04748">
                <a:tc>
                  <a:txBody>
                    <a:bodyPr/>
                    <a:lstStyle/>
                    <a:p>
                      <a:pPr marL="0" marR="0">
                        <a:lnSpc>
                          <a:spcPct val="115000"/>
                        </a:lnSpc>
                        <a:spcBef>
                          <a:spcPts val="0"/>
                        </a:spcBef>
                        <a:spcAft>
                          <a:spcPts val="0"/>
                        </a:spcAft>
                      </a:pPr>
                      <a:r>
                        <a:rPr lang="en-US" sz="1200">
                          <a:effectLst/>
                        </a:rPr>
                        <a:t>Reducing Sugar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a:effectLst/>
                        </a:rPr>
                        <a:t>-ve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04748">
                <a:tc>
                  <a:txBody>
                    <a:bodyPr/>
                    <a:lstStyle/>
                    <a:p>
                      <a:pPr marL="0" marR="0">
                        <a:lnSpc>
                          <a:spcPct val="115000"/>
                        </a:lnSpc>
                        <a:spcBef>
                          <a:spcPts val="0"/>
                        </a:spcBef>
                        <a:spcAft>
                          <a:spcPts val="0"/>
                        </a:spcAft>
                        <a:tabLst>
                          <a:tab pos="3209925" algn="l"/>
                        </a:tabLst>
                      </a:pPr>
                      <a:r>
                        <a:rPr lang="en-US" sz="1200">
                          <a:effectLst/>
                        </a:rPr>
                        <a:t>Terpenoids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tabLst>
                          <a:tab pos="3209925" algn="l"/>
                        </a:tabLst>
                      </a:pPr>
                      <a:r>
                        <a:rPr lang="en-US" sz="1200">
                          <a:effectLst/>
                        </a:rPr>
                        <a:t>+ve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04748">
                <a:tc>
                  <a:txBody>
                    <a:bodyPr/>
                    <a:lstStyle/>
                    <a:p>
                      <a:pPr marL="0" marR="0">
                        <a:lnSpc>
                          <a:spcPct val="115000"/>
                        </a:lnSpc>
                        <a:spcBef>
                          <a:spcPts val="0"/>
                        </a:spcBef>
                        <a:spcAft>
                          <a:spcPts val="0"/>
                        </a:spcAft>
                        <a:tabLst>
                          <a:tab pos="3162300" algn="l"/>
                        </a:tabLst>
                      </a:pPr>
                      <a:r>
                        <a:rPr lang="en-US" sz="1200">
                          <a:effectLst/>
                        </a:rPr>
                        <a:t>Flavonoids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tabLst>
                          <a:tab pos="3162300" algn="l"/>
                        </a:tabLst>
                      </a:pPr>
                      <a:r>
                        <a:rPr lang="en-US" sz="1200">
                          <a:effectLst/>
                        </a:rPr>
                        <a:t>+ve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04748">
                <a:tc>
                  <a:txBody>
                    <a:bodyPr/>
                    <a:lstStyle/>
                    <a:p>
                      <a:pPr marL="0" marR="0">
                        <a:lnSpc>
                          <a:spcPct val="115000"/>
                        </a:lnSpc>
                        <a:spcBef>
                          <a:spcPts val="0"/>
                        </a:spcBef>
                        <a:spcAft>
                          <a:spcPts val="0"/>
                        </a:spcAft>
                        <a:tabLst>
                          <a:tab pos="3057525" algn="l"/>
                        </a:tabLst>
                      </a:pPr>
                      <a:r>
                        <a:rPr lang="en-US" sz="1200">
                          <a:effectLst/>
                        </a:rPr>
                        <a:t>Saponins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tabLst>
                          <a:tab pos="3057525" algn="l"/>
                        </a:tabLst>
                      </a:pPr>
                      <a:r>
                        <a:rPr lang="en-US" sz="1200">
                          <a:effectLst/>
                        </a:rPr>
                        <a:t>+ve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04748">
                <a:tc>
                  <a:txBody>
                    <a:bodyPr/>
                    <a:lstStyle/>
                    <a:p>
                      <a:pPr marL="0" marR="0">
                        <a:lnSpc>
                          <a:spcPct val="115000"/>
                        </a:lnSpc>
                        <a:spcBef>
                          <a:spcPts val="0"/>
                        </a:spcBef>
                        <a:spcAft>
                          <a:spcPts val="0"/>
                        </a:spcAft>
                        <a:tabLst>
                          <a:tab pos="2933700" algn="l"/>
                        </a:tabLst>
                      </a:pPr>
                      <a:r>
                        <a:rPr lang="en-US" sz="1200">
                          <a:effectLst/>
                        </a:rPr>
                        <a:t>Tannins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tabLst>
                          <a:tab pos="2933700" algn="l"/>
                        </a:tabLst>
                      </a:pPr>
                      <a:r>
                        <a:rPr lang="en-US" sz="1200">
                          <a:effectLst/>
                        </a:rPr>
                        <a:t>-ve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04748">
                <a:tc>
                  <a:txBody>
                    <a:bodyPr/>
                    <a:lstStyle/>
                    <a:p>
                      <a:pPr marL="0" marR="0">
                        <a:lnSpc>
                          <a:spcPct val="115000"/>
                        </a:lnSpc>
                        <a:spcBef>
                          <a:spcPts val="0"/>
                        </a:spcBef>
                        <a:spcAft>
                          <a:spcPts val="0"/>
                        </a:spcAft>
                        <a:tabLst>
                          <a:tab pos="3095625" algn="l"/>
                        </a:tabLst>
                      </a:pPr>
                      <a:r>
                        <a:rPr lang="en-US" sz="1200">
                          <a:effectLst/>
                        </a:rPr>
                        <a:t>Alkanoids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tabLst>
                          <a:tab pos="3095625" algn="l"/>
                        </a:tabLst>
                      </a:pPr>
                      <a:r>
                        <a:rPr lang="en-US" sz="1200">
                          <a:effectLst/>
                        </a:rPr>
                        <a:t>-ve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23220">
                <a:tc>
                  <a:txBody>
                    <a:bodyPr/>
                    <a:lstStyle/>
                    <a:p>
                      <a:pPr marL="0" marR="0">
                        <a:lnSpc>
                          <a:spcPct val="115000"/>
                        </a:lnSpc>
                        <a:spcBef>
                          <a:spcPts val="0"/>
                        </a:spcBef>
                        <a:spcAft>
                          <a:spcPts val="0"/>
                        </a:spcAft>
                        <a:tabLst>
                          <a:tab pos="2857500" algn="l"/>
                        </a:tabLst>
                      </a:pPr>
                      <a:r>
                        <a:rPr lang="en-US" sz="1200" dirty="0">
                          <a:effectLst/>
                        </a:rPr>
                        <a:t>Cardiac glycosides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tabLst>
                          <a:tab pos="2857500" algn="l"/>
                        </a:tabLst>
                      </a:pPr>
                      <a:r>
                        <a:rPr lang="en-US" sz="1200">
                          <a:effectLst/>
                        </a:rPr>
                        <a:t>-ve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04748">
                <a:tc>
                  <a:txBody>
                    <a:bodyPr/>
                    <a:lstStyle/>
                    <a:p>
                      <a:pPr marL="0" marR="0">
                        <a:lnSpc>
                          <a:spcPct val="115000"/>
                        </a:lnSpc>
                        <a:spcBef>
                          <a:spcPts val="0"/>
                        </a:spcBef>
                        <a:spcAft>
                          <a:spcPts val="0"/>
                        </a:spcAft>
                        <a:tabLst>
                          <a:tab pos="3038475" algn="l"/>
                        </a:tabLst>
                      </a:pPr>
                      <a:r>
                        <a:rPr lang="en-US" sz="1200" dirty="0">
                          <a:effectLst/>
                        </a:rPr>
                        <a:t>Protein/Amino Acids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tabLst>
                          <a:tab pos="3038475" algn="l"/>
                        </a:tabLst>
                      </a:pPr>
                      <a:r>
                        <a:rPr lang="en-US" sz="1200">
                          <a:effectLst/>
                        </a:rPr>
                        <a:t>-ve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04748">
                <a:tc>
                  <a:txBody>
                    <a:bodyPr/>
                    <a:lstStyle/>
                    <a:p>
                      <a:pPr marL="0" marR="0">
                        <a:lnSpc>
                          <a:spcPct val="115000"/>
                        </a:lnSpc>
                        <a:spcBef>
                          <a:spcPts val="0"/>
                        </a:spcBef>
                        <a:spcAft>
                          <a:spcPts val="0"/>
                        </a:spcAft>
                        <a:tabLst>
                          <a:tab pos="3152775" algn="l"/>
                        </a:tabLst>
                      </a:pPr>
                      <a:r>
                        <a:rPr lang="en-US" sz="1200">
                          <a:effectLst/>
                        </a:rPr>
                        <a:t>Phenols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tabLst>
                          <a:tab pos="3152775" algn="l"/>
                        </a:tabLst>
                      </a:pPr>
                      <a:r>
                        <a:rPr lang="en-US" sz="1200">
                          <a:effectLst/>
                        </a:rPr>
                        <a:t>+ve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04748">
                <a:tc>
                  <a:txBody>
                    <a:bodyPr/>
                    <a:lstStyle/>
                    <a:p>
                      <a:pPr marL="0" marR="0">
                        <a:lnSpc>
                          <a:spcPct val="115000"/>
                        </a:lnSpc>
                        <a:spcBef>
                          <a:spcPts val="0"/>
                        </a:spcBef>
                        <a:spcAft>
                          <a:spcPts val="0"/>
                        </a:spcAft>
                        <a:tabLst>
                          <a:tab pos="3124200" algn="l"/>
                        </a:tabLst>
                      </a:pPr>
                      <a:r>
                        <a:rPr lang="en-US" sz="1200">
                          <a:effectLst/>
                        </a:rPr>
                        <a:t>Phytosterols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tabLst>
                          <a:tab pos="3124200" algn="l"/>
                        </a:tabLst>
                      </a:pPr>
                      <a:r>
                        <a:rPr lang="en-US" sz="1200">
                          <a:effectLst/>
                        </a:rPr>
                        <a:t>+ve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23220">
                <a:tc>
                  <a:txBody>
                    <a:bodyPr/>
                    <a:lstStyle/>
                    <a:p>
                      <a:pPr marL="0" marR="0">
                        <a:lnSpc>
                          <a:spcPct val="115000"/>
                        </a:lnSpc>
                        <a:spcBef>
                          <a:spcPts val="0"/>
                        </a:spcBef>
                        <a:spcAft>
                          <a:spcPts val="0"/>
                        </a:spcAft>
                        <a:tabLst>
                          <a:tab pos="3105150" algn="l"/>
                        </a:tabLst>
                      </a:pPr>
                      <a:r>
                        <a:rPr lang="en-US" sz="1200" dirty="0">
                          <a:effectLst/>
                        </a:rPr>
                        <a:t>-</a:t>
                      </a:r>
                      <a:r>
                        <a:rPr lang="en-US" sz="1200" dirty="0" err="1">
                          <a:effectLst/>
                        </a:rPr>
                        <a:t>ve</a:t>
                      </a:r>
                      <a:r>
                        <a:rPr lang="en-US" sz="1200" dirty="0">
                          <a:effectLst/>
                        </a:rPr>
                        <a:t> : absent , +</a:t>
                      </a:r>
                      <a:r>
                        <a:rPr lang="en-US" sz="1200" dirty="0" err="1">
                          <a:effectLst/>
                        </a:rPr>
                        <a:t>ve</a:t>
                      </a:r>
                      <a:r>
                        <a:rPr lang="en-US" sz="1200" dirty="0">
                          <a:effectLst/>
                        </a:rPr>
                        <a:t> : present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tabLst>
                          <a:tab pos="3105150" algn="l"/>
                        </a:tabLst>
                      </a:pPr>
                      <a:r>
                        <a:rPr lang="en-US" sz="12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cxnSp>
        <p:nvCxnSpPr>
          <p:cNvPr id="5" name="AutoShape 2"/>
          <p:cNvCxnSpPr>
            <a:cxnSpLocks noChangeShapeType="1"/>
          </p:cNvCxnSpPr>
          <p:nvPr/>
        </p:nvCxnSpPr>
        <p:spPr bwMode="auto">
          <a:xfrm>
            <a:off x="2650857" y="1186215"/>
            <a:ext cx="4733925" cy="0"/>
          </a:xfrm>
          <a:prstGeom prst="straightConnector1">
            <a:avLst/>
          </a:prstGeom>
          <a:noFill/>
          <a:ln w="22225">
            <a:solidFill>
              <a:srgbClr val="000000"/>
            </a:solidFill>
            <a:round/>
            <a:headEnd/>
            <a:tailEnd/>
          </a:ln>
          <a:extLst>
            <a:ext uri="{909E8E84-426E-40DD-AFC4-6F175D3DCCD1}">
              <a14:hiddenFill xmlns:a14="http://schemas.microsoft.com/office/drawing/2010/main">
                <a:noFill/>
              </a14:hiddenFill>
            </a:ext>
          </a:extLst>
        </p:spPr>
      </p:cxnSp>
      <p:cxnSp>
        <p:nvCxnSpPr>
          <p:cNvPr id="6" name="AutoShape 4"/>
          <p:cNvCxnSpPr>
            <a:cxnSpLocks noChangeShapeType="1"/>
          </p:cNvCxnSpPr>
          <p:nvPr/>
        </p:nvCxnSpPr>
        <p:spPr bwMode="auto">
          <a:xfrm>
            <a:off x="4645025" y="6497638"/>
            <a:ext cx="4600575" cy="0"/>
          </a:xfrm>
          <a:prstGeom prst="straightConnector1">
            <a:avLst/>
          </a:prstGeom>
          <a:noFill/>
          <a:ln w="22225">
            <a:solidFill>
              <a:srgbClr val="000000"/>
            </a:solidFill>
            <a:round/>
            <a:headEnd/>
            <a:tailEnd/>
          </a:ln>
          <a:extLst>
            <a:ext uri="{909E8E84-426E-40DD-AFC4-6F175D3DCCD1}">
              <a14:hiddenFill xmlns:a14="http://schemas.microsoft.com/office/drawing/2010/main">
                <a:noFill/>
              </a14:hiddenFill>
            </a:ext>
          </a:extLst>
        </p:spPr>
      </p:cxnSp>
      <p:sp>
        <p:nvSpPr>
          <p:cNvPr id="7" name="Rectangle 3"/>
          <p:cNvSpPr>
            <a:spLocks noChangeArrowheads="1"/>
          </p:cNvSpPr>
          <p:nvPr/>
        </p:nvSpPr>
        <p:spPr bwMode="auto">
          <a:xfrm>
            <a:off x="617343" y="175988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4"/>
          <p:cNvSpPr>
            <a:spLocks noChangeArrowheads="1"/>
          </p:cNvSpPr>
          <p:nvPr/>
        </p:nvSpPr>
        <p:spPr bwMode="auto">
          <a:xfrm>
            <a:off x="1786597" y="810757"/>
            <a:ext cx="679469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3124200" algn="l"/>
              </a:tabLst>
              <a:defRPr>
                <a:solidFill>
                  <a:schemeClr val="tx1"/>
                </a:solidFill>
                <a:latin typeface="Arial" panose="020B0604020202020204" pitchFamily="34" charset="0"/>
              </a:defRPr>
            </a:lvl1pPr>
            <a:lvl2pPr eaLnBrk="0" fontAlgn="base" hangingPunct="0">
              <a:spcBef>
                <a:spcPct val="0"/>
              </a:spcBef>
              <a:spcAft>
                <a:spcPct val="0"/>
              </a:spcAft>
              <a:tabLst>
                <a:tab pos="3124200" algn="l"/>
              </a:tabLst>
              <a:defRPr>
                <a:solidFill>
                  <a:schemeClr val="tx1"/>
                </a:solidFill>
                <a:latin typeface="Arial" panose="020B0604020202020204" pitchFamily="34" charset="0"/>
              </a:defRPr>
            </a:lvl2pPr>
            <a:lvl3pPr eaLnBrk="0" fontAlgn="base" hangingPunct="0">
              <a:spcBef>
                <a:spcPct val="0"/>
              </a:spcBef>
              <a:spcAft>
                <a:spcPct val="0"/>
              </a:spcAft>
              <a:tabLst>
                <a:tab pos="3124200" algn="l"/>
              </a:tabLst>
              <a:defRPr>
                <a:solidFill>
                  <a:schemeClr val="tx1"/>
                </a:solidFill>
                <a:latin typeface="Arial" panose="020B0604020202020204" pitchFamily="34" charset="0"/>
              </a:defRPr>
            </a:lvl3pPr>
            <a:lvl4pPr eaLnBrk="0" fontAlgn="base" hangingPunct="0">
              <a:spcBef>
                <a:spcPct val="0"/>
              </a:spcBef>
              <a:spcAft>
                <a:spcPct val="0"/>
              </a:spcAft>
              <a:tabLst>
                <a:tab pos="3124200" algn="l"/>
              </a:tabLst>
              <a:defRPr>
                <a:solidFill>
                  <a:schemeClr val="tx1"/>
                </a:solidFill>
                <a:latin typeface="Arial" panose="020B0604020202020204" pitchFamily="34" charset="0"/>
              </a:defRPr>
            </a:lvl4pPr>
            <a:lvl5pPr eaLnBrk="0" fontAlgn="base" hangingPunct="0">
              <a:spcBef>
                <a:spcPct val="0"/>
              </a:spcBef>
              <a:spcAft>
                <a:spcPct val="0"/>
              </a:spcAft>
              <a:tabLst>
                <a:tab pos="3124200" algn="l"/>
              </a:tabLst>
              <a:defRPr>
                <a:solidFill>
                  <a:schemeClr val="tx1"/>
                </a:solidFill>
                <a:latin typeface="Arial" panose="020B0604020202020204" pitchFamily="34" charset="0"/>
              </a:defRPr>
            </a:lvl5pPr>
            <a:lvl6pPr eaLnBrk="0" fontAlgn="base" hangingPunct="0">
              <a:spcBef>
                <a:spcPct val="0"/>
              </a:spcBef>
              <a:spcAft>
                <a:spcPct val="0"/>
              </a:spcAft>
              <a:tabLst>
                <a:tab pos="3124200" algn="l"/>
              </a:tabLst>
              <a:defRPr>
                <a:solidFill>
                  <a:schemeClr val="tx1"/>
                </a:solidFill>
                <a:latin typeface="Arial" panose="020B0604020202020204" pitchFamily="34" charset="0"/>
              </a:defRPr>
            </a:lvl6pPr>
            <a:lvl7pPr eaLnBrk="0" fontAlgn="base" hangingPunct="0">
              <a:spcBef>
                <a:spcPct val="0"/>
              </a:spcBef>
              <a:spcAft>
                <a:spcPct val="0"/>
              </a:spcAft>
              <a:tabLst>
                <a:tab pos="3124200" algn="l"/>
              </a:tabLst>
              <a:defRPr>
                <a:solidFill>
                  <a:schemeClr val="tx1"/>
                </a:solidFill>
                <a:latin typeface="Arial" panose="020B0604020202020204" pitchFamily="34" charset="0"/>
              </a:defRPr>
            </a:lvl7pPr>
            <a:lvl8pPr eaLnBrk="0" fontAlgn="base" hangingPunct="0">
              <a:spcBef>
                <a:spcPct val="0"/>
              </a:spcBef>
              <a:spcAft>
                <a:spcPct val="0"/>
              </a:spcAft>
              <a:tabLst>
                <a:tab pos="3124200" algn="l"/>
              </a:tabLst>
              <a:defRPr>
                <a:solidFill>
                  <a:schemeClr val="tx1"/>
                </a:solidFill>
                <a:latin typeface="Arial" panose="020B0604020202020204" pitchFamily="34" charset="0"/>
              </a:defRPr>
            </a:lvl8pPr>
            <a:lvl9pPr eaLnBrk="0" fontAlgn="base" hangingPunct="0">
              <a:spcBef>
                <a:spcPct val="0"/>
              </a:spcBef>
              <a:spcAft>
                <a:spcPct val="0"/>
              </a:spcAft>
              <a:tabLst>
                <a:tab pos="3124200" algn="l"/>
              </a:tabLs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tab pos="3124200" algn="l"/>
              </a:tabLst>
            </a:pP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Table 1: Phytochemical investigation of the leaf of </a:t>
            </a:r>
            <a:r>
              <a:rPr kumimoji="0" lang="en-US" altLang="en-US" sz="1600" b="0" i="1"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Anthocleista</a:t>
            </a:r>
            <a:r>
              <a:rPr kumimoji="0" lang="en-US" altLang="en-US" sz="1600" b="0" i="1"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1600" b="0" i="1"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vogelii</a:t>
            </a:r>
            <a:endParaRPr kumimoji="0" lang="en-US" altLang="en-US" sz="1600" b="0" i="0" u="none" strike="noStrike" cap="none" normalizeH="0" baseline="0" dirty="0" smtClean="0">
              <a:ln>
                <a:noFill/>
              </a:ln>
              <a:solidFill>
                <a:schemeClr val="tx1"/>
              </a:solidFill>
              <a:effectLst/>
            </a:endParaRPr>
          </a:p>
        </p:txBody>
      </p:sp>
      <p:sp>
        <p:nvSpPr>
          <p:cNvPr id="9" name="Rectangle 5"/>
          <p:cNvSpPr>
            <a:spLocks noChangeArrowheads="1"/>
          </p:cNvSpPr>
          <p:nvPr/>
        </p:nvSpPr>
        <p:spPr bwMode="auto">
          <a:xfrm>
            <a:off x="3754438" y="260826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41200206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3466</TotalTime>
  <Words>1285</Words>
  <Application>Microsoft Office PowerPoint</Application>
  <PresentationFormat>Widescreen</PresentationFormat>
  <Paragraphs>90</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Cambria Math</vt:lpstr>
      <vt:lpstr>Times New Roman</vt:lpstr>
      <vt:lpstr>Office Theme</vt:lpstr>
      <vt:lpstr>   SOME IMMUNE FACTORS AND HORMONES DETERMINED IN FEMALE ALBINO RATS INDUCED WITH INFERTILITY AND ADMINISTERED   WITH  Anthocliesta vogelii</vt:lpstr>
      <vt:lpstr>INTRODUCTION</vt:lpstr>
      <vt:lpstr>AIMS OBJECTIVE</vt:lpstr>
      <vt:lpstr>MATERIALS AND METHODS:</vt:lpstr>
      <vt:lpstr>PowerPoint Presentation</vt:lpstr>
      <vt:lpstr>PowerPoint Presentation</vt:lpstr>
      <vt:lpstr>PowerPoint Presentation</vt:lpstr>
      <vt:lpstr>                      RESULTS: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DISCUSSION: </vt:lpstr>
      <vt:lpstr>CONCLUSION:</vt:lpstr>
      <vt:lpstr>THANK YOU FOR LISTENING</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14</cp:revision>
  <dcterms:created xsi:type="dcterms:W3CDTF">2017-10-07T13:15:00Z</dcterms:created>
  <dcterms:modified xsi:type="dcterms:W3CDTF">2017-10-11T11:11:08Z</dcterms:modified>
</cp:coreProperties>
</file>