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73" r:id="rId7"/>
    <p:sldId id="261" r:id="rId8"/>
    <p:sldId id="274" r:id="rId9"/>
    <p:sldId id="275" r:id="rId10"/>
    <p:sldId id="276" r:id="rId11"/>
    <p:sldId id="277" r:id="rId12"/>
    <p:sldId id="278" r:id="rId13"/>
    <p:sldId id="279" r:id="rId14"/>
    <p:sldId id="282" r:id="rId15"/>
    <p:sldId id="283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997D6-5BE3-4A88-9A15-A31E4A58CED7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0DD82-CFFA-416C-8AC2-98E7632E7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3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0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95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72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DD82-CFFA-416C-8AC2-98E7632E7F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BA6320-CF5B-4F8F-9C74-2F1190E06EA6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46D1-1FD4-4CE2-8722-8FAEB33EFF6F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3CD9-590B-433C-986C-958406F41ACD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094AB7-2656-4B99-9931-61EAE1C222FC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B7D9D2-0598-40F7-AF90-C72A609209C7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A611-1CB6-428C-932B-469D97094976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F00B-7F59-4C91-815F-8740BFE3EA0C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862BC8-1626-4E43-BFCF-3AC6154773B2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8367-03F8-4A71-9865-FCB339071B4B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CCD01D-55B5-49BE-B57D-133A2BCD21AE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3324F9-329F-4FAF-BABB-EEE4C846639C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97D464-28F7-4C52-A351-2869ADA2564B}" type="datetime1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905518-2512-4A25-B735-069ABDE4C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0" y="-533400"/>
            <a:ext cx="9601200" cy="5486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ecological risk assessment of heavy metals in dredged sediment in </a:t>
            </a: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lagos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nigeria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 index approach analyses</a:t>
            </a:r>
            <a:b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dirty="0" smtClean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648200"/>
            <a:ext cx="7239000" cy="16764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MAJOLAGBE A.O. 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YUSUF K. A.</a:t>
            </a:r>
          </a:p>
          <a:p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Lagos State University.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7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7467600" cy="1143000"/>
          </a:xfrm>
        </p:spPr>
        <p:txBody>
          <a:bodyPr/>
          <a:lstStyle/>
          <a:p>
            <a:r>
              <a:rPr lang="en-US" dirty="0" smtClean="0"/>
              <a:t>Results and Discussions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71500"/>
            <a:ext cx="8510016" cy="65151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Pb</a:t>
            </a:r>
            <a:r>
              <a:rPr lang="en-US" dirty="0" smtClean="0"/>
              <a:t> was found higher than TEL </a:t>
            </a:r>
            <a:r>
              <a:rPr lang="en-US" dirty="0" err="1" smtClean="0"/>
              <a:t>Ojo</a:t>
            </a:r>
            <a:r>
              <a:rPr lang="en-US" dirty="0" smtClean="0"/>
              <a:t> / </a:t>
            </a:r>
            <a:r>
              <a:rPr lang="en-US" dirty="0" err="1" smtClean="0"/>
              <a:t>Ilado</a:t>
            </a:r>
            <a:endParaRPr lang="en-US" dirty="0" smtClean="0"/>
          </a:p>
          <a:p>
            <a:pPr algn="just"/>
            <a:r>
              <a:rPr lang="en-US" dirty="0" smtClean="0"/>
              <a:t>Ni and Cd </a:t>
            </a:r>
            <a:r>
              <a:rPr lang="en-US" dirty="0"/>
              <a:t>was found higher than </a:t>
            </a:r>
            <a:r>
              <a:rPr lang="en-US" dirty="0" smtClean="0"/>
              <a:t>PEL </a:t>
            </a:r>
          </a:p>
          <a:p>
            <a:pPr marL="0" indent="0" algn="just">
              <a:buNone/>
            </a:pPr>
            <a:r>
              <a:rPr lang="en-US" i="1" dirty="0" smtClean="0"/>
              <a:t>              </a:t>
            </a:r>
            <a:r>
              <a:rPr lang="en-US" sz="2000" b="1" i="1" dirty="0" smtClean="0"/>
              <a:t>thus suggesting monitoring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 smtClean="0"/>
              <a:t>Environmental quality </a:t>
            </a:r>
            <a:r>
              <a:rPr lang="en-US" b="1" dirty="0" smtClean="0"/>
              <a:t>indices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Pollution index (Pi), </a:t>
            </a:r>
            <a:r>
              <a:rPr lang="en-US" sz="2000" dirty="0"/>
              <a:t>is a degree of soil pollution of soil with </a:t>
            </a:r>
            <a:r>
              <a:rPr lang="en-US" sz="2000" dirty="0" smtClean="0"/>
              <a:t>   			reference </a:t>
            </a:r>
            <a:r>
              <a:rPr lang="en-US" sz="2000" dirty="0"/>
              <a:t>to a specific metal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Pollution classification (Pc), </a:t>
            </a:r>
            <a:r>
              <a:rPr lang="en-US" sz="2000" dirty="0"/>
              <a:t>helps to establish the distinction </a:t>
            </a:r>
            <a:r>
              <a:rPr lang="en-US" sz="2000" dirty="0" smtClean="0"/>
              <a:t>	</a:t>
            </a:r>
            <a:r>
              <a:rPr lang="en-US" sz="2000" dirty="0"/>
              <a:t> </a:t>
            </a:r>
            <a:r>
              <a:rPr lang="en-US" sz="2000" dirty="0" smtClean="0"/>
              <a:t>      	between </a:t>
            </a:r>
            <a:r>
              <a:rPr lang="en-US" sz="2000" dirty="0"/>
              <a:t>soil contamination and soil pollution </a:t>
            </a:r>
            <a:r>
              <a:rPr lang="en-US" sz="2000" dirty="0" smtClean="0"/>
              <a:t>range</a:t>
            </a:r>
            <a:r>
              <a:rPr lang="en-US" sz="2000" dirty="0"/>
              <a:t>. Pc </a:t>
            </a:r>
            <a:r>
              <a:rPr lang="en-US" sz="2000" dirty="0" smtClean="0"/>
              <a:t>  	      	Values </a:t>
            </a:r>
            <a:r>
              <a:rPr lang="en-US" sz="2000" dirty="0"/>
              <a:t>above 1.0 depicts </a:t>
            </a:r>
            <a:r>
              <a:rPr lang="en-US" sz="2000" dirty="0" smtClean="0"/>
              <a:t>the pollution </a:t>
            </a:r>
            <a:r>
              <a:rPr lang="en-US" sz="2000" dirty="0"/>
              <a:t>range, while those </a:t>
            </a:r>
            <a:r>
              <a:rPr lang="en-US" sz="2000" dirty="0" smtClean="0"/>
              <a:t>   	     	below </a:t>
            </a:r>
            <a:r>
              <a:rPr lang="en-US" sz="2000" dirty="0"/>
              <a:t>1.0 indicate the contamination range. 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Geo accumulation index (</a:t>
            </a:r>
            <a:r>
              <a:rPr lang="en-US" sz="2000" dirty="0" err="1" smtClean="0"/>
              <a:t>Igeo</a:t>
            </a:r>
            <a:r>
              <a:rPr lang="en-US" sz="2000" dirty="0" smtClean="0"/>
              <a:t>), </a:t>
            </a:r>
            <a:r>
              <a:rPr lang="en-US" sz="2000" dirty="0"/>
              <a:t>The </a:t>
            </a:r>
            <a:r>
              <a:rPr lang="en-US" sz="2000" dirty="0" err="1"/>
              <a:t>I</a:t>
            </a:r>
            <a:r>
              <a:rPr lang="en-US" sz="2000" baseline="-25000" dirty="0" err="1"/>
              <a:t>geo</a:t>
            </a:r>
            <a:r>
              <a:rPr lang="en-US" sz="2000" dirty="0"/>
              <a:t> of heavy metals in the </a:t>
            </a:r>
            <a:r>
              <a:rPr lang="en-US" sz="2000" dirty="0" smtClean="0"/>
              <a:t>		sediment </a:t>
            </a:r>
            <a:r>
              <a:rPr lang="en-US" sz="2000" dirty="0"/>
              <a:t>helps in determining the extent of heavy </a:t>
            </a:r>
            <a:r>
              <a:rPr lang="en-US" sz="2000" dirty="0" smtClean="0"/>
              <a:t>		metal </a:t>
            </a:r>
            <a:r>
              <a:rPr lang="en-US" sz="2000" dirty="0"/>
              <a:t>accumulation in </a:t>
            </a:r>
            <a:r>
              <a:rPr lang="en-US" sz="2000" dirty="0" smtClean="0"/>
              <a:t>sediments.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smtClean="0"/>
              <a:t>pollution </a:t>
            </a:r>
            <a:r>
              <a:rPr lang="en-US" dirty="0"/>
              <a:t>index across the study areas are as follow;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Cu </a:t>
            </a:r>
            <a:r>
              <a:rPr lang="en-US" dirty="0"/>
              <a:t>&lt; Zn &lt; </a:t>
            </a:r>
            <a:r>
              <a:rPr lang="en-US" dirty="0" err="1"/>
              <a:t>Pb</a:t>
            </a:r>
            <a:r>
              <a:rPr lang="en-US" dirty="0"/>
              <a:t> &lt; Cd &lt; Ni </a:t>
            </a:r>
            <a:r>
              <a:rPr lang="en-US" dirty="0" smtClean="0"/>
              <a:t> -  </a:t>
            </a:r>
            <a:r>
              <a:rPr lang="en-US" dirty="0" err="1"/>
              <a:t>Ajah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Cu </a:t>
            </a:r>
            <a:r>
              <a:rPr lang="en-US" dirty="0"/>
              <a:t>&lt; Zn &lt; Cd &lt; </a:t>
            </a:r>
            <a:r>
              <a:rPr lang="en-US" dirty="0" err="1"/>
              <a:t>Pb</a:t>
            </a:r>
            <a:r>
              <a:rPr lang="en-US" dirty="0"/>
              <a:t> &lt; Ni </a:t>
            </a:r>
            <a:r>
              <a:rPr lang="en-US" dirty="0" smtClean="0"/>
              <a:t> -  </a:t>
            </a:r>
            <a:r>
              <a:rPr lang="en-US" dirty="0" err="1"/>
              <a:t>Imore</a:t>
            </a:r>
            <a:r>
              <a:rPr lang="en-US" dirty="0"/>
              <a:t>;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Zn </a:t>
            </a:r>
            <a:r>
              <a:rPr lang="en-US" dirty="0"/>
              <a:t>&lt; Cu &lt; Cd &lt; </a:t>
            </a:r>
            <a:r>
              <a:rPr lang="en-US" dirty="0" err="1"/>
              <a:t>Pb</a:t>
            </a:r>
            <a:r>
              <a:rPr lang="en-US" dirty="0"/>
              <a:t> &lt; Ni </a:t>
            </a:r>
            <a:r>
              <a:rPr lang="en-US" dirty="0" smtClean="0"/>
              <a:t> -  </a:t>
            </a:r>
            <a:r>
              <a:rPr lang="en-US" dirty="0" err="1"/>
              <a:t>Ojo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Zn </a:t>
            </a:r>
            <a:r>
              <a:rPr lang="en-US" dirty="0"/>
              <a:t>&lt; Cu &lt; </a:t>
            </a:r>
            <a:r>
              <a:rPr lang="en-US" dirty="0" err="1"/>
              <a:t>Pb</a:t>
            </a:r>
            <a:r>
              <a:rPr lang="en-US" dirty="0"/>
              <a:t> &lt; Cd &lt; Ni </a:t>
            </a:r>
            <a:r>
              <a:rPr lang="en-US" dirty="0" smtClean="0"/>
              <a:t> -  </a:t>
            </a:r>
            <a:r>
              <a:rPr lang="en-US" dirty="0" err="1"/>
              <a:t>Ilado</a:t>
            </a:r>
            <a:r>
              <a:rPr lang="en-US" dirty="0"/>
              <a:t>, </a:t>
            </a:r>
            <a:r>
              <a:rPr lang="en-US" dirty="0" err="1"/>
              <a:t>Ajindo</a:t>
            </a:r>
            <a:r>
              <a:rPr lang="en-US" dirty="0"/>
              <a:t> and </a:t>
            </a:r>
            <a:r>
              <a:rPr lang="en-US" dirty="0" err="1"/>
              <a:t>Gbelejo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3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and Discussions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382000" cy="6400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The pollution index across the study areas are as follow;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Cu &lt; Zn &lt; </a:t>
            </a:r>
            <a:r>
              <a:rPr lang="en-US" sz="2000" dirty="0" err="1"/>
              <a:t>Pb</a:t>
            </a:r>
            <a:r>
              <a:rPr lang="en-US" sz="2000" dirty="0"/>
              <a:t> &lt; Cd &lt; Ni  -  </a:t>
            </a:r>
            <a:r>
              <a:rPr lang="en-US" sz="2000" dirty="0" err="1"/>
              <a:t>Ajah</a:t>
            </a:r>
            <a:r>
              <a:rPr lang="en-US" sz="2000" dirty="0"/>
              <a:t>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Cu &lt; Zn &lt; Cd &lt; </a:t>
            </a:r>
            <a:r>
              <a:rPr lang="en-US" sz="2000" dirty="0" err="1"/>
              <a:t>Pb</a:t>
            </a:r>
            <a:r>
              <a:rPr lang="en-US" sz="2000" dirty="0"/>
              <a:t> &lt; Ni  -  </a:t>
            </a:r>
            <a:r>
              <a:rPr lang="en-US" sz="2000" dirty="0" err="1"/>
              <a:t>Imore</a:t>
            </a:r>
            <a:r>
              <a:rPr lang="en-US" sz="2000" dirty="0"/>
              <a:t>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Zn &lt; Cu &lt; Cd &lt; </a:t>
            </a:r>
            <a:r>
              <a:rPr lang="en-US" sz="2000" dirty="0" err="1"/>
              <a:t>Pb</a:t>
            </a:r>
            <a:r>
              <a:rPr lang="en-US" sz="2000" dirty="0"/>
              <a:t> &lt; Ni  -  </a:t>
            </a:r>
            <a:r>
              <a:rPr lang="en-US" sz="2000" dirty="0" err="1"/>
              <a:t>Ojo</a:t>
            </a:r>
            <a:r>
              <a:rPr lang="en-US" sz="2000" dirty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Zn &lt; Cu &lt; </a:t>
            </a:r>
            <a:r>
              <a:rPr lang="en-US" sz="2000" dirty="0" err="1"/>
              <a:t>Pb</a:t>
            </a:r>
            <a:r>
              <a:rPr lang="en-US" sz="2000" dirty="0"/>
              <a:t> &lt; Cd </a:t>
            </a:r>
            <a:r>
              <a:rPr lang="en-US" sz="2000" dirty="0" smtClean="0"/>
              <a:t>&lt; </a:t>
            </a:r>
            <a:r>
              <a:rPr lang="en-US" sz="2000" dirty="0"/>
              <a:t>Ni  -  </a:t>
            </a:r>
            <a:r>
              <a:rPr lang="en-US" sz="2000" dirty="0" err="1"/>
              <a:t>Ilado</a:t>
            </a:r>
            <a:r>
              <a:rPr lang="en-US" sz="2000" dirty="0"/>
              <a:t>, </a:t>
            </a:r>
            <a:r>
              <a:rPr lang="en-US" sz="2000" dirty="0" err="1"/>
              <a:t>Ajindo</a:t>
            </a:r>
            <a:r>
              <a:rPr lang="en-US" sz="2000" dirty="0"/>
              <a:t> and </a:t>
            </a:r>
            <a:r>
              <a:rPr lang="en-US" sz="2000" dirty="0" err="1"/>
              <a:t>Gbelejo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i="1" dirty="0"/>
              <a:t>Table </a:t>
            </a:r>
            <a:r>
              <a:rPr lang="en-US" sz="1800" i="1" dirty="0" smtClean="0"/>
              <a:t>2.0. </a:t>
            </a:r>
            <a:r>
              <a:rPr lang="en-US" sz="1800" i="1" dirty="0"/>
              <a:t>Pollution Index and Pollution Classification and Geo accumulation Index in sediment in coastal communities in Lagos </a:t>
            </a: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27779"/>
              </p:ext>
            </p:extLst>
          </p:nvPr>
        </p:nvGraphicFramePr>
        <p:xfrm>
          <a:off x="419099" y="2895600"/>
          <a:ext cx="8001001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319"/>
                <a:gridCol w="441870"/>
                <a:gridCol w="441870"/>
                <a:gridCol w="386636"/>
                <a:gridCol w="441870"/>
                <a:gridCol w="497104"/>
                <a:gridCol w="497104"/>
                <a:gridCol w="441870"/>
                <a:gridCol w="441870"/>
                <a:gridCol w="441870"/>
                <a:gridCol w="441870"/>
                <a:gridCol w="441870"/>
                <a:gridCol w="441870"/>
                <a:gridCol w="441870"/>
                <a:gridCol w="441870"/>
                <a:gridCol w="975268"/>
              </a:tblGrid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Site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Zn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Cu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Pb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Ni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Cd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baseline="-25000">
                          <a:effectLst/>
                        </a:rPr>
                        <a:t>geo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baseline="-25000">
                          <a:effectLst/>
                        </a:rPr>
                        <a:t>geo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baseline="-25000">
                          <a:effectLst/>
                        </a:rPr>
                        <a:t>geo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baseline="-25000">
                          <a:effectLst/>
                        </a:rPr>
                        <a:t>geo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r>
                        <a:rPr lang="en-US" sz="1200" baseline="-25000">
                          <a:effectLst/>
                        </a:rPr>
                        <a:t>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P</a:t>
                      </a:r>
                      <a:r>
                        <a:rPr lang="en-US" sz="1200" baseline="-25000" dirty="0">
                          <a:effectLst/>
                        </a:rPr>
                        <a:t>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baseline="-25000">
                          <a:effectLst/>
                        </a:rPr>
                        <a:t>geo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Ajah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0.53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-156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0.34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-19.9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6.70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0.68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6.51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3.98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2.11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2.39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0.70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0.67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Imore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0.62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-106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-36.5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2.05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5.95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0.49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3.27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1.14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1.58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0.43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0.07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Ojo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-635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-32.1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3.71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8.46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1.32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6.78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2.81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2.18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0.65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Ilado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-617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0.32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-18.6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2.78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7.45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0.89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8.83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4.17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2.59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3.41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0.86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1.19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Ajindo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-660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0.43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-14.4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2.07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0.49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5.17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3.79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1.79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2.88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0.78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0.93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  <a:tr h="265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Gbelejo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-699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0.38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-17.9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-2.0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2.00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5.85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0.41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6.06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3.93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2.01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4.00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1.42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80" marR="662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75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and Discussions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510016" cy="5940552"/>
          </a:xfrm>
        </p:spPr>
        <p:txBody>
          <a:bodyPr/>
          <a:lstStyle/>
          <a:p>
            <a:pPr algn="just"/>
            <a:r>
              <a:rPr lang="en-US" sz="2000" dirty="0" smtClean="0"/>
              <a:t>The entire study area is classified (Pc)as polluted in respect of </a:t>
            </a:r>
            <a:r>
              <a:rPr lang="en-US" sz="2000" dirty="0" err="1" smtClean="0"/>
              <a:t>Pb</a:t>
            </a:r>
            <a:r>
              <a:rPr lang="en-US" sz="2000" dirty="0" smtClean="0"/>
              <a:t> 		and  </a:t>
            </a:r>
            <a:r>
              <a:rPr lang="en-US" sz="2000" dirty="0" err="1" smtClean="0"/>
              <a:t>and</a:t>
            </a:r>
            <a:r>
              <a:rPr lang="en-US" sz="2000" dirty="0" smtClean="0"/>
              <a:t> Ni</a:t>
            </a:r>
          </a:p>
          <a:p>
            <a:pPr algn="just"/>
            <a:r>
              <a:rPr lang="en-US" sz="2000" dirty="0" err="1" smtClean="0"/>
              <a:t>Igeo</a:t>
            </a:r>
            <a:r>
              <a:rPr lang="en-US" sz="2000" dirty="0" smtClean="0"/>
              <a:t> showed  study area with moderate – strong pollution is respect 	of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Ilado</a:t>
            </a:r>
            <a:r>
              <a:rPr lang="en-US" sz="2000" dirty="0" smtClean="0"/>
              <a:t> / </a:t>
            </a:r>
            <a:r>
              <a:rPr lang="en-US" sz="2000" dirty="0" err="1" smtClean="0"/>
              <a:t>Gbelejo</a:t>
            </a:r>
            <a:r>
              <a:rPr lang="en-US" sz="2000" dirty="0" smtClean="0"/>
              <a:t> with moderate pollution in respect of Cd</a:t>
            </a:r>
          </a:p>
          <a:p>
            <a:pPr algn="just"/>
            <a:r>
              <a:rPr lang="en-US" sz="2000" dirty="0" smtClean="0"/>
              <a:t>The ecological risk of heavy metal in sediment analysed</a:t>
            </a:r>
          </a:p>
          <a:p>
            <a:pPr algn="just"/>
            <a:endParaRPr lang="en-US" sz="2000" dirty="0" smtClean="0"/>
          </a:p>
          <a:p>
            <a:pPr marL="0" indent="0">
              <a:buNone/>
            </a:pPr>
            <a:r>
              <a:rPr lang="en-US" sz="1800" i="1" dirty="0" smtClean="0"/>
              <a:t> Table 3.0: </a:t>
            </a:r>
            <a:r>
              <a:rPr lang="en-US" sz="1800" i="1" dirty="0"/>
              <a:t>Heavy Metal Ecological Potential Risk Indices in sediment in coastal communities in Lagos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28246"/>
              </p:ext>
            </p:extLst>
          </p:nvPr>
        </p:nvGraphicFramePr>
        <p:xfrm>
          <a:off x="457202" y="3657600"/>
          <a:ext cx="8281414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231"/>
                <a:gridCol w="1174231"/>
                <a:gridCol w="1174231"/>
                <a:gridCol w="1174231"/>
                <a:gridCol w="1251482"/>
                <a:gridCol w="1251482"/>
                <a:gridCol w="1081526"/>
              </a:tblGrid>
              <a:tr h="29527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Monomial Ecological Risk For Single Metal          (</a:t>
                      </a:r>
                      <a:r>
                        <a:rPr lang="en-US" sz="1200" dirty="0" err="1">
                          <a:effectLst/>
                        </a:rPr>
                        <a:t>E</a:t>
                      </a:r>
                      <a:r>
                        <a:rPr lang="en-US" sz="1200" baseline="30000" dirty="0" err="1">
                          <a:effectLst/>
                        </a:rPr>
                        <a:t>i</a:t>
                      </a:r>
                      <a:r>
                        <a:rPr lang="en-US" sz="1200" baseline="-25000" dirty="0" err="1">
                          <a:effectLst/>
                        </a:rPr>
                        <a:t>r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r>
                        <a:rPr lang="en-US" sz="1200" baseline="-25000" dirty="0">
                          <a:effectLst/>
                        </a:rPr>
                        <a:t>                                                                                     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Zn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Cu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Pb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Ni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effectLst/>
                        </a:rPr>
                        <a:t>Cd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Ajah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117.7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Imore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Ojo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119.3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Ilado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102.2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162.1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Ajindo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Gbelejo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85.0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71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200"/>
          </a:xfrm>
        </p:spPr>
        <p:txBody>
          <a:bodyPr>
            <a:noAutofit/>
          </a:bodyPr>
          <a:lstStyle/>
          <a:p>
            <a:r>
              <a:rPr lang="en-US" dirty="0"/>
              <a:t>Results and Discussions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510016" cy="60167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Zn /Cu /</a:t>
            </a:r>
            <a:r>
              <a:rPr lang="en-US" dirty="0" err="1" smtClean="0"/>
              <a:t>Pb</a:t>
            </a:r>
            <a:r>
              <a:rPr lang="en-US" dirty="0" smtClean="0"/>
              <a:t> / Ni showed low potential risks in all study area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Zn showed  moderate risk in </a:t>
            </a:r>
            <a:r>
              <a:rPr lang="en-US" dirty="0" err="1" smtClean="0"/>
              <a:t>Ilado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Cd showed moderate to considerate potential risk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The entire study area reveal moderate potential risk except for </a:t>
            </a:r>
            <a:r>
              <a:rPr lang="en-US" dirty="0" err="1" smtClean="0"/>
              <a:t>Imore</a:t>
            </a:r>
            <a:r>
              <a:rPr lang="en-US" dirty="0" smtClean="0"/>
              <a:t> and </a:t>
            </a:r>
            <a:r>
              <a:rPr lang="en-US" dirty="0" err="1" smtClean="0"/>
              <a:t>Gbelejo</a:t>
            </a:r>
            <a:r>
              <a:rPr lang="en-US" dirty="0" smtClean="0"/>
              <a:t> with low potential risk (&lt; 110)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1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CONCLUSION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867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Dredged sediment in coastal areas, Lagos State were characterized.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Pb</a:t>
            </a:r>
            <a:r>
              <a:rPr lang="en-US" dirty="0"/>
              <a:t>, </a:t>
            </a:r>
            <a:r>
              <a:rPr lang="en-US" dirty="0" err="1"/>
              <a:t>Ni,Cd</a:t>
            </a:r>
            <a:r>
              <a:rPr lang="en-US" dirty="0"/>
              <a:t> were observed higher than the background values indicating health implications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The entire study area classified polluted in respect of </a:t>
            </a:r>
            <a:r>
              <a:rPr lang="en-US" dirty="0" err="1"/>
              <a:t>Pb</a:t>
            </a:r>
            <a:r>
              <a:rPr lang="en-US" dirty="0"/>
              <a:t>, and Ni (</a:t>
            </a:r>
            <a:r>
              <a:rPr lang="en-US" dirty="0" err="1"/>
              <a:t>Igeo</a:t>
            </a:r>
            <a:r>
              <a:rPr lang="en-US" dirty="0"/>
              <a:t> &gt; 1)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The overall  potential ecological risk reveal moderate  (110 ≤ RI &lt; 200), except for </a:t>
            </a:r>
            <a:r>
              <a:rPr lang="en-US" dirty="0" err="1"/>
              <a:t>Imore</a:t>
            </a:r>
            <a:r>
              <a:rPr lang="en-US" dirty="0"/>
              <a:t> and </a:t>
            </a:r>
            <a:r>
              <a:rPr lang="en-US" dirty="0" err="1"/>
              <a:t>Gbelejo</a:t>
            </a:r>
            <a:r>
              <a:rPr lang="en-US" dirty="0"/>
              <a:t> (RI&lt;110) </a:t>
            </a:r>
          </a:p>
          <a:p>
            <a:pPr algn="just"/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This calls for  a regular monitoring and various environmental policies that can avert continuous accumulation of heavy metals so as to ensure environmental sustainability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0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/>
          <a:lstStyle/>
          <a:p>
            <a:r>
              <a:rPr lang="en-US" dirty="0" smtClean="0"/>
              <a:t>Some of the selected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8991600" cy="60960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Balkis</a:t>
            </a:r>
            <a:r>
              <a:rPr lang="en-US" dirty="0"/>
              <a:t>, N., </a:t>
            </a:r>
            <a:r>
              <a:rPr lang="en-US" dirty="0" err="1"/>
              <a:t>Aksu</a:t>
            </a:r>
            <a:r>
              <a:rPr lang="en-US" dirty="0"/>
              <a:t>, A., </a:t>
            </a:r>
            <a:r>
              <a:rPr lang="en-US" dirty="0" err="1"/>
              <a:t>Okus</a:t>
            </a:r>
            <a:r>
              <a:rPr lang="en-US" dirty="0"/>
              <a:t>, E., and </a:t>
            </a:r>
            <a:r>
              <a:rPr lang="en-US" dirty="0" err="1"/>
              <a:t>Apak</a:t>
            </a:r>
            <a:r>
              <a:rPr lang="en-US" dirty="0"/>
              <a:t>, R. (2010) .Heavy </a:t>
            </a:r>
            <a:r>
              <a:rPr lang="en-US" dirty="0" smtClean="0"/>
              <a:t>	metals </a:t>
            </a:r>
            <a:r>
              <a:rPr lang="en-US" dirty="0"/>
              <a:t>concentration in </a:t>
            </a:r>
            <a:r>
              <a:rPr lang="en-US" dirty="0" err="1" smtClean="0"/>
              <a:t>water,suspended</a:t>
            </a:r>
            <a:r>
              <a:rPr lang="en-US" dirty="0" smtClean="0"/>
              <a:t> </a:t>
            </a:r>
            <a:r>
              <a:rPr lang="en-US" dirty="0"/>
              <a:t>matters and </a:t>
            </a:r>
            <a:r>
              <a:rPr lang="en-US" dirty="0" smtClean="0"/>
              <a:t>	sediments </a:t>
            </a:r>
            <a:r>
              <a:rPr lang="en-US" dirty="0"/>
              <a:t>from </a:t>
            </a:r>
            <a:r>
              <a:rPr lang="en-US" dirty="0" err="1"/>
              <a:t>Gokova</a:t>
            </a:r>
            <a:r>
              <a:rPr lang="en-US" dirty="0"/>
              <a:t> Bay, Turkey. Environmental </a:t>
            </a:r>
            <a:r>
              <a:rPr lang="en-US" dirty="0" smtClean="0"/>
              <a:t>	monitoring and </a:t>
            </a:r>
            <a:r>
              <a:rPr lang="en-US" dirty="0"/>
              <a:t>assessment, 167, 359-70.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Hollister, E.B., </a:t>
            </a:r>
            <a:r>
              <a:rPr lang="en-US" dirty="0" err="1"/>
              <a:t>Engledow</a:t>
            </a:r>
            <a:r>
              <a:rPr lang="en-US" dirty="0"/>
              <a:t>, A.S., Hammett, A.M., </a:t>
            </a:r>
            <a:r>
              <a:rPr lang="en-US" dirty="0" err="1"/>
              <a:t>Provin</a:t>
            </a:r>
            <a:r>
              <a:rPr lang="en-US" dirty="0"/>
              <a:t>, </a:t>
            </a:r>
            <a:r>
              <a:rPr lang="en-US" dirty="0" smtClean="0"/>
              <a:t>	T.L</a:t>
            </a:r>
            <a:r>
              <a:rPr lang="en-US" dirty="0"/>
              <a:t>., Wilkinson, H.H., Gentry, 	T.J. 	(2011) Shifts in </a:t>
            </a:r>
            <a:r>
              <a:rPr lang="en-US" dirty="0" smtClean="0"/>
              <a:t>	microbial </a:t>
            </a:r>
            <a:r>
              <a:rPr lang="en-US" dirty="0"/>
              <a:t>community structure along an ecological </a:t>
            </a:r>
            <a:r>
              <a:rPr lang="en-US" dirty="0" smtClean="0"/>
              <a:t>	gradient </a:t>
            </a:r>
            <a:r>
              <a:rPr lang="en-US" dirty="0"/>
              <a:t>of </a:t>
            </a:r>
            <a:r>
              <a:rPr lang="en-US" dirty="0" smtClean="0"/>
              <a:t>hypersaline </a:t>
            </a:r>
            <a:r>
              <a:rPr lang="en-US" dirty="0"/>
              <a:t>soils and sediments. ISME J. 4: </a:t>
            </a:r>
            <a:r>
              <a:rPr lang="en-US" dirty="0" smtClean="0"/>
              <a:t>	829–838</a:t>
            </a:r>
            <a:r>
              <a:rPr lang="en-US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Lagos indicator, 2009. Ongoing transformation in Lagos: </a:t>
            </a:r>
            <a:r>
              <a:rPr lang="en-US" dirty="0" smtClean="0"/>
              <a:t>A 	rare </a:t>
            </a:r>
            <a:r>
              <a:rPr lang="en-US" dirty="0"/>
              <a:t>blend of continuity, competence, 	cooperation and </a:t>
            </a:r>
            <a:r>
              <a:rPr lang="en-US" dirty="0" smtClean="0"/>
              <a:t>	vision</a:t>
            </a:r>
            <a:r>
              <a:rPr lang="en-US" dirty="0"/>
              <a:t>. Lagos indicator 2, 11-12.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/>
              <a:t>Majolagbe</a:t>
            </a:r>
            <a:r>
              <a:rPr lang="en-US" dirty="0"/>
              <a:t>, A.O., </a:t>
            </a:r>
            <a:r>
              <a:rPr lang="en-US" dirty="0" err="1"/>
              <a:t>Osibanjo</a:t>
            </a:r>
            <a:r>
              <a:rPr lang="en-US" dirty="0"/>
              <a:t>, O., Yusuf, K.A., </a:t>
            </a:r>
            <a:r>
              <a:rPr lang="en-US" dirty="0" err="1"/>
              <a:t>Olowu</a:t>
            </a:r>
            <a:r>
              <a:rPr lang="en-US" dirty="0"/>
              <a:t>, R.A. </a:t>
            </a:r>
            <a:r>
              <a:rPr lang="en-US" dirty="0" smtClean="0"/>
              <a:t>	(</a:t>
            </a:r>
            <a:r>
              <a:rPr lang="en-US" dirty="0"/>
              <a:t>2012).Trace Metals Distribution and 	Contamination </a:t>
            </a:r>
            <a:r>
              <a:rPr lang="en-US" dirty="0" smtClean="0"/>
              <a:t>	in </a:t>
            </a:r>
            <a:r>
              <a:rPr lang="en-US" dirty="0"/>
              <a:t>the Surface Marine Sediments of Roro Bay in Lagos, </a:t>
            </a:r>
            <a:r>
              <a:rPr lang="en-US" dirty="0" smtClean="0"/>
              <a:t>	Nigeria</a:t>
            </a:r>
            <a:r>
              <a:rPr lang="en-US" dirty="0"/>
              <a:t>. </a:t>
            </a:r>
            <a:r>
              <a:rPr lang="en-US" dirty="0" smtClean="0"/>
              <a:t>Chemistry </a:t>
            </a:r>
            <a:r>
              <a:rPr lang="en-US" dirty="0"/>
              <a:t>Journal 2, 69-78.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42" y="-152400"/>
            <a:ext cx="7467600" cy="609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6000" b="1" dirty="0" smtClean="0"/>
              <a:t>THANKS</a:t>
            </a:r>
          </a:p>
          <a:p>
            <a:pPr marL="0" indent="0">
              <a:buNone/>
            </a:pPr>
            <a:r>
              <a:rPr lang="en-US" sz="6000" b="1" dirty="0" smtClean="0"/>
              <a:t>    FOR</a:t>
            </a:r>
          </a:p>
          <a:p>
            <a:pPr marL="0" indent="0">
              <a:buNone/>
            </a:pPr>
            <a:r>
              <a:rPr lang="en-US" sz="6000" b="1" dirty="0" smtClean="0"/>
              <a:t>        YOUR</a:t>
            </a:r>
          </a:p>
          <a:p>
            <a:pPr marL="0" indent="0">
              <a:buNone/>
            </a:pPr>
            <a:r>
              <a:rPr lang="en-US" sz="6000" b="1" dirty="0" smtClean="0"/>
              <a:t>           ATTENTION</a:t>
            </a:r>
          </a:p>
          <a:p>
            <a:pPr marL="0" indent="0" algn="ctr">
              <a:buNone/>
            </a:pPr>
            <a:endParaRPr lang="en-US" sz="5800" b="1" dirty="0" smtClean="0">
              <a:latin typeface="Kunstler Script" pitchFamily="66" charset="0"/>
            </a:endParaRPr>
          </a:p>
          <a:p>
            <a:pPr marL="0" indent="0" algn="ctr">
              <a:buNone/>
            </a:pPr>
            <a:r>
              <a:rPr lang="en-US" sz="5800" b="1" dirty="0" err="1" smtClean="0">
                <a:latin typeface="Kunstler Script" pitchFamily="66" charset="0"/>
              </a:rPr>
              <a:t>Majolagbe</a:t>
            </a:r>
            <a:r>
              <a:rPr lang="en-US" sz="5800" b="1" dirty="0" smtClean="0">
                <a:latin typeface="Kunstler Script" pitchFamily="66" charset="0"/>
              </a:rPr>
              <a:t>  </a:t>
            </a:r>
            <a:r>
              <a:rPr lang="en-US" sz="5800" b="1" dirty="0" err="1" smtClean="0">
                <a:latin typeface="Kunstler Script" pitchFamily="66" charset="0"/>
              </a:rPr>
              <a:t>Abdulrafiu</a:t>
            </a:r>
            <a:r>
              <a:rPr lang="en-US" sz="5800" b="1" dirty="0" smtClean="0">
                <a:latin typeface="Kunstler Script" pitchFamily="66" charset="0"/>
              </a:rPr>
              <a:t> O . (</a:t>
            </a:r>
            <a:r>
              <a:rPr lang="en-US" sz="5800" b="1" dirty="0" err="1" smtClean="0">
                <a:latin typeface="Kunstler Script" pitchFamily="66" charset="0"/>
              </a:rPr>
              <a:t>Ph.D</a:t>
            </a:r>
            <a:r>
              <a:rPr lang="en-US" sz="5800" b="1" dirty="0" smtClean="0">
                <a:latin typeface="Kunstler Script" pitchFamily="66" charset="0"/>
              </a:rPr>
              <a:t>)</a:t>
            </a:r>
            <a:endParaRPr lang="en-US" sz="5800" b="1" dirty="0" smtClean="0"/>
          </a:p>
          <a:p>
            <a:pPr marL="0" indent="0">
              <a:buNone/>
            </a:pP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presentation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of the study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3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0"/>
            <a:ext cx="8229600" cy="609600"/>
          </a:xfrm>
        </p:spPr>
        <p:txBody>
          <a:bodyPr/>
          <a:lstStyle/>
          <a:p>
            <a:pPr algn="l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8229600" cy="57912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Lagos, a maritime hub with75% coastal communities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smtClean="0"/>
              <a:t>commercial nerve of Nigeria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     Fishing, dredging of sediment, and trading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Sediment dredging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dirty="0" smtClean="0"/>
              <a:t>Navigating water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Economical reasons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Ecological justifications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            </a:t>
            </a:r>
            <a:r>
              <a:rPr lang="en-US" sz="2000" i="1" dirty="0" smtClean="0"/>
              <a:t>Local dredging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 smtClean="0"/>
              <a:t>            Commercial dredging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Sediment, a sink of contaminants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     </a:t>
            </a:r>
            <a:r>
              <a:rPr lang="en-US" sz="2000" dirty="0" smtClean="0"/>
              <a:t>Organic compounds: </a:t>
            </a:r>
            <a:r>
              <a:rPr lang="en-US" sz="2000" dirty="0"/>
              <a:t>pesticides, PCBs, and PAHs</a:t>
            </a:r>
            <a:r>
              <a:rPr lang="en-US" sz="2000" dirty="0" smtClean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Metals: </a:t>
            </a:r>
            <a:r>
              <a:rPr lang="en-US" sz="2000" dirty="0"/>
              <a:t>copper, lead, </a:t>
            </a:r>
            <a:r>
              <a:rPr lang="en-US" sz="2000" dirty="0" smtClean="0"/>
              <a:t>mercury, zinc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              Non biodegradability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        Toxicity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        Multiple sources in environment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879592"/>
            <a:ext cx="609600" cy="521208"/>
          </a:xfrm>
        </p:spPr>
        <p:txBody>
          <a:bodyPr/>
          <a:lstStyle/>
          <a:p>
            <a:fld id="{61905518-2512-4A25-B735-069ABDE4C3B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0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 contd.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       Sediment therefore a potential major source of heavy 	metal originating from natural and anthropogenic 	activities with possible adverse effect on man and 	environment.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Guidelines and Indices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Use of Sediment Quality Guidelines (SQG): evaluating adverse effect of pollutant in sediment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i="1" dirty="0" smtClean="0"/>
              <a:t>Canadian council of minister of environment 		   (CCME)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/>
              <a:t> </a:t>
            </a:r>
            <a:r>
              <a:rPr lang="en-US" sz="2000" i="1" dirty="0" smtClean="0"/>
              <a:t>   </a:t>
            </a:r>
            <a:r>
              <a:rPr lang="en-US" dirty="0" smtClean="0"/>
              <a:t>Use of quality indices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/>
              <a:t> </a:t>
            </a:r>
            <a:r>
              <a:rPr lang="en-US" sz="2000" i="1" dirty="0" smtClean="0"/>
              <a:t>         Pollution index  (Pi)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/>
              <a:t> </a:t>
            </a:r>
            <a:r>
              <a:rPr lang="en-US" sz="2000" i="1" dirty="0" smtClean="0"/>
              <a:t>         Pollution classification (Pc)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/>
              <a:t> </a:t>
            </a:r>
            <a:r>
              <a:rPr lang="en-US" sz="2000" i="1" dirty="0" smtClean="0"/>
              <a:t>         Geo accumulation index (</a:t>
            </a:r>
            <a:r>
              <a:rPr lang="en-US" sz="2000" i="1" dirty="0" err="1" smtClean="0"/>
              <a:t>Igeo</a:t>
            </a:r>
            <a:r>
              <a:rPr lang="en-US" sz="2000" i="1" dirty="0" smtClean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i="1" dirty="0"/>
              <a:t> </a:t>
            </a:r>
            <a:r>
              <a:rPr lang="en-US" sz="2000" i="1" dirty="0" smtClean="0"/>
              <a:t>   </a:t>
            </a:r>
            <a:r>
              <a:rPr lang="en-US" dirty="0" smtClean="0"/>
              <a:t>Use of Potential </a:t>
            </a:r>
            <a:r>
              <a:rPr lang="en-US" dirty="0"/>
              <a:t>Ecological Risk Index (RI</a:t>
            </a:r>
            <a:r>
              <a:rPr lang="en-US" dirty="0" smtClean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i="1" dirty="0" smtClean="0"/>
          </a:p>
          <a:p>
            <a:pPr marL="0" indent="0" algn="just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</a:t>
            </a:r>
          </a:p>
          <a:p>
            <a:pPr marL="0" indent="0" algn="just">
              <a:buNone/>
            </a:pPr>
            <a:endParaRPr lang="en-US" sz="2000" i="1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Aim </a:t>
            </a:r>
            <a:r>
              <a:rPr lang="en-US" dirty="0" smtClean="0"/>
              <a:t>and objectives of </a:t>
            </a:r>
            <a:r>
              <a:rPr lang="en-US" dirty="0"/>
              <a:t>the study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     </a:t>
            </a:r>
            <a:r>
              <a:rPr lang="en-US" dirty="0" smtClean="0"/>
              <a:t> determine </a:t>
            </a:r>
            <a:r>
              <a:rPr lang="en-US" dirty="0"/>
              <a:t>the level of trace and heavy </a:t>
            </a:r>
            <a:r>
              <a:rPr lang="en-US" dirty="0" smtClean="0"/>
              <a:t>	metals in </a:t>
            </a:r>
            <a:r>
              <a:rPr lang="en-US" dirty="0"/>
              <a:t>dredged </a:t>
            </a:r>
            <a:r>
              <a:rPr lang="en-US" dirty="0" smtClean="0"/>
              <a:t>sediments </a:t>
            </a:r>
            <a:r>
              <a:rPr lang="en-US" dirty="0"/>
              <a:t>in various part </a:t>
            </a:r>
            <a:r>
              <a:rPr lang="en-US" dirty="0" smtClean="0"/>
              <a:t>	of coastal </a:t>
            </a:r>
            <a:r>
              <a:rPr lang="en-US" dirty="0"/>
              <a:t>area of Lags state.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      apply Sediment Quality Guidelines (SQG) to </a:t>
            </a:r>
            <a:r>
              <a:rPr lang="en-US" dirty="0" smtClean="0"/>
              <a:t>	characterize </a:t>
            </a:r>
            <a:r>
              <a:rPr lang="en-US" dirty="0"/>
              <a:t>the </a:t>
            </a:r>
            <a:r>
              <a:rPr lang="en-US" dirty="0" smtClean="0"/>
              <a:t>dredged </a:t>
            </a:r>
            <a:r>
              <a:rPr lang="en-US" dirty="0"/>
              <a:t>sediments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      conduct the ecological risk assessment on the </a:t>
            </a:r>
            <a:r>
              <a:rPr lang="en-US" dirty="0" smtClean="0"/>
              <a:t>	environment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0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4690" y="609600"/>
            <a:ext cx="7467600" cy="5940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Study Area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Six coastal communities from five (5) different Local Government Councils as the study area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 algn="just">
              <a:buNone/>
            </a:pPr>
            <a:endParaRPr lang="en-US" sz="1200" i="1" dirty="0" smtClean="0"/>
          </a:p>
          <a:p>
            <a:pPr marL="0" indent="0" algn="just">
              <a:buNone/>
            </a:pPr>
            <a:r>
              <a:rPr lang="en-US" sz="1200" i="1" dirty="0" smtClean="0"/>
              <a:t>Figure </a:t>
            </a:r>
            <a:r>
              <a:rPr lang="en-US" sz="1200" i="1" dirty="0"/>
              <a:t>1.  Lagos State map showing the sampling </a:t>
            </a:r>
            <a:r>
              <a:rPr lang="en-US" sz="1200" i="1" dirty="0" smtClean="0"/>
              <a:t>locations</a:t>
            </a:r>
            <a:endParaRPr lang="en-US" i="1" dirty="0" smtClean="0"/>
          </a:p>
          <a:p>
            <a:pPr marL="0" indent="0" algn="just">
              <a:buNone/>
            </a:pPr>
            <a:r>
              <a:rPr lang="en-US" i="1" dirty="0" smtClean="0"/>
              <a:t>*</a:t>
            </a:r>
            <a:r>
              <a:rPr lang="en-US" sz="2000" b="1" i="1" dirty="0" err="1" smtClean="0"/>
              <a:t>Ajindo</a:t>
            </a:r>
            <a:r>
              <a:rPr lang="en-US" sz="2000" b="1" i="1" dirty="0"/>
              <a:t> </a:t>
            </a:r>
            <a:r>
              <a:rPr lang="en-US" sz="2000" b="1" i="1" dirty="0" smtClean="0"/>
              <a:t> *</a:t>
            </a:r>
            <a:r>
              <a:rPr lang="en-US" sz="2000" b="1" i="1" dirty="0" err="1" smtClean="0"/>
              <a:t>Ojo</a:t>
            </a:r>
            <a:r>
              <a:rPr lang="en-US" sz="2000" b="1" i="1" dirty="0" smtClean="0"/>
              <a:t>  *</a:t>
            </a:r>
            <a:r>
              <a:rPr lang="en-US" sz="2000" b="1" i="1" dirty="0" err="1" smtClean="0"/>
              <a:t>Imore</a:t>
            </a:r>
            <a:r>
              <a:rPr lang="en-US" sz="2000" b="1" i="1" dirty="0" smtClean="0"/>
              <a:t>  </a:t>
            </a:r>
            <a:r>
              <a:rPr lang="en-US" sz="2000" b="1" i="1" dirty="0" smtClean="0"/>
              <a:t>*</a:t>
            </a:r>
            <a:r>
              <a:rPr lang="en-US" sz="2000" b="1" i="1" dirty="0" err="1" smtClean="0"/>
              <a:t>Gbelejo</a:t>
            </a:r>
            <a:r>
              <a:rPr lang="en-US" sz="2000" b="1" i="1" dirty="0" smtClean="0"/>
              <a:t>  *</a:t>
            </a:r>
            <a:r>
              <a:rPr lang="en-US" sz="2000" b="1" i="1" dirty="0" err="1" smtClean="0"/>
              <a:t>Ajah</a:t>
            </a:r>
            <a:r>
              <a:rPr lang="en-US" sz="2000" b="1" i="1" dirty="0" smtClean="0"/>
              <a:t>  </a:t>
            </a:r>
            <a:r>
              <a:rPr lang="en-US" sz="2000" b="1" i="1" dirty="0" smtClean="0"/>
              <a:t>*</a:t>
            </a:r>
            <a:r>
              <a:rPr lang="en-US" sz="2000" b="1" i="1" dirty="0" err="1" smtClean="0"/>
              <a:t>Ilado</a:t>
            </a:r>
            <a:r>
              <a:rPr lang="en-US" sz="2000" b="1" i="1" dirty="0" smtClean="0"/>
              <a:t>  </a:t>
            </a:r>
            <a:endParaRPr lang="en-US" sz="2000" b="1" i="1" dirty="0" smtClean="0"/>
          </a:p>
          <a:p>
            <a:pPr marL="0" indent="0" algn="just">
              <a:buNone/>
            </a:pPr>
            <a:r>
              <a:rPr lang="en-US" sz="2000" dirty="0" smtClean="0"/>
              <a:t>Ten </a:t>
            </a:r>
            <a:r>
              <a:rPr lang="en-US" sz="2000" dirty="0" smtClean="0"/>
              <a:t>(10) composite </a:t>
            </a:r>
            <a:r>
              <a:rPr lang="en-US" sz="2000" dirty="0" smtClean="0"/>
              <a:t>samples were taken from </a:t>
            </a:r>
            <a:r>
              <a:rPr lang="en-US" sz="2000" dirty="0" smtClean="0"/>
              <a:t>each coastal area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C:\Users\majolagbe ao\Desktop\IMG-20160928-WA00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28" y="1752600"/>
            <a:ext cx="7772400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62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/>
          <a:lstStyle/>
          <a:p>
            <a:r>
              <a:rPr lang="en-US" dirty="0"/>
              <a:t>Materials and Methods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Sample treatment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     Drying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 Grinding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 Sieving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Sample Analyses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/>
              <a:t>pH   -  using </a:t>
            </a:r>
            <a:r>
              <a:rPr lang="en-US" sz="2000" dirty="0"/>
              <a:t>A blot dried pH meter (</a:t>
            </a:r>
            <a:r>
              <a:rPr lang="en-US" sz="2000" dirty="0" err="1"/>
              <a:t>Mettler</a:t>
            </a:r>
            <a:r>
              <a:rPr lang="en-US" sz="2000" dirty="0"/>
              <a:t> Toledo </a:t>
            </a:r>
            <a:r>
              <a:rPr lang="en-US" sz="2000" dirty="0" smtClean="0"/>
              <a:t>		IP67 </a:t>
            </a:r>
            <a:r>
              <a:rPr lang="en-US" sz="2000" dirty="0"/>
              <a:t>model) 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      Metal </a:t>
            </a:r>
            <a:r>
              <a:rPr lang="en-US" sz="2000" dirty="0" err="1" smtClean="0"/>
              <a:t>Analsis</a:t>
            </a:r>
            <a:r>
              <a:rPr lang="en-US" sz="2000" dirty="0" smtClean="0"/>
              <a:t> -  </a:t>
            </a:r>
            <a:r>
              <a:rPr lang="en-US" sz="2000" dirty="0"/>
              <a:t>Atomic Absorption Spectrometer (</a:t>
            </a:r>
            <a:r>
              <a:rPr lang="en-US" sz="2000" dirty="0" err="1"/>
              <a:t>Pye</a:t>
            </a:r>
            <a:r>
              <a:rPr lang="en-US" sz="2000" dirty="0"/>
              <a:t> </a:t>
            </a:r>
            <a:r>
              <a:rPr lang="en-US" sz="2000" dirty="0" smtClean="0"/>
              <a:t>		</a:t>
            </a:r>
            <a:r>
              <a:rPr lang="en-US" sz="2000" dirty="0" err="1" smtClean="0"/>
              <a:t>Unicam</a:t>
            </a:r>
            <a:r>
              <a:rPr lang="en-US" sz="2000" dirty="0" smtClean="0"/>
              <a:t> </a:t>
            </a:r>
            <a:r>
              <a:rPr lang="en-US" sz="2000" dirty="0"/>
              <a:t>Philips Model 900 X). 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Blank  </a:t>
            </a:r>
            <a:r>
              <a:rPr lang="en-US" sz="2000" smtClean="0"/>
              <a:t>and Control samples </a:t>
            </a:r>
            <a:r>
              <a:rPr lang="en-US" sz="2000" dirty="0" smtClean="0"/>
              <a:t>analysed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Metals analysed – Zn, Cu, </a:t>
            </a:r>
            <a:r>
              <a:rPr lang="en-US" sz="2000" dirty="0" err="1" smtClean="0"/>
              <a:t>Pb</a:t>
            </a:r>
            <a:r>
              <a:rPr lang="en-US" sz="2000" dirty="0" smtClean="0"/>
              <a:t>, Ni, and Cd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067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0"/>
            <a:ext cx="7467600" cy="609600"/>
          </a:xfrm>
        </p:spPr>
        <p:txBody>
          <a:bodyPr/>
          <a:lstStyle/>
          <a:p>
            <a:r>
              <a:rPr lang="en-US" dirty="0" smtClean="0"/>
              <a:t>Results and Discussions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3790949"/>
              </p:ext>
            </p:extLst>
          </p:nvPr>
        </p:nvGraphicFramePr>
        <p:xfrm>
          <a:off x="304798" y="1027332"/>
          <a:ext cx="8433815" cy="570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  <a:gridCol w="443885"/>
              </a:tblGrid>
              <a:tr h="191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1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5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Ajah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7.74a ± 0.1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92.3a ± 34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4.24a±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27.4a± 2.9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30.6a±1.8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2.87a±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5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Imore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7.94b±0.1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109a±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2.58a± 0.5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23.8b±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15.5b±1.4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1.89b±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4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Ojo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7.93b ±0.08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35.4b±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3.6b±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43.0c±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31.9a±2.9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2.62a±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5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Ilado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7.35c±0.1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39.5c±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5.05c±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32.3d±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41.5c±0.4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4.13c±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5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Ajindo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7.81d±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36.5d±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4.8d±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24.0b±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24.3d±2.5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3.45c±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5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Gbelejo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7.82d±0.06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35.4d±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4.2a±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23.3b±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28.5a±2.2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4.8c±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3141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BV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175.3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16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CCME   TEL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381000"/>
            <a:ext cx="876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1.0 :Descriptive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 of pH and heavy metals (µg/g) in sediment</a:t>
            </a:r>
            <a:r>
              <a:rPr lang="en-US" i="1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coastal communities in Lagos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9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/>
          <a:lstStyle/>
          <a:p>
            <a:r>
              <a:rPr lang="en-US" dirty="0"/>
              <a:t>Results and </a:t>
            </a:r>
            <a:r>
              <a:rPr lang="en-US" dirty="0" smtClean="0"/>
              <a:t>Discussions </a:t>
            </a:r>
            <a:r>
              <a:rPr lang="en-US" dirty="0"/>
              <a:t>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0010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pH of the sediments samples analysed ranged from7.74 to 7.94</a:t>
            </a:r>
          </a:p>
          <a:p>
            <a:pPr algn="just"/>
            <a:r>
              <a:rPr lang="en-US" i="1" dirty="0" smtClean="0"/>
              <a:t>International Sediment Quality Guidelines (ISQG)  </a:t>
            </a:r>
            <a:r>
              <a:rPr lang="en-US" i="1" dirty="0" err="1" smtClean="0"/>
              <a:t>eg</a:t>
            </a:r>
            <a:r>
              <a:rPr lang="en-US" i="1" dirty="0" smtClean="0"/>
              <a:t>. Canadian </a:t>
            </a:r>
            <a:r>
              <a:rPr lang="en-US" i="1" dirty="0"/>
              <a:t>council of minister of environment 		   (CCME</a:t>
            </a:r>
            <a:r>
              <a:rPr lang="en-US" i="1" dirty="0" smtClean="0"/>
              <a:t>)</a:t>
            </a:r>
          </a:p>
          <a:p>
            <a:pPr algn="just"/>
            <a:r>
              <a:rPr lang="en-US" i="1" dirty="0" smtClean="0"/>
              <a:t>TEL /LEL – level of contaminant below which very low probability severe effect occur</a:t>
            </a:r>
          </a:p>
          <a:p>
            <a:pPr algn="just"/>
            <a:r>
              <a:rPr lang="en-US" i="1" dirty="0" smtClean="0"/>
              <a:t>SEL /PEL - </a:t>
            </a:r>
            <a:r>
              <a:rPr lang="en-US" i="1" dirty="0"/>
              <a:t>level of contaminant </a:t>
            </a:r>
            <a:r>
              <a:rPr lang="en-US" i="1" dirty="0" smtClean="0"/>
              <a:t>above </a:t>
            </a:r>
            <a:r>
              <a:rPr lang="en-US" i="1" dirty="0"/>
              <a:t>which very low probability severe effect </a:t>
            </a:r>
            <a:r>
              <a:rPr lang="en-US" i="1" dirty="0" smtClean="0"/>
              <a:t>occur.</a:t>
            </a:r>
          </a:p>
          <a:p>
            <a:pPr algn="just"/>
            <a:r>
              <a:rPr lang="en-US" dirty="0"/>
              <a:t>Metals analysed – Zn, Cu, </a:t>
            </a:r>
            <a:r>
              <a:rPr lang="en-US" dirty="0" err="1"/>
              <a:t>Pb</a:t>
            </a:r>
            <a:r>
              <a:rPr lang="en-US" dirty="0"/>
              <a:t>, Ni, and Cd</a:t>
            </a:r>
          </a:p>
          <a:p>
            <a:pPr algn="just"/>
            <a:r>
              <a:rPr lang="en-US" sz="2000" i="1" dirty="0" smtClean="0"/>
              <a:t> 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. Nutritive – Zn and Cu</a:t>
            </a:r>
          </a:p>
          <a:p>
            <a:pPr algn="just"/>
            <a:r>
              <a:rPr lang="en-US" sz="2000" i="1" dirty="0"/>
              <a:t> </a:t>
            </a:r>
            <a:r>
              <a:rPr lang="en-US" sz="2000" i="1" dirty="0" smtClean="0"/>
              <a:t> ii. Toxic- </a:t>
            </a:r>
            <a:r>
              <a:rPr lang="en-US" sz="2000" dirty="0" err="1"/>
              <a:t>Pb</a:t>
            </a:r>
            <a:r>
              <a:rPr lang="en-US" sz="2000" dirty="0"/>
              <a:t>, Ni, and Cd</a:t>
            </a:r>
            <a:endParaRPr lang="en-US" sz="2000" i="1" dirty="0"/>
          </a:p>
          <a:p>
            <a:pPr algn="just"/>
            <a:r>
              <a:rPr lang="en-US" sz="2000" dirty="0" smtClean="0"/>
              <a:t>Both  </a:t>
            </a:r>
            <a:r>
              <a:rPr lang="en-US" sz="2000" i="1" dirty="0"/>
              <a:t>Zn and </a:t>
            </a:r>
            <a:r>
              <a:rPr lang="en-US" sz="2000" i="1" dirty="0" smtClean="0"/>
              <a:t>Cu </a:t>
            </a:r>
            <a:r>
              <a:rPr lang="en-US" sz="2000" dirty="0" smtClean="0"/>
              <a:t> were found below TEL and PEL</a:t>
            </a:r>
          </a:p>
          <a:p>
            <a:pPr algn="just"/>
            <a:r>
              <a:rPr lang="en-US" sz="2000" dirty="0" smtClean="0"/>
              <a:t>Zn  trends   </a:t>
            </a:r>
            <a:r>
              <a:rPr lang="en-US" sz="2000" dirty="0" err="1"/>
              <a:t>Imore</a:t>
            </a:r>
            <a:r>
              <a:rPr lang="en-US" sz="2000" dirty="0"/>
              <a:t> &gt; </a:t>
            </a:r>
            <a:r>
              <a:rPr lang="en-US" sz="2000" dirty="0" err="1"/>
              <a:t>Ajah</a:t>
            </a:r>
            <a:r>
              <a:rPr lang="en-US" sz="2000" dirty="0"/>
              <a:t> &gt; </a:t>
            </a:r>
            <a:r>
              <a:rPr lang="en-US" sz="2000" dirty="0" err="1"/>
              <a:t>Ilado</a:t>
            </a:r>
            <a:r>
              <a:rPr lang="en-US" sz="2000" dirty="0"/>
              <a:t> &gt; </a:t>
            </a:r>
            <a:r>
              <a:rPr lang="en-US" sz="2000" dirty="0" err="1"/>
              <a:t>Ajindo</a:t>
            </a:r>
            <a:r>
              <a:rPr lang="en-US" sz="2000" dirty="0"/>
              <a:t> &gt; </a:t>
            </a:r>
            <a:r>
              <a:rPr lang="en-US" sz="2000" dirty="0" err="1"/>
              <a:t>Gbelejo</a:t>
            </a:r>
            <a:r>
              <a:rPr lang="en-US" sz="2000" dirty="0"/>
              <a:t> &gt; </a:t>
            </a:r>
            <a:r>
              <a:rPr lang="en-US" sz="2000" dirty="0" err="1"/>
              <a:t>Ojo</a:t>
            </a:r>
            <a:r>
              <a:rPr lang="en-US" sz="2000" dirty="0"/>
              <a:t>, </a:t>
            </a:r>
            <a:endParaRPr lang="en-US" sz="2000" dirty="0" smtClean="0"/>
          </a:p>
          <a:p>
            <a:pPr algn="just"/>
            <a:r>
              <a:rPr lang="en-US" sz="2000" dirty="0" smtClean="0"/>
              <a:t>Cu trends  </a:t>
            </a:r>
            <a:r>
              <a:rPr lang="en-US" sz="2000" dirty="0" err="1"/>
              <a:t>Ilado</a:t>
            </a:r>
            <a:r>
              <a:rPr lang="en-US" sz="2000" dirty="0"/>
              <a:t> &gt; </a:t>
            </a:r>
            <a:r>
              <a:rPr lang="en-US" sz="2000" dirty="0" err="1"/>
              <a:t>Ajindo</a:t>
            </a:r>
            <a:r>
              <a:rPr lang="en-US" sz="2000" dirty="0"/>
              <a:t> &gt; </a:t>
            </a:r>
            <a:r>
              <a:rPr lang="en-US" sz="2000" dirty="0" err="1"/>
              <a:t>Ajah</a:t>
            </a:r>
            <a:r>
              <a:rPr lang="en-US" sz="2000" dirty="0"/>
              <a:t> &gt; </a:t>
            </a:r>
            <a:r>
              <a:rPr lang="en-US" sz="2000" dirty="0" err="1"/>
              <a:t>gbelejo</a:t>
            </a:r>
            <a:r>
              <a:rPr lang="en-US" sz="2000" dirty="0"/>
              <a:t> &gt; </a:t>
            </a:r>
            <a:r>
              <a:rPr lang="en-US" sz="2000" dirty="0" err="1"/>
              <a:t>Ojo</a:t>
            </a:r>
            <a:r>
              <a:rPr lang="en-US" sz="2000" dirty="0"/>
              <a:t> &gt; </a:t>
            </a:r>
            <a:r>
              <a:rPr lang="en-US" sz="2000" dirty="0" err="1"/>
              <a:t>Imore</a:t>
            </a:r>
            <a:r>
              <a:rPr lang="en-US" sz="20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905518-2512-4A25-B735-069ABDE4C3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30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902</TotalTime>
  <Words>1041</Words>
  <Application>Microsoft Office PowerPoint</Application>
  <PresentationFormat>On-screen Show (4:3)</PresentationFormat>
  <Paragraphs>524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Century Schoolbook</vt:lpstr>
      <vt:lpstr>Kunstler Script</vt:lpstr>
      <vt:lpstr>Times New Roman</vt:lpstr>
      <vt:lpstr>Wingdings</vt:lpstr>
      <vt:lpstr>Wingdings 2</vt:lpstr>
      <vt:lpstr>Oriel</vt:lpstr>
      <vt:lpstr>                         ecological risk assessment of heavy metals in dredged sediment in lagos, nigeria: an index approach analyses   </vt:lpstr>
      <vt:lpstr>Outline of presentation</vt:lpstr>
      <vt:lpstr>INTRODUCTION</vt:lpstr>
      <vt:lpstr>Introduction contd.</vt:lpstr>
      <vt:lpstr>Introduction contd.</vt:lpstr>
      <vt:lpstr>Materials and Methods</vt:lpstr>
      <vt:lpstr>Materials and Methods</vt:lpstr>
      <vt:lpstr>Results and Discussions</vt:lpstr>
      <vt:lpstr>Results and Discussions contd.</vt:lpstr>
      <vt:lpstr>Results and Discussions contd.</vt:lpstr>
      <vt:lpstr>Results and Discussions contd.</vt:lpstr>
      <vt:lpstr>Results and Discussions contd.</vt:lpstr>
      <vt:lpstr>Results and Discussions contd.</vt:lpstr>
      <vt:lpstr>CONCLUSION </vt:lpstr>
      <vt:lpstr>Some of the selected 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ASSESSMENT OF BATTERY FACTORY ACTIVITIES ON THE ENVIRONMENT IN OTA, OGUN STATE</dc:title>
  <dc:creator>sunday</dc:creator>
  <cp:lastModifiedBy>HARMSHELL</cp:lastModifiedBy>
  <cp:revision>95</cp:revision>
  <dcterms:created xsi:type="dcterms:W3CDTF">2015-01-03T10:00:23Z</dcterms:created>
  <dcterms:modified xsi:type="dcterms:W3CDTF">2017-10-10T20:54:20Z</dcterms:modified>
</cp:coreProperties>
</file>