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2" r:id="rId8"/>
    <p:sldId id="261" r:id="rId9"/>
    <p:sldId id="263" r:id="rId10"/>
    <p:sldId id="264" r:id="rId11"/>
    <p:sldId id="265" r:id="rId12"/>
    <p:sldId id="266" r:id="rId13"/>
    <p:sldId id="273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84" d="100"/>
          <a:sy n="84" d="100"/>
        </p:scale>
        <p:origin x="-13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A75B80-8872-4781-B361-6B2CC6DB4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458" y="1444486"/>
            <a:ext cx="9966960" cy="1298713"/>
          </a:xfrm>
        </p:spPr>
        <p:txBody>
          <a:bodyPr>
            <a:noAutofit/>
          </a:bodyPr>
          <a:lstStyle/>
          <a:p>
            <a:r>
              <a:rPr lang="en-GB" sz="4000" cap="none" dirty="0">
                <a:latin typeface="Times New Roman" panose="02020603050405020304" pitchFamily="18" charset="0"/>
                <a:ea typeface="Perpetua" panose="02020502060401020303" pitchFamily="18" charset="0"/>
              </a:rPr>
              <a:t>Phytochemical  Screening And </a:t>
            </a:r>
            <a:r>
              <a:rPr lang="en-GB" sz="4000" cap="none" dirty="0" err="1">
                <a:latin typeface="Times New Roman" panose="02020603050405020304" pitchFamily="18" charset="0"/>
                <a:ea typeface="Perpetua" panose="02020502060401020303" pitchFamily="18" charset="0"/>
              </a:rPr>
              <a:t>Biocidial</a:t>
            </a:r>
            <a:r>
              <a:rPr lang="en-GB" sz="4000" cap="none" dirty="0">
                <a:latin typeface="Times New Roman" panose="02020603050405020304" pitchFamily="18" charset="0"/>
                <a:ea typeface="Perpetua" panose="02020502060401020303" pitchFamily="18" charset="0"/>
              </a:rPr>
              <a:t> Studies Of Stem Bark </a:t>
            </a:r>
            <a:r>
              <a:rPr lang="en-GB" sz="4000" i="1" kern="1800" cap="none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Chrysophyllum</a:t>
            </a:r>
            <a:r>
              <a:rPr lang="en-GB" sz="4000" i="1" kern="18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i="1" kern="1800" cap="none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Albidum</a:t>
            </a:r>
            <a:r>
              <a:rPr lang="en-GB" sz="4000" i="1" kern="18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kern="18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(Linn) And </a:t>
            </a:r>
            <a:r>
              <a:rPr lang="en-GB" sz="4000" i="1" kern="18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kern="18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Straw</a:t>
            </a:r>
            <a:r>
              <a:rPr lang="en-GB" sz="4000" i="1" kern="1800" cap="none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i="1" cap="none" dirty="0" err="1">
                <a:latin typeface="Times New Roman" panose="02020603050405020304" pitchFamily="18" charset="0"/>
                <a:ea typeface="Perpetua" panose="02020502060401020303" pitchFamily="18" charset="0"/>
              </a:rPr>
              <a:t>Aristolochia</a:t>
            </a:r>
            <a:r>
              <a:rPr lang="en-GB" sz="4000" i="1" cap="none" dirty="0">
                <a:latin typeface="Times New Roman" panose="02020603050405020304" pitchFamily="18" charset="0"/>
                <a:ea typeface="Perpetua" panose="02020502060401020303" pitchFamily="18" charset="0"/>
              </a:rPr>
              <a:t> </a:t>
            </a:r>
            <a:r>
              <a:rPr lang="en-GB" sz="4000" i="1" cap="none" dirty="0" err="1">
                <a:latin typeface="Times New Roman" panose="02020603050405020304" pitchFamily="18" charset="0"/>
                <a:ea typeface="Perpetua" panose="02020502060401020303" pitchFamily="18" charset="0"/>
              </a:rPr>
              <a:t>Ringens</a:t>
            </a:r>
            <a:endParaRPr lang="en-US" sz="4000" cap="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E7DA01-F96F-4BF9-B4C2-39DE49A81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82887"/>
            <a:ext cx="8767860" cy="16267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200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Moses S. Owolabi</a:t>
            </a:r>
            <a:r>
              <a:rPr lang="en-US" sz="3200" b="1" baseline="30000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1*</a:t>
            </a:r>
            <a:r>
              <a:rPr lang="en-US" sz="3200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Omowonuola</a:t>
            </a:r>
            <a:r>
              <a:rPr lang="en-US" sz="3200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, A. Adenike</a:t>
            </a:r>
            <a:r>
              <a:rPr lang="en-US" sz="3200" b="1" baseline="30000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Oladipupo</a:t>
            </a:r>
            <a:r>
              <a:rPr lang="en-US" sz="3200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 A. Lawal</a:t>
            </a:r>
            <a:r>
              <a:rPr lang="en-US" sz="3200" b="1" baseline="30000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Avoseh</a:t>
            </a:r>
            <a:r>
              <a:rPr lang="en-US" sz="3200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 N. Opeyemi</a:t>
            </a:r>
            <a:r>
              <a:rPr lang="en-US" sz="3200" b="1" baseline="30000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., </a:t>
            </a:r>
            <a:r>
              <a:rPr lang="en-US" sz="3200" b="1" dirty="0" err="1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Ogunwande</a:t>
            </a:r>
            <a:r>
              <a:rPr lang="en-US" sz="3200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  I. Ajani</a:t>
            </a:r>
            <a:r>
              <a:rPr lang="en-US" sz="3200" b="1" baseline="30000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. and William N. Setzer</a:t>
            </a:r>
            <a:r>
              <a:rPr lang="en-US" sz="3200" b="1" baseline="30000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Perpetua" panose="02020502060401020303" pitchFamily="18" charset="0"/>
              <a:ea typeface="Perpetua" panose="0202050206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600" b="1" dirty="0">
                <a:latin typeface="TimesNewRomanPS-BoldMT"/>
                <a:ea typeface="Perpetua" panose="02020502060401020303" pitchFamily="18" charset="0"/>
                <a:cs typeface="TimesNewRomanPS-BoldMT"/>
              </a:rPr>
              <a:t> </a:t>
            </a:r>
            <a:endParaRPr lang="en-US" sz="2000" dirty="0">
              <a:latin typeface="Perpetua" panose="02020502060401020303" pitchFamily="18" charset="0"/>
              <a:ea typeface="Perpetua" panose="0202050206040102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2400" baseline="30000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Department of Chemistry, Lagos State , University, PMB 001, </a:t>
            </a:r>
            <a:r>
              <a:rPr lang="en-US" sz="2400" dirty="0" err="1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Ojo</a:t>
            </a:r>
            <a:r>
              <a:rPr lang="en-US" sz="2400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, Lagos, Nigeria</a:t>
            </a:r>
            <a:endParaRPr lang="en-US" sz="2000" dirty="0">
              <a:latin typeface="Perpetua" panose="02020502060401020303" pitchFamily="18" charset="0"/>
              <a:ea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US" sz="2400" baseline="30000" dirty="0">
                <a:latin typeface="Times New Roman" panose="02020603050405020304" pitchFamily="18" charset="0"/>
                <a:ea typeface="Perpetua" panose="02020502060401020303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Perpetua" panose="02020502060401020303" pitchFamily="18" charset="0"/>
              </a:rPr>
              <a:t>Department of Chemistry, University of Alabama in Huntsville </a:t>
            </a:r>
            <a:r>
              <a:rPr lang="en-US" sz="2400" dirty="0" err="1">
                <a:latin typeface="Times New Roman" panose="02020603050405020304" pitchFamily="18" charset="0"/>
                <a:ea typeface="Perpetua" panose="02020502060401020303" pitchFamily="18" charset="0"/>
              </a:rPr>
              <a:t>Huntsville</a:t>
            </a:r>
            <a:r>
              <a:rPr lang="en-US" sz="2400" dirty="0">
                <a:latin typeface="Times New Roman" panose="02020603050405020304" pitchFamily="18" charset="0"/>
                <a:ea typeface="Perpetua" panose="02020502060401020303" pitchFamily="18" charset="0"/>
              </a:rPr>
              <a:t>, Alabama 35899, USA.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7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643DF-A779-45F2-B5CC-DE4E96EA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7707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Antimicrobial and </a:t>
            </a:r>
            <a:r>
              <a:rPr lang="en-GB" dirty="0" err="1">
                <a:solidFill>
                  <a:schemeClr val="tx1"/>
                </a:solidFill>
              </a:rPr>
              <a:t>cytotocity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1B792B-E3D4-4197-B3F4-DD2D8716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72209"/>
            <a:ext cx="9872871" cy="482379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Table 4.  </a:t>
            </a:r>
            <a:r>
              <a:rPr lang="en-US" dirty="0">
                <a:solidFill>
                  <a:schemeClr val="tx1"/>
                </a:solidFill>
              </a:rPr>
              <a:t>Antimicrobial activity (MIC, </a:t>
            </a:r>
            <a:r>
              <a:rPr lang="en-US" dirty="0" err="1">
                <a:solidFill>
                  <a:schemeClr val="tx1"/>
                </a:solidFill>
              </a:rPr>
              <a:t>μg</a:t>
            </a:r>
            <a:r>
              <a:rPr lang="en-US" dirty="0">
                <a:solidFill>
                  <a:schemeClr val="tx1"/>
                </a:solidFill>
              </a:rPr>
              <a:t>/mL) of </a:t>
            </a:r>
            <a:r>
              <a:rPr lang="en-US" i="1" dirty="0">
                <a:solidFill>
                  <a:schemeClr val="tx1"/>
                </a:solidFill>
              </a:rPr>
              <a:t>C. </a:t>
            </a:r>
            <a:r>
              <a:rPr lang="en-US" i="1" dirty="0" err="1">
                <a:solidFill>
                  <a:schemeClr val="tx1"/>
                </a:solidFill>
              </a:rPr>
              <a:t>albidum</a:t>
            </a:r>
            <a:r>
              <a:rPr lang="en-US" dirty="0">
                <a:solidFill>
                  <a:schemeClr val="tx1"/>
                </a:solidFill>
              </a:rPr>
              <a:t> and  </a:t>
            </a:r>
            <a:r>
              <a:rPr lang="en-US" i="1" dirty="0">
                <a:solidFill>
                  <a:schemeClr val="tx1"/>
                </a:solidFill>
              </a:rPr>
              <a:t>A. </a:t>
            </a:r>
            <a:r>
              <a:rPr lang="en-US" i="1" dirty="0" err="1">
                <a:solidFill>
                  <a:schemeClr val="tx1"/>
                </a:solidFill>
              </a:rPr>
              <a:t>ringens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942B86E-072F-4818-BABD-BE69C9706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3782555"/>
              </p:ext>
            </p:extLst>
          </p:nvPr>
        </p:nvGraphicFramePr>
        <p:xfrm>
          <a:off x="1325720" y="1668954"/>
          <a:ext cx="9819356" cy="1881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578">
                  <a:extLst>
                    <a:ext uri="{9D8B030D-6E8A-4147-A177-3AD203B41FA5}">
                      <a16:colId xmlns="" xmlns:a16="http://schemas.microsoft.com/office/drawing/2014/main" val="3572840002"/>
                    </a:ext>
                  </a:extLst>
                </a:gridCol>
                <a:gridCol w="900608">
                  <a:extLst>
                    <a:ext uri="{9D8B030D-6E8A-4147-A177-3AD203B41FA5}">
                      <a16:colId xmlns="" xmlns:a16="http://schemas.microsoft.com/office/drawing/2014/main" val="1355495187"/>
                    </a:ext>
                  </a:extLst>
                </a:gridCol>
                <a:gridCol w="891786">
                  <a:extLst>
                    <a:ext uri="{9D8B030D-6E8A-4147-A177-3AD203B41FA5}">
                      <a16:colId xmlns="" xmlns:a16="http://schemas.microsoft.com/office/drawing/2014/main" val="854316106"/>
                    </a:ext>
                  </a:extLst>
                </a:gridCol>
                <a:gridCol w="1007340">
                  <a:extLst>
                    <a:ext uri="{9D8B030D-6E8A-4147-A177-3AD203B41FA5}">
                      <a16:colId xmlns="" xmlns:a16="http://schemas.microsoft.com/office/drawing/2014/main" val="1061068066"/>
                    </a:ext>
                  </a:extLst>
                </a:gridCol>
                <a:gridCol w="952651">
                  <a:extLst>
                    <a:ext uri="{9D8B030D-6E8A-4147-A177-3AD203B41FA5}">
                      <a16:colId xmlns="" xmlns:a16="http://schemas.microsoft.com/office/drawing/2014/main" val="287716936"/>
                    </a:ext>
                  </a:extLst>
                </a:gridCol>
                <a:gridCol w="891786">
                  <a:extLst>
                    <a:ext uri="{9D8B030D-6E8A-4147-A177-3AD203B41FA5}">
                      <a16:colId xmlns="" xmlns:a16="http://schemas.microsoft.com/office/drawing/2014/main" val="1637578801"/>
                    </a:ext>
                  </a:extLst>
                </a:gridCol>
                <a:gridCol w="891786">
                  <a:extLst>
                    <a:ext uri="{9D8B030D-6E8A-4147-A177-3AD203B41FA5}">
                      <a16:colId xmlns="" xmlns:a16="http://schemas.microsoft.com/office/drawing/2014/main" val="3932490785"/>
                    </a:ext>
                  </a:extLst>
                </a:gridCol>
                <a:gridCol w="836215">
                  <a:extLst>
                    <a:ext uri="{9D8B030D-6E8A-4147-A177-3AD203B41FA5}">
                      <a16:colId xmlns="" xmlns:a16="http://schemas.microsoft.com/office/drawing/2014/main" val="451733203"/>
                    </a:ext>
                  </a:extLst>
                </a:gridCol>
                <a:gridCol w="873263">
                  <a:extLst>
                    <a:ext uri="{9D8B030D-6E8A-4147-A177-3AD203B41FA5}">
                      <a16:colId xmlns="" xmlns:a16="http://schemas.microsoft.com/office/drawing/2014/main" val="1652755776"/>
                    </a:ext>
                  </a:extLst>
                </a:gridCol>
                <a:gridCol w="805343">
                  <a:extLst>
                    <a:ext uri="{9D8B030D-6E8A-4147-A177-3AD203B41FA5}">
                      <a16:colId xmlns="" xmlns:a16="http://schemas.microsoft.com/office/drawing/2014/main" val="223424107"/>
                    </a:ext>
                  </a:extLst>
                </a:gridCol>
              </a:tblGrid>
              <a:tr h="394539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Bacteria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Bacteria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Bacteria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Bacteria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Bacteria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Bacteria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Fungi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Fungi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Fungi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13047023"/>
                  </a:ext>
                </a:extLst>
              </a:tr>
              <a:tr h="394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Sample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P. aerug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E. coli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S. aureus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B. cereus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S. epi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S. mar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A.niger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Candida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Botrytis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64760100"/>
                  </a:ext>
                </a:extLst>
              </a:tr>
              <a:tr h="697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C.  albidum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312.5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&lt; 19.5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2500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312.5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&gt; 2500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2500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625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625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625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95013897"/>
                  </a:ext>
                </a:extLst>
              </a:tr>
              <a:tr h="394539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GB" sz="1100">
                          <a:effectLst/>
                        </a:rPr>
                        <a:t>Ringens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625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&gt; 2500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2500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&lt;  19.5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&gt; 2500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1250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625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156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625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131166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5CB344C-B0A8-4D03-8314-24D46A3A7479}"/>
              </a:ext>
            </a:extLst>
          </p:cNvPr>
          <p:cNvSpPr/>
          <p:nvPr/>
        </p:nvSpPr>
        <p:spPr>
          <a:xfrm>
            <a:off x="1261118" y="3802689"/>
            <a:ext cx="981935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Table 5.   </a:t>
            </a:r>
            <a:r>
              <a:rPr lang="en-GB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Cytotoxicity (IC</a:t>
            </a:r>
            <a:r>
              <a:rPr lang="en-GB" baseline="-25000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50</a:t>
            </a:r>
            <a:r>
              <a:rPr lang="en-GB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, g/mL) of the Chloroform Extracts of  </a:t>
            </a:r>
            <a:r>
              <a:rPr lang="en-GB" i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C. </a:t>
            </a:r>
            <a:r>
              <a:rPr lang="en-GB" i="1" dirty="0" err="1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albidum</a:t>
            </a:r>
            <a:r>
              <a:rPr lang="en-GB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  and  </a:t>
            </a:r>
            <a:r>
              <a:rPr lang="en-GB" i="1" dirty="0">
                <a:solidFill>
                  <a:srgbClr val="231F20"/>
                </a:solidFill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A. </a:t>
            </a:r>
            <a:r>
              <a:rPr lang="en-GB" i="1" dirty="0" err="1">
                <a:solidFill>
                  <a:srgbClr val="231F20"/>
                </a:solidFill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ringens</a:t>
            </a:r>
            <a:r>
              <a:rPr lang="en-GB" i="1" dirty="0">
                <a:solidFill>
                  <a:srgbClr val="231F20"/>
                </a:solidFill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  </a:t>
            </a:r>
            <a:endParaRPr lang="en-US" sz="1600" dirty="0">
              <a:effectLst/>
              <a:latin typeface="Perpetua" panose="02020502060401020303" pitchFamily="18" charset="0"/>
              <a:ea typeface="Perpetua" panose="02020502060401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9DAE5CC-D2D2-4BF9-964A-DB4A4CEA6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1636963"/>
              </p:ext>
            </p:extLst>
          </p:nvPr>
        </p:nvGraphicFramePr>
        <p:xfrm>
          <a:off x="1267098" y="4399102"/>
          <a:ext cx="9877980" cy="1444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5923">
                  <a:extLst>
                    <a:ext uri="{9D8B030D-6E8A-4147-A177-3AD203B41FA5}">
                      <a16:colId xmlns="" xmlns:a16="http://schemas.microsoft.com/office/drawing/2014/main" val="3539412492"/>
                    </a:ext>
                  </a:extLst>
                </a:gridCol>
                <a:gridCol w="4035578">
                  <a:extLst>
                    <a:ext uri="{9D8B030D-6E8A-4147-A177-3AD203B41FA5}">
                      <a16:colId xmlns="" xmlns:a16="http://schemas.microsoft.com/office/drawing/2014/main" val="4262980842"/>
                    </a:ext>
                  </a:extLst>
                </a:gridCol>
                <a:gridCol w="2906479">
                  <a:extLst>
                    <a:ext uri="{9D8B030D-6E8A-4147-A177-3AD203B41FA5}">
                      <a16:colId xmlns="" xmlns:a16="http://schemas.microsoft.com/office/drawing/2014/main" val="40019996"/>
                    </a:ext>
                  </a:extLst>
                </a:gridCol>
              </a:tblGrid>
              <a:tr h="481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Extract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Hep-G2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MCF-7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5276264"/>
                  </a:ext>
                </a:extLst>
              </a:tr>
              <a:tr h="481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A.</a:t>
                      </a:r>
                      <a:r>
                        <a:rPr lang="en-GB" sz="1200" baseline="0" dirty="0" smtClean="0">
                          <a:effectLst/>
                        </a:rPr>
                        <a:t> 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ringens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16.4 ± 1.8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81.6 ± 12.8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3114752"/>
                  </a:ext>
                </a:extLst>
              </a:tr>
              <a:tr h="481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C.  albidum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23.1 ± 4.8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&gt; 100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81065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600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9C5F35-D063-4377-982E-5861DF95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731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14EB13-9C58-436B-B193-4FB67A4F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556" y="1332089"/>
            <a:ext cx="10056315" cy="5147087"/>
          </a:xfrm>
        </p:spPr>
        <p:txBody>
          <a:bodyPr>
            <a:normAutofit/>
          </a:bodyPr>
          <a:lstStyle/>
          <a:p>
            <a:r>
              <a:rPr lang="en-GB" dirty="0" smtClean="0"/>
              <a:t>The phytochemical screening revealed some differences in their Compositions, these  differences </a:t>
            </a:r>
            <a:r>
              <a:rPr lang="en-GB" dirty="0"/>
              <a:t>imparts different physiological </a:t>
            </a:r>
            <a:r>
              <a:rPr lang="en-GB" dirty="0" smtClean="0"/>
              <a:t>activities in the tested microorganisms , these support the idea that  plant materials antimicrobial efficacy </a:t>
            </a:r>
            <a:r>
              <a:rPr lang="en-GB" dirty="0"/>
              <a:t>(</a:t>
            </a:r>
            <a:r>
              <a:rPr lang="en-GB" dirty="0" err="1"/>
              <a:t>Sofowora</a:t>
            </a:r>
            <a:r>
              <a:rPr lang="en-GB" dirty="0"/>
              <a:t>, 1993)</a:t>
            </a:r>
          </a:p>
          <a:p>
            <a:r>
              <a:rPr lang="en-GB" dirty="0"/>
              <a:t>The concerted synergistic or antagonistic activities of the phytochemicals could lead to antimicrobial activities (Felix, 1982; </a:t>
            </a:r>
            <a:r>
              <a:rPr lang="en-GB" dirty="0" err="1"/>
              <a:t>Kubmarawa</a:t>
            </a:r>
            <a:r>
              <a:rPr lang="en-GB" dirty="0"/>
              <a:t> et al., 2008) </a:t>
            </a:r>
          </a:p>
          <a:p>
            <a:r>
              <a:rPr lang="en-GB" dirty="0"/>
              <a:t>This  could be attributed to the presence of alkaloid, flavonoids, cardiac glycosides, steroid and anthraquinone present in the chloroform extracts in the plant studied</a:t>
            </a:r>
          </a:p>
          <a:p>
            <a:r>
              <a:rPr lang="en-GB" dirty="0"/>
              <a:t>The pharmacological effect of the metabolites are;</a:t>
            </a:r>
          </a:p>
          <a:p>
            <a:r>
              <a:rPr lang="en-GB" dirty="0"/>
              <a:t>Alkaloid (Powerful anti-malaria agent )</a:t>
            </a:r>
          </a:p>
          <a:p>
            <a:r>
              <a:rPr lang="en-GB" dirty="0"/>
              <a:t>Cardiac Glycosides (effective in congestive heart failure </a:t>
            </a:r>
            <a:r>
              <a:rPr lang="en-GB" dirty="0" smtClean="0"/>
              <a:t>)—</a:t>
            </a:r>
            <a:r>
              <a:rPr lang="en-GB" dirty="0" err="1" smtClean="0"/>
              <a:t>Aboaba</a:t>
            </a:r>
            <a:r>
              <a:rPr lang="en-GB" dirty="0" smtClean="0"/>
              <a:t>, et al, 2006</a:t>
            </a:r>
            <a:endParaRPr lang="en-GB" dirty="0"/>
          </a:p>
          <a:p>
            <a:r>
              <a:rPr lang="en-GB" dirty="0"/>
              <a:t>Flavonoids (An antioxidant and lowers the risk of heart failure)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18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6F2CEB-D7BD-4E40-ABB1-A5B1C15D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910" y="609600"/>
            <a:ext cx="9810609" cy="970844"/>
          </a:xfrm>
        </p:spPr>
        <p:txBody>
          <a:bodyPr/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Conclusion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D85781-59B0-42A3-AC31-D919FA355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="1" dirty="0"/>
              <a:t> </a:t>
            </a:r>
            <a:r>
              <a:rPr lang="en-GB" dirty="0"/>
              <a:t>Medicinal plants studied demonstrated the presence of secondary metabolites with good potential biological activities </a:t>
            </a:r>
            <a:r>
              <a:rPr lang="en-GB" dirty="0" smtClean="0"/>
              <a:t>, </a:t>
            </a:r>
            <a:r>
              <a:rPr lang="en-GB" dirty="0"/>
              <a:t>support the idea that traditional medicines remain useful </a:t>
            </a:r>
            <a:r>
              <a:rPr lang="en-GB" dirty="0" smtClean="0"/>
              <a:t>healthcare in </a:t>
            </a:r>
            <a:r>
              <a:rPr lang="en-GB" dirty="0"/>
              <a:t>developing countries.  </a:t>
            </a:r>
          </a:p>
          <a:p>
            <a:r>
              <a:rPr lang="en-GB" dirty="0"/>
              <a:t>Further </a:t>
            </a:r>
            <a:r>
              <a:rPr lang="en-GB" dirty="0" smtClean="0"/>
              <a:t>research work </a:t>
            </a:r>
            <a:r>
              <a:rPr lang="en-GB" dirty="0"/>
              <a:t>is ongoing towards bio-guided column chromatography and in-vivo </a:t>
            </a:r>
            <a:r>
              <a:rPr lang="en-GB" dirty="0" smtClean="0"/>
              <a:t>studies of these plants.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72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244" y="609600"/>
            <a:ext cx="9641276" cy="6208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312" y="1467556"/>
            <a:ext cx="9990666" cy="4628444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85333" y="1377244"/>
            <a:ext cx="1016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We are grateful to Elizabeth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Jaiyeola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for botanical identification and collection of </a:t>
            </a:r>
            <a:r>
              <a:rPr lang="en-GB" sz="2800" i="1" dirty="0" err="1" smtClean="0">
                <a:solidFill>
                  <a:schemeClr val="accent5">
                    <a:lumMod val="75000"/>
                  </a:schemeClr>
                </a:solidFill>
              </a:rPr>
              <a:t>Chrysophyllum</a:t>
            </a:r>
            <a:r>
              <a:rPr lang="en-GB" sz="28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i="1" dirty="0" err="1" smtClean="0">
                <a:solidFill>
                  <a:schemeClr val="accent5">
                    <a:lumMod val="75000"/>
                  </a:schemeClr>
                </a:solidFill>
              </a:rPr>
              <a:t>albidum</a:t>
            </a:r>
            <a:r>
              <a:rPr lang="en-GB" sz="28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</a:rPr>
              <a:t>and </a:t>
            </a:r>
            <a:r>
              <a:rPr lang="en-GB" sz="2800" i="1" dirty="0" err="1" smtClean="0">
                <a:solidFill>
                  <a:schemeClr val="accent5">
                    <a:lumMod val="75000"/>
                  </a:schemeClr>
                </a:solidFill>
              </a:rPr>
              <a:t>Aristoclohia</a:t>
            </a:r>
            <a:r>
              <a:rPr lang="en-GB" sz="28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800" i="1" dirty="0" err="1" smtClean="0">
                <a:solidFill>
                  <a:schemeClr val="accent5">
                    <a:lumMod val="75000"/>
                  </a:schemeClr>
                </a:solidFill>
              </a:rPr>
              <a:t>ringens</a:t>
            </a:r>
            <a:r>
              <a:rPr lang="en-GB" sz="2800" i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sz="2800" dirty="0" smtClean="0">
                <a:solidFill>
                  <a:schemeClr val="accent5">
                    <a:lumMod val="75000"/>
                  </a:schemeClr>
                </a:solidFill>
              </a:rPr>
              <a:t>used in this study and also </a:t>
            </a:r>
            <a:r>
              <a:rPr lang="en-GB" sz="2800" i="1" dirty="0" smtClean="0">
                <a:solidFill>
                  <a:schemeClr val="accent5">
                    <a:lumMod val="75000"/>
                  </a:schemeClr>
                </a:solidFill>
              </a:rPr>
              <a:t> to W.N.S group  for 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carrying  out the biological experiments and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analysing</a:t>
            </a:r>
            <a:r>
              <a:rPr lang="en-US" sz="2800" smtClean="0">
                <a:solidFill>
                  <a:schemeClr val="accent5">
                    <a:lumMod val="75000"/>
                  </a:schemeClr>
                </a:solidFill>
              </a:rPr>
              <a:t> of the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data.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D1355-4B03-4B16-A4F0-6991AF3F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1"/>
            <a:ext cx="9875520" cy="51380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References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DA75BF-E380-4E82-ADA9-9A1C70CD0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54034"/>
            <a:ext cx="9872871" cy="5029199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Aboaba</a:t>
            </a:r>
            <a:r>
              <a:rPr lang="en-GB" dirty="0"/>
              <a:t>,  S.O., Smith, S.I., </a:t>
            </a:r>
            <a:r>
              <a:rPr lang="en-GB" dirty="0" err="1"/>
              <a:t>Olide</a:t>
            </a:r>
            <a:r>
              <a:rPr lang="en-GB" dirty="0"/>
              <a:t>, F.O.,  2006. </a:t>
            </a:r>
            <a:r>
              <a:rPr lang="en-GB" dirty="0" smtClean="0"/>
              <a:t>Antimicrobial </a:t>
            </a:r>
            <a:r>
              <a:rPr lang="en-GB" dirty="0"/>
              <a:t>effect of edibles plant extracts on </a:t>
            </a:r>
            <a:r>
              <a:rPr lang="en-GB" dirty="0" err="1"/>
              <a:t>escherichia</a:t>
            </a:r>
            <a:r>
              <a:rPr lang="en-GB" dirty="0"/>
              <a:t> coli 0157: H7 Pakistan. </a:t>
            </a:r>
            <a:r>
              <a:rPr lang="en-GB" i="1" dirty="0"/>
              <a:t>Journal of Nutrition</a:t>
            </a:r>
            <a:r>
              <a:rPr lang="en-GB" dirty="0"/>
              <a:t>. </a:t>
            </a:r>
            <a:r>
              <a:rPr lang="en-GB" b="1" dirty="0"/>
              <a:t>5</a:t>
            </a:r>
            <a:r>
              <a:rPr lang="en-GB" dirty="0"/>
              <a:t>(4), </a:t>
            </a:r>
            <a:r>
              <a:rPr lang="en-GB" dirty="0" smtClean="0"/>
              <a:t>325-327.</a:t>
            </a:r>
          </a:p>
          <a:p>
            <a:r>
              <a:rPr lang="en-GB" dirty="0" err="1" smtClean="0"/>
              <a:t>Boham</a:t>
            </a:r>
            <a:r>
              <a:rPr lang="en-GB" dirty="0" smtClean="0"/>
              <a:t>, B.A., </a:t>
            </a:r>
            <a:r>
              <a:rPr lang="en-GB" dirty="0" err="1" smtClean="0"/>
              <a:t>Kocipai</a:t>
            </a:r>
            <a:r>
              <a:rPr lang="en-GB" dirty="0" smtClean="0"/>
              <a:t>, A.C., 1974. </a:t>
            </a:r>
            <a:r>
              <a:rPr lang="en-GB" dirty="0" err="1" smtClean="0"/>
              <a:t>Flavonoids</a:t>
            </a:r>
            <a:r>
              <a:rPr lang="en-GB" dirty="0" smtClean="0"/>
              <a:t> and Condensed Tannins from Leaves of Hawaiian </a:t>
            </a:r>
            <a:r>
              <a:rPr lang="en-GB" i="1" dirty="0" err="1" smtClean="0"/>
              <a:t>Vaccinium</a:t>
            </a:r>
            <a:r>
              <a:rPr lang="en-GB" i="1" dirty="0" smtClean="0"/>
              <a:t> </a:t>
            </a:r>
            <a:r>
              <a:rPr lang="en-GB" i="1" dirty="0" err="1" smtClean="0"/>
              <a:t>Vaticulatum</a:t>
            </a:r>
            <a:r>
              <a:rPr lang="en-GB" i="1" dirty="0" smtClean="0"/>
              <a:t> </a:t>
            </a:r>
            <a:r>
              <a:rPr lang="en-GB" dirty="0" smtClean="0"/>
              <a:t>and  </a:t>
            </a:r>
            <a:r>
              <a:rPr lang="en-GB" i="1" dirty="0" smtClean="0"/>
              <a:t>V. </a:t>
            </a:r>
            <a:r>
              <a:rPr lang="en-GB" i="1" dirty="0" err="1" smtClean="0"/>
              <a:t>Calycinium</a:t>
            </a:r>
            <a:r>
              <a:rPr lang="en-GB" dirty="0" smtClean="0"/>
              <a:t>. </a:t>
            </a:r>
            <a:r>
              <a:rPr lang="en-GB" i="1" dirty="0" smtClean="0"/>
              <a:t>Pacific Sci</a:t>
            </a:r>
            <a:r>
              <a:rPr lang="en-GB" dirty="0" smtClean="0"/>
              <a:t>. (</a:t>
            </a:r>
            <a:r>
              <a:rPr lang="en-GB" b="1" dirty="0" smtClean="0"/>
              <a:t>48</a:t>
            </a:r>
            <a:r>
              <a:rPr lang="en-GB" dirty="0" smtClean="0"/>
              <a:t>) 458- 463.</a:t>
            </a:r>
          </a:p>
          <a:p>
            <a:r>
              <a:rPr lang="en-US" dirty="0" err="1" smtClean="0"/>
              <a:t>Kubmarawa</a:t>
            </a:r>
            <a:r>
              <a:rPr lang="en-US" dirty="0"/>
              <a:t>, D., Khan, M.E., </a:t>
            </a:r>
            <a:r>
              <a:rPr lang="en-US" dirty="0" err="1"/>
              <a:t>Punah</a:t>
            </a:r>
            <a:r>
              <a:rPr lang="en-US" dirty="0"/>
              <a:t>, A. M., Hassan, M., 2008. Phytochemical </a:t>
            </a:r>
            <a:r>
              <a:rPr lang="en-US" dirty="0" smtClean="0"/>
              <a:t>Screening And </a:t>
            </a:r>
            <a:r>
              <a:rPr lang="en-US" dirty="0"/>
              <a:t>Antimicrobial Efficiency Of Extracts From </a:t>
            </a:r>
            <a:r>
              <a:rPr lang="en-US" dirty="0" err="1"/>
              <a:t>Khaya</a:t>
            </a:r>
            <a:r>
              <a:rPr lang="en-US" dirty="0"/>
              <a:t> Senegalensis Against Human Pathogenic Bacteria. </a:t>
            </a:r>
            <a:r>
              <a:rPr lang="en-US" i="1" dirty="0"/>
              <a:t>African Journal Of Biotechnology</a:t>
            </a:r>
            <a:r>
              <a:rPr lang="en-US" dirty="0"/>
              <a:t>. </a:t>
            </a:r>
            <a:r>
              <a:rPr lang="en-US" b="1" dirty="0"/>
              <a:t>7</a:t>
            </a:r>
            <a:r>
              <a:rPr lang="en-US" dirty="0"/>
              <a:t>(24), 4563-4566</a:t>
            </a:r>
          </a:p>
          <a:p>
            <a:r>
              <a:rPr lang="en-GB" dirty="0"/>
              <a:t>Felix, M. T., 1982. Medicinal Microbiology. Churchill Livingstone Publishers, London. 7-8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Harbone</a:t>
            </a:r>
            <a:r>
              <a:rPr lang="en-GB" dirty="0" smtClean="0"/>
              <a:t>, J.B., 1973. Phytochemical methods, London. Chapman and Hall, Ltd. 49-188.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Akter</a:t>
            </a:r>
            <a:r>
              <a:rPr lang="en-US" dirty="0" smtClean="0"/>
              <a:t>, R.; </a:t>
            </a:r>
            <a:r>
              <a:rPr lang="en-US" dirty="0" err="1" smtClean="0"/>
              <a:t>Uddin</a:t>
            </a:r>
            <a:r>
              <a:rPr lang="en-US" dirty="0" smtClean="0"/>
              <a:t>, S. J.; Grice, I. D. 2014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Tiralongo</a:t>
            </a:r>
            <a:r>
              <a:rPr lang="en-US" dirty="0" smtClean="0"/>
              <a:t>, E. Cytotoxic activity screening of Bangladeshi medicinal plant extracts. </a:t>
            </a:r>
            <a:r>
              <a:rPr lang="en-US" i="1" dirty="0" smtClean="0"/>
              <a:t>Journal of Natural Medicines</a:t>
            </a:r>
            <a:r>
              <a:rPr lang="en-US" dirty="0" smtClean="0"/>
              <a:t>, </a:t>
            </a:r>
            <a:r>
              <a:rPr lang="en-US" i="1" dirty="0" smtClean="0"/>
              <a:t>68</a:t>
            </a:r>
            <a:r>
              <a:rPr lang="en-US" dirty="0" smtClean="0"/>
              <a:t>, 246–252.</a:t>
            </a:r>
            <a:r>
              <a:rPr lang="en-GB" dirty="0"/>
              <a:t>	</a:t>
            </a:r>
          </a:p>
          <a:p>
            <a:r>
              <a:rPr lang="en-GB" dirty="0"/>
              <a:t> Idowu, T.O., </a:t>
            </a:r>
            <a:r>
              <a:rPr lang="en-GB" dirty="0" err="1"/>
              <a:t>Iwalewa</a:t>
            </a:r>
            <a:r>
              <a:rPr lang="en-GB" dirty="0"/>
              <a:t>, E.O., </a:t>
            </a:r>
            <a:r>
              <a:rPr lang="en-GB" dirty="0" err="1"/>
              <a:t>Aderogba</a:t>
            </a:r>
            <a:r>
              <a:rPr lang="en-GB" dirty="0"/>
              <a:t>, M.A., </a:t>
            </a:r>
            <a:r>
              <a:rPr lang="en-GB" dirty="0" err="1"/>
              <a:t>Akinpelu</a:t>
            </a:r>
            <a:r>
              <a:rPr lang="en-GB" dirty="0"/>
              <a:t>, B.A., </a:t>
            </a:r>
            <a:r>
              <a:rPr lang="en-GB" dirty="0" err="1"/>
              <a:t>Ogundaini</a:t>
            </a:r>
            <a:r>
              <a:rPr lang="en-GB" dirty="0"/>
              <a:t>, A. O., 2006. Biochemical And Behavioural Effects Of </a:t>
            </a:r>
            <a:r>
              <a:rPr lang="en-GB" dirty="0" err="1"/>
              <a:t>Eleagnine</a:t>
            </a:r>
            <a:r>
              <a:rPr lang="en-GB" dirty="0"/>
              <a:t> From </a:t>
            </a:r>
            <a:r>
              <a:rPr lang="en-GB" i="1" dirty="0" err="1"/>
              <a:t>Chrysophyllum</a:t>
            </a:r>
            <a:r>
              <a:rPr lang="en-GB" i="1" dirty="0"/>
              <a:t> </a:t>
            </a:r>
            <a:r>
              <a:rPr lang="en-GB" i="1" dirty="0" err="1"/>
              <a:t>Albidum</a:t>
            </a:r>
            <a:r>
              <a:rPr lang="en-GB" dirty="0"/>
              <a:t>. </a:t>
            </a:r>
            <a:r>
              <a:rPr lang="en-GB" i="1" dirty="0"/>
              <a:t>J. Biol. Sci</a:t>
            </a:r>
            <a:r>
              <a:rPr lang="en-GB" dirty="0"/>
              <a:t>., (</a:t>
            </a:r>
            <a:r>
              <a:rPr lang="en-GB" b="1" dirty="0"/>
              <a:t>6</a:t>
            </a:r>
            <a:r>
              <a:rPr lang="en-GB" dirty="0"/>
              <a:t>) 1029-1034.</a:t>
            </a:r>
          </a:p>
          <a:p>
            <a:r>
              <a:rPr lang="en-GB" dirty="0" err="1"/>
              <a:t>Ehiagbonare</a:t>
            </a:r>
            <a:r>
              <a:rPr lang="en-GB" dirty="0"/>
              <a:t>, J.E., </a:t>
            </a:r>
            <a:r>
              <a:rPr lang="en-GB" dirty="0" err="1"/>
              <a:t>Onyibe</a:t>
            </a:r>
            <a:r>
              <a:rPr lang="en-GB" dirty="0"/>
              <a:t>, H.I., </a:t>
            </a:r>
            <a:r>
              <a:rPr lang="en-GB" dirty="0" err="1"/>
              <a:t>Okoegwale</a:t>
            </a:r>
            <a:r>
              <a:rPr lang="en-GB" dirty="0"/>
              <a:t>, E.E., 2008. Studies On The Isolation Of Normal And Abnormal Seedlings Of </a:t>
            </a:r>
            <a:r>
              <a:rPr lang="en-GB" i="1" dirty="0" err="1"/>
              <a:t>Chrysophyllum</a:t>
            </a:r>
            <a:r>
              <a:rPr lang="en-GB" i="1" dirty="0"/>
              <a:t> </a:t>
            </a:r>
            <a:r>
              <a:rPr lang="en-GB" i="1" dirty="0" err="1"/>
              <a:t>Albidum</a:t>
            </a:r>
            <a:r>
              <a:rPr lang="en-GB" dirty="0"/>
              <a:t>: A Step Towards Sustainable Management of The Taxon In The 21st Century. Sci. Res Essay.  </a:t>
            </a:r>
            <a:r>
              <a:rPr lang="en-GB" b="1" dirty="0"/>
              <a:t>3</a:t>
            </a:r>
            <a:r>
              <a:rPr lang="en-GB" dirty="0"/>
              <a:t>(12), 567-570.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55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987722-2A26-4D40-8097-511FAAF7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609599"/>
            <a:ext cx="9738360" cy="4550229"/>
          </a:xfrm>
        </p:spPr>
        <p:txBody>
          <a:bodyPr>
            <a:normAutofit/>
          </a:bodyPr>
          <a:lstStyle/>
          <a:p>
            <a:pPr algn="ctr"/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THANK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YOU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6D431-7989-4315-B5DA-985D809B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2779643" cy="636104"/>
          </a:xfrm>
        </p:spPr>
        <p:txBody>
          <a:bodyPr>
            <a:normAutofit fontScale="90000"/>
          </a:bodyPr>
          <a:lstStyle/>
          <a:p>
            <a:r>
              <a:rPr lang="en-GB" dirty="0"/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A29A09-9FAA-48E4-94FC-88B03F119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45704"/>
            <a:ext cx="9872871" cy="4850296"/>
          </a:xfrm>
        </p:spPr>
        <p:txBody>
          <a:bodyPr>
            <a:noAutofit/>
          </a:bodyPr>
          <a:lstStyle/>
          <a:p>
            <a:r>
              <a:rPr lang="en-GB" sz="4000" dirty="0"/>
              <a:t>Introduction</a:t>
            </a:r>
          </a:p>
          <a:p>
            <a:r>
              <a:rPr lang="en-GB" sz="4000" dirty="0"/>
              <a:t>Materials and Methods</a:t>
            </a:r>
          </a:p>
          <a:p>
            <a:r>
              <a:rPr lang="en-GB" sz="4000" dirty="0"/>
              <a:t>Results and </a:t>
            </a:r>
            <a:r>
              <a:rPr lang="en-GB" sz="4000" dirty="0" smtClean="0"/>
              <a:t>Discussion</a:t>
            </a:r>
            <a:endParaRPr lang="en-GB" sz="4000" dirty="0"/>
          </a:p>
          <a:p>
            <a:r>
              <a:rPr lang="en-GB" sz="4000" dirty="0"/>
              <a:t>Conclusion</a:t>
            </a:r>
          </a:p>
          <a:p>
            <a:r>
              <a:rPr lang="en-GB" sz="4000" dirty="0"/>
              <a:t>Acknowledgement</a:t>
            </a:r>
          </a:p>
          <a:p>
            <a:r>
              <a:rPr lang="en-GB" sz="4000" dirty="0"/>
              <a:t>References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1456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CC29DD-C306-4FD5-8B75-373A1874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874" y="493326"/>
            <a:ext cx="9875520" cy="69668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Introduction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CE7361-6BD9-4F72-9170-AB3865A57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98171"/>
            <a:ext cx="9872871" cy="4397829"/>
          </a:xfrm>
        </p:spPr>
        <p:txBody>
          <a:bodyPr>
            <a:normAutofit lnSpcReduction="10000"/>
          </a:bodyPr>
          <a:lstStyle/>
          <a:p>
            <a:pPr algn="just"/>
            <a:endParaRPr lang="en-GB" i="1" dirty="0" smtClean="0"/>
          </a:p>
          <a:p>
            <a:pPr algn="just"/>
            <a:r>
              <a:rPr lang="en-GB" i="1" dirty="0" err="1" smtClean="0"/>
              <a:t>Chrysophyllum</a:t>
            </a:r>
            <a:r>
              <a:rPr lang="en-GB" i="1" dirty="0" smtClean="0"/>
              <a:t> </a:t>
            </a:r>
            <a:r>
              <a:rPr lang="en-GB" i="1" dirty="0" err="1"/>
              <a:t>albidum</a:t>
            </a:r>
            <a:r>
              <a:rPr lang="en-GB" dirty="0"/>
              <a:t> (Linn) commonly known as white star apple is a Tropical forest fruit tree belongs to the </a:t>
            </a:r>
            <a:r>
              <a:rPr lang="en-GB" dirty="0" err="1"/>
              <a:t>Sapotaceae</a:t>
            </a:r>
            <a:r>
              <a:rPr lang="en-GB" dirty="0"/>
              <a:t> family with about 800 </a:t>
            </a:r>
            <a:r>
              <a:rPr lang="en-GB" dirty="0" smtClean="0"/>
              <a:t>species</a:t>
            </a:r>
            <a:r>
              <a:rPr lang="en-GB" baseline="30000" dirty="0"/>
              <a:t> </a:t>
            </a:r>
            <a:r>
              <a:rPr lang="en-GB" dirty="0" smtClean="0"/>
              <a:t> (</a:t>
            </a:r>
            <a:r>
              <a:rPr lang="en-GB" dirty="0" err="1" smtClean="0"/>
              <a:t>Ehiagbonare</a:t>
            </a:r>
            <a:r>
              <a:rPr lang="en-GB" dirty="0" smtClean="0"/>
              <a:t> et al, 2008) .Native to West and central Africa countries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Locally the plant is named ‘</a:t>
            </a:r>
            <a:r>
              <a:rPr lang="en-GB" dirty="0" err="1"/>
              <a:t>Agbalumo</a:t>
            </a:r>
            <a:r>
              <a:rPr lang="en-GB" dirty="0"/>
              <a:t>’, (Yoruba)  been used traditionally as antimalaria and yellow fever concoction, as an emollient for skin </a:t>
            </a:r>
            <a:r>
              <a:rPr lang="en-GB" dirty="0" smtClean="0"/>
              <a:t>eruption, treatment of stomach </a:t>
            </a:r>
            <a:r>
              <a:rPr lang="en-GB" dirty="0"/>
              <a:t>ache and </a:t>
            </a:r>
            <a:r>
              <a:rPr lang="en-GB" dirty="0" err="1"/>
              <a:t>diarrhea</a:t>
            </a:r>
            <a:r>
              <a:rPr lang="en-GB" dirty="0"/>
              <a:t> (Idowu et al., 2006). </a:t>
            </a:r>
            <a:endParaRPr lang="en-GB" dirty="0" smtClean="0"/>
          </a:p>
          <a:p>
            <a:pPr algn="just"/>
            <a:endParaRPr lang="en-GB" dirty="0"/>
          </a:p>
          <a:p>
            <a:pPr algn="just"/>
            <a:r>
              <a:rPr lang="en-GB" dirty="0"/>
              <a:t>Studies have reported that seeds and roots extracts of </a:t>
            </a:r>
            <a:r>
              <a:rPr lang="en-GB" i="1" dirty="0"/>
              <a:t>C. </a:t>
            </a:r>
            <a:r>
              <a:rPr lang="en-GB" i="1" dirty="0" err="1"/>
              <a:t>albidium</a:t>
            </a:r>
            <a:r>
              <a:rPr lang="en-GB" i="1" dirty="0"/>
              <a:t> </a:t>
            </a:r>
            <a:r>
              <a:rPr lang="en-GB" dirty="0"/>
              <a:t>have demonstrated good antimicrobial, anti-inflammatory, anti-diarrheal and anti-hemorrhoidal properties (</a:t>
            </a:r>
            <a:r>
              <a:rPr lang="en-GB" dirty="0" err="1"/>
              <a:t>Okoli</a:t>
            </a:r>
            <a:r>
              <a:rPr lang="en-GB" dirty="0"/>
              <a:t> and </a:t>
            </a:r>
            <a:r>
              <a:rPr lang="en-GB" dirty="0" err="1"/>
              <a:t>Okere</a:t>
            </a:r>
            <a:r>
              <a:rPr lang="en-GB" dirty="0"/>
              <a:t>, 2010). </a:t>
            </a:r>
            <a:endParaRPr lang="en-GB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51466" y="790226"/>
            <a:ext cx="979875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accent1"/>
                </a:solidFill>
                <a:cs typeface="Times New Roman" pitchFamily="18" charset="0"/>
              </a:rPr>
              <a:t>Medicinal plants play a significant role in the health maintenance in under-developed countries, Extracts from herbs and spices continue to serve as a new sources for herbal medicines in all divisions of human population as folk medicines.</a:t>
            </a:r>
          </a:p>
          <a:p>
            <a:pPr lvl="1">
              <a:buFont typeface="Arial" pitchFamily="34" charset="0"/>
              <a:buChar char="•"/>
            </a:pPr>
            <a:endParaRPr lang="en-GB" sz="2200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GB" sz="2200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endParaRPr lang="en-GB" sz="2200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endParaRPr lang="en-GB" sz="2200" dirty="0" smtClean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3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9777984" cy="639762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solidFill>
                  <a:schemeClr val="tx1"/>
                </a:solidFill>
              </a:rPr>
              <a:t>Chrysophyllum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albidum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age resul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091" y="914400"/>
            <a:ext cx="8817430" cy="53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46320" y="6279662"/>
            <a:ext cx="781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1: </a:t>
            </a:r>
            <a:r>
              <a:rPr lang="en-US" sz="1400" b="1" dirty="0" smtClean="0"/>
              <a:t>The seeds, fruit and leaves of </a:t>
            </a:r>
            <a:r>
              <a:rPr lang="en-US" sz="1400" b="1" i="1" dirty="0" err="1" smtClean="0"/>
              <a:t>Chrysophyllum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albium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C98873-4447-4D77-8E12-D779836BE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27652"/>
            <a:ext cx="9872871" cy="51683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i="1" dirty="0" err="1"/>
              <a:t>Aristolochia</a:t>
            </a:r>
            <a:r>
              <a:rPr lang="en-GB" i="1" dirty="0"/>
              <a:t>  </a:t>
            </a:r>
            <a:r>
              <a:rPr lang="en-GB" i="1" dirty="0" err="1"/>
              <a:t>ringens</a:t>
            </a:r>
            <a:r>
              <a:rPr lang="en-GB" dirty="0"/>
              <a:t> </a:t>
            </a:r>
            <a:r>
              <a:rPr lang="en-GB" dirty="0" err="1"/>
              <a:t>Vahl</a:t>
            </a:r>
            <a:r>
              <a:rPr lang="en-GB" dirty="0"/>
              <a:t>,  a native plant </a:t>
            </a:r>
            <a:r>
              <a:rPr lang="en-GB" dirty="0" smtClean="0"/>
              <a:t>of Southern </a:t>
            </a:r>
            <a:r>
              <a:rPr lang="en-GB" dirty="0"/>
              <a:t>America</a:t>
            </a:r>
            <a:r>
              <a:rPr lang="en-GB" dirty="0" smtClean="0"/>
              <a:t>, Brazil: </a:t>
            </a:r>
            <a:r>
              <a:rPr lang="en-GB" dirty="0"/>
              <a:t>commonly ‘</a:t>
            </a:r>
            <a:r>
              <a:rPr lang="en-GB" i="1" dirty="0" err="1"/>
              <a:t>akogun</a:t>
            </a:r>
            <a:r>
              <a:rPr lang="en-GB" i="1" dirty="0"/>
              <a:t>’ </a:t>
            </a:r>
            <a:r>
              <a:rPr lang="en-GB" dirty="0" smtClean="0"/>
              <a:t>in Yoruba</a:t>
            </a:r>
            <a:r>
              <a:rPr lang="en-GB" i="1" dirty="0" smtClean="0"/>
              <a:t>, </a:t>
            </a:r>
            <a:r>
              <a:rPr lang="en-GB" i="1" dirty="0" err="1" smtClean="0"/>
              <a:t>Aristolochia</a:t>
            </a:r>
            <a:r>
              <a:rPr lang="en-GB" i="1" dirty="0" smtClean="0"/>
              <a:t> species are </a:t>
            </a:r>
            <a:r>
              <a:rPr lang="en-GB" dirty="0"/>
              <a:t>known to contain alkaloids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Used for the treatment of  obstetrics, snakebite venom,  </a:t>
            </a:r>
            <a:r>
              <a:rPr lang="en-GB" dirty="0" smtClean="0"/>
              <a:t>leprosy, </a:t>
            </a:r>
            <a:r>
              <a:rPr lang="en-GB" dirty="0"/>
              <a:t>and poisonous bites.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Previous report shows high content of </a:t>
            </a:r>
            <a:r>
              <a:rPr lang="en-GB" dirty="0" err="1"/>
              <a:t>sesquiterpenoids</a:t>
            </a:r>
            <a:r>
              <a:rPr lang="en-GB" dirty="0"/>
              <a:t>  </a:t>
            </a:r>
            <a:endParaRPr lang="en-GB" dirty="0" smtClean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 smtClean="0"/>
              <a:t>  characterised </a:t>
            </a:r>
            <a:r>
              <a:rPr lang="en-GB" dirty="0"/>
              <a:t>(E)-</a:t>
            </a:r>
            <a:r>
              <a:rPr lang="en-GB" dirty="0" err="1" smtClean="0"/>
              <a:t>caryophyllene</a:t>
            </a:r>
            <a:r>
              <a:rPr lang="en-GB" dirty="0" smtClean="0"/>
              <a:t> 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The study aimed at ascertaining the phytochemical constituents</a:t>
            </a:r>
            <a:r>
              <a:rPr lang="en-GB" dirty="0" smtClean="0"/>
              <a:t>,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 smtClean="0"/>
              <a:t> </a:t>
            </a:r>
            <a:r>
              <a:rPr lang="en-GB" dirty="0"/>
              <a:t>antimicrobial and cytotoxic activities of chloroform extracts </a:t>
            </a:r>
            <a:r>
              <a:rPr lang="en-GB" dirty="0" smtClean="0"/>
              <a:t>of</a:t>
            </a:r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 smtClean="0"/>
              <a:t> </a:t>
            </a:r>
            <a:r>
              <a:rPr lang="en-GB" i="1" dirty="0"/>
              <a:t>C. </a:t>
            </a:r>
            <a:r>
              <a:rPr lang="en-GB" i="1" dirty="0" err="1"/>
              <a:t>albidum</a:t>
            </a:r>
            <a:r>
              <a:rPr lang="en-GB" dirty="0"/>
              <a:t> and </a:t>
            </a:r>
            <a:r>
              <a:rPr lang="en-GB" i="1" dirty="0" smtClean="0"/>
              <a:t>A</a:t>
            </a:r>
            <a:r>
              <a:rPr lang="en-GB" i="1" dirty="0"/>
              <a:t>. </a:t>
            </a:r>
            <a:r>
              <a:rPr lang="en-GB" i="1" dirty="0" err="1"/>
              <a:t>ringens</a:t>
            </a:r>
            <a:r>
              <a:rPr lang="en-GB" dirty="0"/>
              <a:t> as an ingredient in the production of herbal </a:t>
            </a:r>
            <a:endParaRPr lang="en-GB" dirty="0" smtClean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 smtClean="0"/>
              <a:t>  medicine </a:t>
            </a:r>
            <a:r>
              <a:rPr lang="en-GB" dirty="0"/>
              <a:t>growing in</a:t>
            </a:r>
            <a:r>
              <a:rPr lang="en-GB" i="1" dirty="0"/>
              <a:t> </a:t>
            </a:r>
            <a:r>
              <a:rPr lang="en-GB" dirty="0"/>
              <a:t>Nigeria.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C:\Users\Dr Owolabi\Documents\New folder\PICTURES\Aristolochia plan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1566" y="4443550"/>
            <a:ext cx="2495006" cy="199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r Owolabi\Desktop\tobi\ARISTOLOCHIA_RINGE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2047" y="2103121"/>
            <a:ext cx="2521131" cy="21495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67543" y="300447"/>
            <a:ext cx="5617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Aristolochia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ringens</a:t>
            </a:r>
            <a:r>
              <a:rPr lang="en-US" sz="3600" i="1" dirty="0" smtClean="0"/>
              <a:t> </a:t>
            </a:r>
            <a:r>
              <a:rPr lang="en-US" sz="3600" dirty="0" err="1" smtClean="0"/>
              <a:t>Vahl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431383" y="3958046"/>
            <a:ext cx="2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6400" y="5952309"/>
            <a:ext cx="27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7577" y="6400800"/>
            <a:ext cx="680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2 : Pictures of the leaves (</a:t>
            </a:r>
            <a:r>
              <a:rPr lang="en-US" b="1" dirty="0" smtClean="0"/>
              <a:t>a</a:t>
            </a:r>
            <a:r>
              <a:rPr lang="en-US" dirty="0" smtClean="0"/>
              <a:t>) and stem bark (</a:t>
            </a:r>
            <a:r>
              <a:rPr lang="en-US" b="1" dirty="0" smtClean="0"/>
              <a:t>b</a:t>
            </a:r>
            <a:r>
              <a:rPr lang="en-US" dirty="0" smtClean="0"/>
              <a:t>) of A. </a:t>
            </a:r>
            <a:r>
              <a:rPr lang="en-US" dirty="0" err="1" smtClean="0"/>
              <a:t>ringens</a:t>
            </a:r>
            <a:r>
              <a:rPr lang="en-US" dirty="0" smtClean="0"/>
              <a:t> </a:t>
            </a:r>
            <a:r>
              <a:rPr lang="en-US" dirty="0" err="1" smtClean="0"/>
              <a:t>Vahl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76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10F6ED-F4BD-47EC-B5B3-0C4D9E4FC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209" y="1162756"/>
            <a:ext cx="10239635" cy="5966914"/>
          </a:xfrm>
        </p:spPr>
        <p:txBody>
          <a:bodyPr>
            <a:normAutofit/>
          </a:bodyPr>
          <a:lstStyle/>
          <a:p>
            <a:r>
              <a:rPr lang="en-GB" dirty="0" smtClean="0"/>
              <a:t>Plant preparation and extraction: </a:t>
            </a:r>
            <a:r>
              <a:rPr lang="en-GB" i="1" dirty="0" err="1" smtClean="0"/>
              <a:t>Chrysophyllum</a:t>
            </a:r>
            <a:r>
              <a:rPr lang="en-GB" i="1" dirty="0" smtClean="0"/>
              <a:t> </a:t>
            </a:r>
            <a:r>
              <a:rPr lang="en-GB" i="1" dirty="0" err="1" smtClean="0"/>
              <a:t>albidum</a:t>
            </a:r>
            <a:r>
              <a:rPr lang="en-GB" i="1" dirty="0" smtClean="0"/>
              <a:t> </a:t>
            </a:r>
            <a:r>
              <a:rPr lang="en-GB" dirty="0" smtClean="0"/>
              <a:t>and </a:t>
            </a:r>
            <a:r>
              <a:rPr lang="en-GB" i="1" dirty="0" err="1" smtClean="0"/>
              <a:t>Aristoclohia</a:t>
            </a:r>
            <a:r>
              <a:rPr lang="en-GB" i="1" dirty="0" smtClean="0"/>
              <a:t> </a:t>
            </a:r>
            <a:r>
              <a:rPr lang="en-GB" i="1" dirty="0" err="1" smtClean="0"/>
              <a:t>ringens</a:t>
            </a:r>
            <a:endParaRPr lang="en-GB" dirty="0" smtClean="0"/>
          </a:p>
          <a:p>
            <a:r>
              <a:rPr lang="en-GB" b="1" dirty="0" smtClean="0"/>
              <a:t>Phytochemical screening </a:t>
            </a:r>
            <a:r>
              <a:rPr lang="en-GB" dirty="0" smtClean="0"/>
              <a:t>:(</a:t>
            </a:r>
            <a:r>
              <a:rPr lang="en-GB" dirty="0" err="1" smtClean="0"/>
              <a:t>Sofowora</a:t>
            </a:r>
            <a:r>
              <a:rPr lang="en-GB" dirty="0" smtClean="0"/>
              <a:t>, 1993a,1993b,:Trease and Evans, 1989 and </a:t>
            </a:r>
            <a:r>
              <a:rPr lang="en-GB" dirty="0" err="1" smtClean="0"/>
              <a:t>Harborne</a:t>
            </a:r>
            <a:r>
              <a:rPr lang="en-GB" dirty="0" smtClean="0"/>
              <a:t>, 1973) </a:t>
            </a:r>
            <a:r>
              <a:rPr lang="en-GB" dirty="0" smtClean="0"/>
              <a:t>methods with </a:t>
            </a:r>
            <a:r>
              <a:rPr lang="en-GB" dirty="0" smtClean="0"/>
              <a:t>little modification. </a:t>
            </a:r>
          </a:p>
          <a:p>
            <a:pPr marL="45720" indent="0">
              <a:buFont typeface="Wingdings" pitchFamily="2" charset="2"/>
              <a:buChar char="Ø"/>
            </a:pPr>
            <a:r>
              <a:rPr lang="en-GB" dirty="0" smtClean="0"/>
              <a:t>(</a:t>
            </a:r>
            <a:r>
              <a:rPr lang="en-GB" i="1" dirty="0" smtClean="0"/>
              <a:t>Screening for </a:t>
            </a:r>
            <a:r>
              <a:rPr lang="en-GB" i="1" dirty="0" err="1" smtClean="0"/>
              <a:t>alkaloids,flavonoids</a:t>
            </a:r>
            <a:r>
              <a:rPr lang="en-GB" i="1" dirty="0" smtClean="0"/>
              <a:t>, phenols, tannins, </a:t>
            </a:r>
            <a:r>
              <a:rPr lang="en-GB" i="1" dirty="0" err="1" smtClean="0"/>
              <a:t>anthraquinones</a:t>
            </a:r>
            <a:r>
              <a:rPr lang="en-GB" i="1" dirty="0" smtClean="0"/>
              <a:t>, </a:t>
            </a:r>
            <a:r>
              <a:rPr lang="en-US" i="1" dirty="0" smtClean="0"/>
              <a:t>Cardiac Glycosides, </a:t>
            </a:r>
            <a:r>
              <a:rPr lang="en-US" i="1" dirty="0" err="1" smtClean="0"/>
              <a:t>Phlobatannins</a:t>
            </a:r>
            <a:r>
              <a:rPr lang="en-US" i="1" dirty="0" smtClean="0"/>
              <a:t>, </a:t>
            </a:r>
            <a:r>
              <a:rPr lang="en-US" i="1" dirty="0" err="1" smtClean="0"/>
              <a:t>Terpenoids</a:t>
            </a:r>
            <a:r>
              <a:rPr lang="en-US" i="1" dirty="0" smtClean="0"/>
              <a:t> and Steroids. </a:t>
            </a:r>
          </a:p>
          <a:p>
            <a:pPr marL="45720" indent="0" algn="ctr">
              <a:buNone/>
            </a:pPr>
            <a:endParaRPr lang="en-US" i="1" dirty="0" smtClean="0"/>
          </a:p>
          <a:p>
            <a:r>
              <a:rPr lang="en-GB" b="1" u="sng" dirty="0" smtClean="0"/>
              <a:t>Quantification of </a:t>
            </a:r>
            <a:r>
              <a:rPr lang="en-GB" b="1" u="sng" dirty="0" err="1" smtClean="0"/>
              <a:t>Phytochemicals</a:t>
            </a:r>
            <a:r>
              <a:rPr lang="en-GB" b="1" u="sng" dirty="0" smtClean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smtClean="0"/>
              <a:t> </a:t>
            </a:r>
            <a:r>
              <a:rPr lang="en-GB" i="1" dirty="0" smtClean="0"/>
              <a:t>Preparation of fat free sample:  using </a:t>
            </a:r>
            <a:r>
              <a:rPr lang="en-GB" i="1" dirty="0" err="1" smtClean="0"/>
              <a:t>diethylether</a:t>
            </a:r>
            <a:endParaRPr lang="en-GB" i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 smtClean="0"/>
              <a:t>Determination  of total alkaloids using (</a:t>
            </a:r>
            <a:r>
              <a:rPr lang="en-GB" i="1" dirty="0" err="1" smtClean="0"/>
              <a:t>Harborne</a:t>
            </a:r>
            <a:r>
              <a:rPr lang="en-GB" i="1" dirty="0" smtClean="0"/>
              <a:t>, 1973) method : reagent </a:t>
            </a:r>
            <a:r>
              <a:rPr lang="en-GB" i="1" dirty="0" smtClean="0"/>
              <a:t>(</a:t>
            </a:r>
            <a:r>
              <a:rPr lang="en-GB" i="1" dirty="0" smtClean="0"/>
              <a:t>CH</a:t>
            </a:r>
            <a:r>
              <a:rPr lang="en-GB" i="1" baseline="-25000" dirty="0" smtClean="0"/>
              <a:t>3</a:t>
            </a:r>
            <a:r>
              <a:rPr lang="en-GB" i="1" dirty="0" smtClean="0"/>
              <a:t> </a:t>
            </a:r>
            <a:r>
              <a:rPr lang="en-GB" i="1" dirty="0" smtClean="0"/>
              <a:t>COOH /ethanol  </a:t>
            </a:r>
            <a:r>
              <a:rPr lang="en-GB" i="1" dirty="0" smtClean="0"/>
              <a:t>and NH</a:t>
            </a:r>
            <a:r>
              <a:rPr lang="en-GB" i="1" baseline="-25000" dirty="0" smtClean="0"/>
              <a:t>3</a:t>
            </a:r>
            <a:r>
              <a:rPr lang="en-GB" i="1" dirty="0" smtClean="0"/>
              <a:t> )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i="1" dirty="0" smtClean="0"/>
              <a:t>Flavonoid determination by (</a:t>
            </a:r>
            <a:r>
              <a:rPr lang="en-GB" i="1" dirty="0" err="1" smtClean="0"/>
              <a:t>Boham</a:t>
            </a:r>
            <a:r>
              <a:rPr lang="en-GB" i="1" dirty="0" smtClean="0"/>
              <a:t> and </a:t>
            </a:r>
            <a:r>
              <a:rPr lang="en-GB" i="1" dirty="0" err="1" smtClean="0"/>
              <a:t>Kocipai</a:t>
            </a:r>
            <a:r>
              <a:rPr lang="en-GB" i="1" dirty="0" smtClean="0"/>
              <a:t>, 1974) method : reagent (CH</a:t>
            </a:r>
            <a:r>
              <a:rPr lang="en-GB" i="1" baseline="-25000" dirty="0" smtClean="0"/>
              <a:t>3</a:t>
            </a:r>
            <a:r>
              <a:rPr lang="en-GB" i="1" dirty="0" smtClean="0"/>
              <a:t> OH 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1233" y="483326"/>
            <a:ext cx="744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MATERIALS AND METHODS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12858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5F24F-3116-469B-8885-0746F1D2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4333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Antimicrobial</a:t>
            </a:r>
            <a:r>
              <a:rPr lang="en-GB" b="1" dirty="0"/>
              <a:t> </a:t>
            </a:r>
            <a:r>
              <a:rPr lang="en-GB" b="1" dirty="0">
                <a:solidFill>
                  <a:schemeClr val="tx1"/>
                </a:solidFill>
              </a:rPr>
              <a:t>Screening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B54788-ABAC-4C60-973E-8D851A8EA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52939"/>
            <a:ext cx="9872871" cy="4943061"/>
          </a:xfrm>
        </p:spPr>
        <p:txBody>
          <a:bodyPr>
            <a:normAutofit/>
          </a:bodyPr>
          <a:lstStyle/>
          <a:p>
            <a:pPr marL="45720" indent="0">
              <a:buFont typeface="Wingdings" pitchFamily="2" charset="2"/>
              <a:buChar char="v"/>
            </a:pPr>
            <a:r>
              <a:rPr lang="en-GB" dirty="0"/>
              <a:t>The chloroform extract was screened for antimicrobial activity against Gram-positive bacteria( </a:t>
            </a:r>
            <a:r>
              <a:rPr lang="en-GB" i="1" dirty="0"/>
              <a:t>Bacillus cereus,</a:t>
            </a:r>
            <a:r>
              <a:rPr lang="en-GB" dirty="0"/>
              <a:t> </a:t>
            </a:r>
            <a:r>
              <a:rPr lang="en-GB" i="1" dirty="0"/>
              <a:t>Staphylococcus aureus, Staphylococcus epidermidis)</a:t>
            </a:r>
            <a:r>
              <a:rPr lang="en-GB" dirty="0"/>
              <a:t> Gram-negative bacteria, (</a:t>
            </a:r>
            <a:r>
              <a:rPr lang="en-GB" i="1" dirty="0"/>
              <a:t>Pseudomonas aeruginosa, Serratia marcescens</a:t>
            </a:r>
            <a:r>
              <a:rPr lang="en-GB" dirty="0"/>
              <a:t> and </a:t>
            </a:r>
            <a:r>
              <a:rPr lang="en-GB" i="1" dirty="0"/>
              <a:t>Escherichia coli ) </a:t>
            </a:r>
            <a:endParaRPr lang="en-GB" i="1" dirty="0" smtClean="0"/>
          </a:p>
          <a:p>
            <a:pPr marL="45720" indent="0">
              <a:buFont typeface="Wingdings" pitchFamily="2" charset="2"/>
              <a:buChar char="v"/>
            </a:pPr>
            <a:r>
              <a:rPr lang="en-GB" dirty="0" smtClean="0"/>
              <a:t>Minimum </a:t>
            </a:r>
            <a:r>
              <a:rPr lang="en-GB" dirty="0"/>
              <a:t>inhibitory concentrations (MIC) were determined using the microbroth dilution technique  (</a:t>
            </a:r>
            <a:r>
              <a:rPr lang="en-GB" dirty="0" err="1"/>
              <a:t>Satyal</a:t>
            </a:r>
            <a:r>
              <a:rPr lang="en-GB" dirty="0"/>
              <a:t> et al., (2012</a:t>
            </a:r>
            <a:r>
              <a:rPr lang="en-GB" dirty="0" smtClean="0"/>
              <a:t>) in which the crude extract were prepared in </a:t>
            </a:r>
            <a:r>
              <a:rPr lang="en-GB" dirty="0" err="1" smtClean="0"/>
              <a:t>cation</a:t>
            </a:r>
            <a:r>
              <a:rPr lang="en-GB" dirty="0" smtClean="0"/>
              <a:t>-adjusted Mueller Hinton broth (CAMHB)and serially diluted in 96-well plates.</a:t>
            </a:r>
          </a:p>
          <a:p>
            <a:pPr marL="45720" indent="0">
              <a:buFont typeface="Wingdings" pitchFamily="2" charset="2"/>
              <a:buChar char="v"/>
            </a:pPr>
            <a:r>
              <a:rPr lang="en-GB" dirty="0" smtClean="0"/>
              <a:t>Microorganisms were added to each well. Plate were incubated at 37oC for 24hr.</a:t>
            </a:r>
          </a:p>
          <a:p>
            <a:pPr marL="45720" indent="0">
              <a:buFont typeface="Wingdings" pitchFamily="2" charset="2"/>
              <a:buChar char="v"/>
            </a:pPr>
            <a:r>
              <a:rPr lang="en-GB" dirty="0" smtClean="0"/>
              <a:t>. </a:t>
            </a:r>
            <a:r>
              <a:rPr lang="en-GB" dirty="0"/>
              <a:t>Gentamicin was used as a positive antibiotic control; DMSO was used as a negative control</a:t>
            </a:r>
            <a:r>
              <a:rPr lang="en-GB" dirty="0" smtClean="0"/>
              <a:t>.</a:t>
            </a:r>
          </a:p>
          <a:p>
            <a:pPr marL="45720" indent="0">
              <a:buFont typeface="Wingdings" pitchFamily="2" charset="2"/>
              <a:buChar char="v"/>
            </a:pPr>
            <a:r>
              <a:rPr lang="en-GB" dirty="0" smtClean="0"/>
              <a:t>Antifungal </a:t>
            </a:r>
            <a:r>
              <a:rPr lang="en-GB" dirty="0"/>
              <a:t>activity was determined as described above using </a:t>
            </a:r>
            <a:r>
              <a:rPr lang="en-GB" i="1" dirty="0"/>
              <a:t>Candida </a:t>
            </a:r>
            <a:r>
              <a:rPr lang="en-GB" i="1" dirty="0" err="1"/>
              <a:t>albicans</a:t>
            </a:r>
            <a:r>
              <a:rPr lang="en-GB" dirty="0"/>
              <a:t> in yeast-</a:t>
            </a:r>
            <a:r>
              <a:rPr lang="en-GB" dirty="0" err="1"/>
              <a:t>mold</a:t>
            </a:r>
            <a:r>
              <a:rPr lang="en-GB" dirty="0"/>
              <a:t> (YM</a:t>
            </a:r>
            <a:r>
              <a:rPr lang="en-GB" dirty="0" smtClean="0"/>
              <a:t>).  </a:t>
            </a:r>
            <a:r>
              <a:rPr lang="en-GB" dirty="0"/>
              <a:t>Amphotericin B was the positive control.</a:t>
            </a:r>
            <a:endParaRPr lang="en-US" dirty="0"/>
          </a:p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0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25836B-0563-4DAC-B06A-209E5F5B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7707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Cytotoxicity Test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887919-6AFF-4A22-AA72-47D600F7A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84217"/>
            <a:ext cx="10101471" cy="5343087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Hepatocarcinoma</a:t>
            </a:r>
            <a:r>
              <a:rPr lang="en-GB" dirty="0"/>
              <a:t> cell line of human being marked (HepG2, CRL-11997™</a:t>
            </a:r>
            <a:r>
              <a:rPr lang="en-GB" dirty="0" smtClean="0"/>
              <a:t>)</a:t>
            </a:r>
          </a:p>
          <a:p>
            <a:pPr>
              <a:spcBef>
                <a:spcPts val="600"/>
              </a:spcBef>
              <a:buNone/>
            </a:pPr>
            <a:endParaRPr lang="en-GB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GB" dirty="0"/>
              <a:t>	Cells were grown in DMEM: F12 made up of L-glutamine and sodium </a:t>
            </a:r>
            <a:r>
              <a:rPr lang="en-GB" dirty="0" smtClean="0"/>
              <a:t> bicarbonate</a:t>
            </a:r>
            <a:r>
              <a:rPr lang="en-GB" dirty="0"/>
              <a:t>, 10% of </a:t>
            </a:r>
            <a:r>
              <a:rPr lang="en-GB" dirty="0" smtClean="0"/>
              <a:t> </a:t>
            </a:r>
          </a:p>
          <a:p>
            <a:pPr lvl="2">
              <a:buNone/>
            </a:pPr>
            <a:r>
              <a:rPr lang="en-GB" dirty="0" smtClean="0"/>
              <a:t>         FBS</a:t>
            </a:r>
            <a:r>
              <a:rPr lang="en-GB" dirty="0"/>
              <a:t>, with 1% penicillin/streptomycin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dirty="0" smtClean="0"/>
              <a:t>      Once  </a:t>
            </a:r>
            <a:r>
              <a:rPr lang="en-GB" dirty="0"/>
              <a:t>about 90% </a:t>
            </a:r>
            <a:r>
              <a:rPr lang="en-GB" dirty="0" smtClean="0"/>
              <a:t>confluent is observed, the </a:t>
            </a:r>
            <a:r>
              <a:rPr lang="en-GB" dirty="0"/>
              <a:t>cells </a:t>
            </a:r>
            <a:r>
              <a:rPr lang="en-GB" dirty="0" smtClean="0"/>
              <a:t>were risen with phosphate buffered saline </a:t>
            </a:r>
            <a:r>
              <a:rPr lang="en-GB" dirty="0"/>
              <a:t>and were suspended in </a:t>
            </a:r>
            <a:r>
              <a:rPr lang="en-GB" dirty="0" smtClean="0"/>
              <a:t>a fresh complete media .  </a:t>
            </a:r>
            <a:r>
              <a:rPr lang="en-GB" dirty="0"/>
              <a:t>5 </a:t>
            </a:r>
            <a:r>
              <a:rPr lang="en-GB" dirty="0">
                <a:sym typeface="Symbol" panose="05050102010706020507" pitchFamily="18" charset="2"/>
              </a:rPr>
              <a:t></a:t>
            </a:r>
            <a:r>
              <a:rPr lang="en-GB" dirty="0"/>
              <a:t> 10</a:t>
            </a:r>
            <a:r>
              <a:rPr lang="en-GB" baseline="30000" dirty="0"/>
              <a:t>5</a:t>
            </a:r>
            <a:r>
              <a:rPr lang="en-GB" dirty="0"/>
              <a:t> cells/well (100 µL</a:t>
            </a:r>
            <a:r>
              <a:rPr lang="en-GB" dirty="0" smtClean="0"/>
              <a:t>)  were seeded in a 96-well  plates and warmed for 24 hr to attach to the wall 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dirty="0" smtClean="0"/>
              <a:t>Cells were treated with chloroform extracts at varying concentration for 72hrs.</a:t>
            </a:r>
            <a:endParaRPr lang="en-GB" dirty="0"/>
          </a:p>
          <a:p>
            <a:r>
              <a:rPr lang="en-GB" sz="1900" dirty="0"/>
              <a:t> </a:t>
            </a:r>
            <a:r>
              <a:rPr lang="en-GB" sz="1900" dirty="0" smtClean="0"/>
              <a:t>     DMEM</a:t>
            </a:r>
            <a:r>
              <a:rPr lang="en-GB" sz="1900" dirty="0"/>
              <a:t>: F12 </a:t>
            </a:r>
            <a:r>
              <a:rPr lang="en-US" sz="1900" dirty="0" smtClean="0"/>
              <a:t>media was </a:t>
            </a:r>
            <a:r>
              <a:rPr lang="en-US" sz="1900" dirty="0"/>
              <a:t>replaced by </a:t>
            </a:r>
            <a:r>
              <a:rPr lang="en-US" sz="1900" dirty="0" smtClean="0"/>
              <a:t>MTT assay (3-(4,5-dimethylthiazol-2-yl)-2,5-diphenyl 	</a:t>
            </a:r>
            <a:r>
              <a:rPr lang="en-US" sz="1900" dirty="0" err="1" smtClean="0"/>
              <a:t>tetrazolium</a:t>
            </a:r>
            <a:r>
              <a:rPr lang="en-US" sz="1900" dirty="0" smtClean="0"/>
              <a:t> bromide) and </a:t>
            </a:r>
            <a:r>
              <a:rPr lang="en-US" sz="1900" dirty="0"/>
              <a:t>then DMSO. Absorbance was measured at 550 </a:t>
            </a:r>
            <a:r>
              <a:rPr lang="en-US" sz="1900" dirty="0" smtClean="0"/>
              <a:t>   </a:t>
            </a:r>
          </a:p>
          <a:p>
            <a:pPr lvl="2">
              <a:buNone/>
            </a:pPr>
            <a:r>
              <a:rPr lang="en-US" sz="1900" dirty="0" smtClean="0"/>
              <a:t>           nanometer</a:t>
            </a:r>
            <a:r>
              <a:rPr lang="en-US" sz="1900" dirty="0"/>
              <a:t>.   All extracts were tested in </a:t>
            </a:r>
            <a:r>
              <a:rPr lang="en-US" sz="1900" dirty="0" smtClean="0"/>
              <a:t>triplicate</a:t>
            </a:r>
            <a:r>
              <a:rPr lang="en-US" dirty="0" smtClean="0"/>
              <a:t>.</a:t>
            </a:r>
          </a:p>
          <a:p>
            <a:r>
              <a:rPr lang="en-GB" dirty="0" smtClean="0"/>
              <a:t>MCF-7 </a:t>
            </a:r>
            <a:r>
              <a:rPr lang="en-GB" dirty="0"/>
              <a:t>(human breast </a:t>
            </a:r>
            <a:r>
              <a:rPr lang="en-GB" dirty="0" err="1"/>
              <a:t>tumor</a:t>
            </a:r>
            <a:r>
              <a:rPr lang="en-GB" dirty="0"/>
              <a:t> marked ATCC No. HTB-22) </a:t>
            </a:r>
            <a:r>
              <a:rPr lang="en-GB" dirty="0" smtClean="0"/>
              <a:t>cell</a:t>
            </a:r>
          </a:p>
          <a:p>
            <a:pPr>
              <a:spcBef>
                <a:spcPts val="600"/>
              </a:spcBef>
              <a:buNone/>
            </a:pPr>
            <a:endParaRPr lang="en-GB" dirty="0"/>
          </a:p>
          <a:p>
            <a:pPr lvl="2">
              <a:buFont typeface="Wingdings" pitchFamily="2" charset="2"/>
              <a:buChar char="v"/>
            </a:pPr>
            <a:r>
              <a:rPr lang="en-GB" dirty="0" smtClean="0"/>
              <a:t>  	About 80</a:t>
            </a:r>
            <a:r>
              <a:rPr lang="en-GB" dirty="0"/>
              <a:t>% cell growth was achieved after culturing of cells in a 96-well cell culture plates for </a:t>
            </a:r>
            <a:endParaRPr lang="en-GB" dirty="0" smtClean="0"/>
          </a:p>
          <a:p>
            <a:pPr lvl="2">
              <a:buNone/>
            </a:pPr>
            <a:r>
              <a:rPr lang="en-GB" dirty="0" smtClean="0"/>
              <a:t>2 </a:t>
            </a:r>
            <a:r>
              <a:rPr lang="en-GB" dirty="0"/>
              <a:t>days. </a:t>
            </a:r>
          </a:p>
          <a:p>
            <a:pPr lvl="2">
              <a:buFont typeface="Wingdings" pitchFamily="2" charset="2"/>
              <a:buChar char="v"/>
            </a:pPr>
            <a:r>
              <a:rPr lang="en-US" dirty="0"/>
              <a:t>Growing medium, DMSO, and </a:t>
            </a:r>
            <a:r>
              <a:rPr lang="en-US" dirty="0" err="1"/>
              <a:t>tingenone</a:t>
            </a:r>
            <a:r>
              <a:rPr lang="en-US" dirty="0"/>
              <a:t> (100 </a:t>
            </a:r>
            <a:r>
              <a:rPr lang="en-US" dirty="0" err="1"/>
              <a:t>μg</a:t>
            </a:r>
            <a:r>
              <a:rPr lang="en-US" dirty="0"/>
              <a:t>/mL) were used as negative and positive control compounds, respectively.  Eight replicate solutions were added to wells.  The percent kill ratios (% </a:t>
            </a:r>
            <a:r>
              <a:rPr lang="en-US" dirty="0" err="1"/>
              <a:t>kill</a:t>
            </a:r>
            <a:r>
              <a:rPr lang="en-US" baseline="-25000" dirty="0" err="1"/>
              <a:t>compound</a:t>
            </a:r>
            <a:r>
              <a:rPr lang="en-US" dirty="0"/>
              <a:t> / % </a:t>
            </a:r>
            <a:r>
              <a:rPr lang="en-US" dirty="0" err="1"/>
              <a:t>kill</a:t>
            </a:r>
            <a:r>
              <a:rPr lang="en-US" baseline="-25000" dirty="0" err="1"/>
              <a:t>control</a:t>
            </a:r>
            <a:r>
              <a:rPr lang="en-US" dirty="0"/>
              <a:t>) were determined and average absorbance, standard deviations were also calculated.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97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D27F86-22D2-4489-A734-0CB3A0C8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156" y="293777"/>
            <a:ext cx="9875520" cy="45492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BC0AE989-4F4C-4371-8F60-D072520273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5819802"/>
              </p:ext>
            </p:extLst>
          </p:nvPr>
        </p:nvGraphicFramePr>
        <p:xfrm>
          <a:off x="666045" y="1286933"/>
          <a:ext cx="7100710" cy="1394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2902">
                  <a:extLst>
                    <a:ext uri="{9D8B030D-6E8A-4147-A177-3AD203B41FA5}">
                      <a16:colId xmlns="" xmlns:a16="http://schemas.microsoft.com/office/drawing/2014/main" val="246120508"/>
                    </a:ext>
                  </a:extLst>
                </a:gridCol>
                <a:gridCol w="1044223">
                  <a:extLst>
                    <a:ext uri="{9D8B030D-6E8A-4147-A177-3AD203B41FA5}">
                      <a16:colId xmlns="" xmlns:a16="http://schemas.microsoft.com/office/drawing/2014/main" val="3500995679"/>
                    </a:ext>
                  </a:extLst>
                </a:gridCol>
                <a:gridCol w="2163031">
                  <a:extLst>
                    <a:ext uri="{9D8B030D-6E8A-4147-A177-3AD203B41FA5}">
                      <a16:colId xmlns="" xmlns:a16="http://schemas.microsoft.com/office/drawing/2014/main" val="2134351817"/>
                    </a:ext>
                  </a:extLst>
                </a:gridCol>
                <a:gridCol w="1296161">
                  <a:extLst>
                    <a:ext uri="{9D8B030D-6E8A-4147-A177-3AD203B41FA5}">
                      <a16:colId xmlns="" xmlns:a16="http://schemas.microsoft.com/office/drawing/2014/main" val="1271218388"/>
                    </a:ext>
                  </a:extLst>
                </a:gridCol>
                <a:gridCol w="1314393">
                  <a:extLst>
                    <a:ext uri="{9D8B030D-6E8A-4147-A177-3AD203B41FA5}">
                      <a16:colId xmlns="" xmlns:a16="http://schemas.microsoft.com/office/drawing/2014/main" val="741403752"/>
                    </a:ext>
                  </a:extLst>
                </a:gridCol>
              </a:tblGrid>
              <a:tr h="6061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Plant Extract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Extract 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Extract Texture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Extract yield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Percentages recovery (%)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85701143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C. albidum 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Dark Green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Semi sticky powder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120.00 g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10.0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2345028"/>
                  </a:ext>
                </a:extLst>
              </a:tr>
              <a:tr h="452154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+mj-lt"/>
                        <a:buAutoNum type="alphaUcPeriod"/>
                      </a:pPr>
                      <a:r>
                        <a:rPr lang="en-GB" sz="1100">
                          <a:effectLst/>
                        </a:rPr>
                        <a:t>ringens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Dark Brown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Sticky semi solid powder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84.00 g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7.0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9638636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40BE72B-6F00-4AA4-80B0-B7296106B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7746521"/>
              </p:ext>
            </p:extLst>
          </p:nvPr>
        </p:nvGraphicFramePr>
        <p:xfrm>
          <a:off x="1265147" y="3466353"/>
          <a:ext cx="9695528" cy="1019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822">
                  <a:extLst>
                    <a:ext uri="{9D8B030D-6E8A-4147-A177-3AD203B41FA5}">
                      <a16:colId xmlns="" xmlns:a16="http://schemas.microsoft.com/office/drawing/2014/main" val="1165736200"/>
                    </a:ext>
                  </a:extLst>
                </a:gridCol>
                <a:gridCol w="740116">
                  <a:extLst>
                    <a:ext uri="{9D8B030D-6E8A-4147-A177-3AD203B41FA5}">
                      <a16:colId xmlns="" xmlns:a16="http://schemas.microsoft.com/office/drawing/2014/main" val="856420108"/>
                    </a:ext>
                  </a:extLst>
                </a:gridCol>
                <a:gridCol w="804991">
                  <a:extLst>
                    <a:ext uri="{9D8B030D-6E8A-4147-A177-3AD203B41FA5}">
                      <a16:colId xmlns="" xmlns:a16="http://schemas.microsoft.com/office/drawing/2014/main" val="1060601733"/>
                    </a:ext>
                  </a:extLst>
                </a:gridCol>
                <a:gridCol w="1058093">
                  <a:extLst>
                    <a:ext uri="{9D8B030D-6E8A-4147-A177-3AD203B41FA5}">
                      <a16:colId xmlns="" xmlns:a16="http://schemas.microsoft.com/office/drawing/2014/main" val="3541835555"/>
                    </a:ext>
                  </a:extLst>
                </a:gridCol>
                <a:gridCol w="884485">
                  <a:extLst>
                    <a:ext uri="{9D8B030D-6E8A-4147-A177-3AD203B41FA5}">
                      <a16:colId xmlns="" xmlns:a16="http://schemas.microsoft.com/office/drawing/2014/main" val="2276484347"/>
                    </a:ext>
                  </a:extLst>
                </a:gridCol>
                <a:gridCol w="1001442">
                  <a:extLst>
                    <a:ext uri="{9D8B030D-6E8A-4147-A177-3AD203B41FA5}">
                      <a16:colId xmlns="" xmlns:a16="http://schemas.microsoft.com/office/drawing/2014/main" val="4247728291"/>
                    </a:ext>
                  </a:extLst>
                </a:gridCol>
                <a:gridCol w="958497">
                  <a:extLst>
                    <a:ext uri="{9D8B030D-6E8A-4147-A177-3AD203B41FA5}">
                      <a16:colId xmlns="" xmlns:a16="http://schemas.microsoft.com/office/drawing/2014/main" val="1574129747"/>
                    </a:ext>
                  </a:extLst>
                </a:gridCol>
                <a:gridCol w="884485">
                  <a:extLst>
                    <a:ext uri="{9D8B030D-6E8A-4147-A177-3AD203B41FA5}">
                      <a16:colId xmlns="" xmlns:a16="http://schemas.microsoft.com/office/drawing/2014/main" val="3399460498"/>
                    </a:ext>
                  </a:extLst>
                </a:gridCol>
                <a:gridCol w="1192410">
                  <a:extLst>
                    <a:ext uri="{9D8B030D-6E8A-4147-A177-3AD203B41FA5}">
                      <a16:colId xmlns="" xmlns:a16="http://schemas.microsoft.com/office/drawing/2014/main" val="3116770119"/>
                    </a:ext>
                  </a:extLst>
                </a:gridCol>
                <a:gridCol w="1184187">
                  <a:extLst>
                    <a:ext uri="{9D8B030D-6E8A-4147-A177-3AD203B41FA5}">
                      <a16:colId xmlns="" xmlns:a16="http://schemas.microsoft.com/office/drawing/2014/main" val="2461044935"/>
                    </a:ext>
                  </a:extLst>
                </a:gridCol>
              </a:tblGrid>
              <a:tr h="457783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Phenol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Tannins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Phlobatanin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Alkaloid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Flavonoid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Cardiac glycoside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Steroid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Terpenoids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Anthraquinone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96405203"/>
                  </a:ext>
                </a:extLst>
              </a:tr>
              <a:tr h="2810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C.  albidum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+++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++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++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46361122"/>
                  </a:ext>
                </a:extLst>
              </a:tr>
              <a:tr h="281021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GB" sz="900">
                          <a:effectLst/>
                        </a:rPr>
                        <a:t> ringens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+++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++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+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+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836649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9C8F9B-C743-4553-BD93-9862F4306E56}"/>
              </a:ext>
            </a:extLst>
          </p:cNvPr>
          <p:cNvSpPr txBox="1"/>
          <p:nvPr/>
        </p:nvSpPr>
        <p:spPr>
          <a:xfrm>
            <a:off x="1085156" y="743568"/>
            <a:ext cx="931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Table 1.  </a:t>
            </a:r>
            <a:r>
              <a:rPr lang="en-US" dirty="0"/>
              <a:t>Nature and yield of chloroform crude extracts from the </a:t>
            </a:r>
            <a:r>
              <a:rPr lang="en-US" i="1" dirty="0"/>
              <a:t>C. </a:t>
            </a:r>
            <a:r>
              <a:rPr lang="en-US" i="1" dirty="0" err="1"/>
              <a:t>albidum</a:t>
            </a:r>
            <a:r>
              <a:rPr lang="en-US" dirty="0"/>
              <a:t> and  </a:t>
            </a:r>
            <a:r>
              <a:rPr lang="en-US" i="1" dirty="0"/>
              <a:t>A. </a:t>
            </a:r>
            <a:r>
              <a:rPr lang="en-US" i="1" dirty="0" err="1"/>
              <a:t>ringens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ABE2033-7330-456F-96B2-C1CF057E0287}"/>
              </a:ext>
            </a:extLst>
          </p:cNvPr>
          <p:cNvSpPr txBox="1"/>
          <p:nvPr/>
        </p:nvSpPr>
        <p:spPr>
          <a:xfrm>
            <a:off x="1085156" y="3041704"/>
            <a:ext cx="866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Table 2. </a:t>
            </a:r>
            <a:r>
              <a:rPr lang="en-GB" dirty="0"/>
              <a:t>Qualitative analysis of secondary metabolites found in </a:t>
            </a:r>
            <a:r>
              <a:rPr lang="en-GB" i="1" dirty="0"/>
              <a:t> C. </a:t>
            </a:r>
            <a:r>
              <a:rPr lang="en-GB" i="1" dirty="0" err="1"/>
              <a:t>albidum</a:t>
            </a:r>
            <a:r>
              <a:rPr lang="en-GB" dirty="0"/>
              <a:t>  and  </a:t>
            </a:r>
            <a:r>
              <a:rPr lang="en-GB" i="1" dirty="0"/>
              <a:t>A. </a:t>
            </a:r>
            <a:r>
              <a:rPr lang="en-GB" i="1" dirty="0" err="1"/>
              <a:t>ringens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2B3A497-8136-4C52-BCE4-195989272615}"/>
              </a:ext>
            </a:extLst>
          </p:cNvPr>
          <p:cNvSpPr/>
          <p:nvPr/>
        </p:nvSpPr>
        <p:spPr>
          <a:xfrm>
            <a:off x="663286" y="4448732"/>
            <a:ext cx="9197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+++ = </a:t>
            </a:r>
            <a:r>
              <a:rPr lang="en-US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Test strongly positive </a:t>
            </a:r>
            <a:r>
              <a:rPr lang="en-US" i="1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++ = Positive; + = Weakly positive; - = No effect</a:t>
            </a:r>
            <a:endParaRPr lang="en-US" dirty="0">
              <a:latin typeface="Perpetua" panose="02020502060401020303" pitchFamily="18" charset="0"/>
              <a:ea typeface="Perpetua" panose="02020502060401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439B9195-2544-4A84-B034-B0DB79A5C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5127528"/>
              </p:ext>
            </p:extLst>
          </p:nvPr>
        </p:nvGraphicFramePr>
        <p:xfrm>
          <a:off x="1143000" y="5152695"/>
          <a:ext cx="9817675" cy="1082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9515">
                  <a:extLst>
                    <a:ext uri="{9D8B030D-6E8A-4147-A177-3AD203B41FA5}">
                      <a16:colId xmlns="" xmlns:a16="http://schemas.microsoft.com/office/drawing/2014/main" val="129796623"/>
                    </a:ext>
                  </a:extLst>
                </a:gridCol>
                <a:gridCol w="1225224">
                  <a:extLst>
                    <a:ext uri="{9D8B030D-6E8A-4147-A177-3AD203B41FA5}">
                      <a16:colId xmlns="" xmlns:a16="http://schemas.microsoft.com/office/drawing/2014/main" val="193768360"/>
                    </a:ext>
                  </a:extLst>
                </a:gridCol>
                <a:gridCol w="1213880">
                  <a:extLst>
                    <a:ext uri="{9D8B030D-6E8A-4147-A177-3AD203B41FA5}">
                      <a16:colId xmlns="" xmlns:a16="http://schemas.microsoft.com/office/drawing/2014/main" val="144155044"/>
                    </a:ext>
                  </a:extLst>
                </a:gridCol>
                <a:gridCol w="1644976">
                  <a:extLst>
                    <a:ext uri="{9D8B030D-6E8A-4147-A177-3AD203B41FA5}">
                      <a16:colId xmlns="" xmlns:a16="http://schemas.microsoft.com/office/drawing/2014/main" val="235672451"/>
                    </a:ext>
                  </a:extLst>
                </a:gridCol>
                <a:gridCol w="1837837">
                  <a:extLst>
                    <a:ext uri="{9D8B030D-6E8A-4147-A177-3AD203B41FA5}">
                      <a16:colId xmlns="" xmlns:a16="http://schemas.microsoft.com/office/drawing/2014/main" val="891841998"/>
                    </a:ext>
                  </a:extLst>
                </a:gridCol>
                <a:gridCol w="2246243">
                  <a:extLst>
                    <a:ext uri="{9D8B030D-6E8A-4147-A177-3AD203B41FA5}">
                      <a16:colId xmlns="" xmlns:a16="http://schemas.microsoft.com/office/drawing/2014/main" val="38909973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Perpetua" panose="02020502060401020303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Phenol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mg/100g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Tannins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mg/100g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Alkaloid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mg/100g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Flavonoid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mg/100g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Cardiac glycoside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mg/100g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46786478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C. albidum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52.50 ± 0.50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26.60   ± 0.80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27.10 ± 0.80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85677895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A. ringens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45.82 ± 0.70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13.53 ± 0.30</a:t>
                      </a:r>
                      <a:endParaRPr lang="en-US" sz="110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Perpetua" panose="02020502060401020303" pitchFamily="18" charset="0"/>
                        <a:ea typeface="Perpetua" panose="02020502060401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0969391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70A79164-0F7A-4DD6-8DF7-CEA3F239B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147" y="4701075"/>
            <a:ext cx="198093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Table 3.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Quantitative analysis of the relative amount of secondary metabolites in  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 C. </a:t>
            </a:r>
            <a:r>
              <a:rPr kumimoji="0" lang="en-GB" alt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albidum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  and  </a:t>
            </a:r>
            <a:r>
              <a:rPr kumimoji="0" lang="en-GB" altLang="en-US" sz="1400" b="0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ookman Old Style" panose="020506040505050202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A. </a:t>
            </a:r>
            <a:r>
              <a:rPr kumimoji="0" lang="en-GB" altLang="en-US" sz="1400" b="0" i="1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Bookman Old Style" panose="020506040505050202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ringens</a:t>
            </a:r>
            <a:r>
              <a:rPr kumimoji="0" lang="en-GB" altLang="en-US" sz="1400" b="1" i="1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Bookman Old Style" panose="02050604050505020204" pitchFamily="18" charset="0"/>
                <a:ea typeface="Perpetua" panose="02020502060401020303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 descr="C:\Users\Dr Owolabi\Desktop\plants\IMG_20150809_1630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112" y="1072444"/>
            <a:ext cx="3668888" cy="20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98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1459</TotalTime>
  <Words>1262</Words>
  <Application>Microsoft Office PowerPoint</Application>
  <PresentationFormat>Custom</PresentationFormat>
  <Paragraphs>213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Basis</vt:lpstr>
      <vt:lpstr>Phytochemical  Screening And Biocidial Studies Of Stem Bark Chrysophyllum Albidum (Linn) And  Straw Aristolochia Ringens</vt:lpstr>
      <vt:lpstr>OUTLINE</vt:lpstr>
      <vt:lpstr>Introduction </vt:lpstr>
      <vt:lpstr>Chrysophyllum albidum </vt:lpstr>
      <vt:lpstr>Slide 5</vt:lpstr>
      <vt:lpstr>Slide 6</vt:lpstr>
      <vt:lpstr>Antimicrobial Screening</vt:lpstr>
      <vt:lpstr>Cytotoxicity Test</vt:lpstr>
      <vt:lpstr>Results</vt:lpstr>
      <vt:lpstr>Antimicrobial and cytotocity</vt:lpstr>
      <vt:lpstr>Discussion</vt:lpstr>
      <vt:lpstr>Conclusion</vt:lpstr>
      <vt:lpstr>Acknowledgment</vt:lpstr>
      <vt:lpstr>References</vt:lpstr>
      <vt:lpstr>THANK YOU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Phytochemical  Screening And Biocidial Studies Of Stem Bark Chrysophyllum Albidum (Linn) And  Straw Aristolochia Ringens</dc:title>
  <dc:creator>olawale osifeko</dc:creator>
  <cp:lastModifiedBy>Dr Owolabi</cp:lastModifiedBy>
  <cp:revision>28</cp:revision>
  <dcterms:created xsi:type="dcterms:W3CDTF">2017-10-07T13:59:35Z</dcterms:created>
  <dcterms:modified xsi:type="dcterms:W3CDTF">2017-10-10T20:56:38Z</dcterms:modified>
</cp:coreProperties>
</file>