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88" r:id="rId5"/>
    <p:sldId id="289" r:id="rId6"/>
    <p:sldId id="290" r:id="rId7"/>
    <p:sldId id="261" r:id="rId8"/>
    <p:sldId id="262" r:id="rId9"/>
    <p:sldId id="263" r:id="rId10"/>
    <p:sldId id="265" r:id="rId11"/>
    <p:sldId id="266" r:id="rId12"/>
    <p:sldId id="267" r:id="rId13"/>
    <p:sldId id="268" r:id="rId14"/>
    <p:sldId id="295" r:id="rId15"/>
    <p:sldId id="296" r:id="rId16"/>
    <p:sldId id="298" r:id="rId17"/>
    <p:sldId id="297" r:id="rId18"/>
    <p:sldId id="300" r:id="rId19"/>
    <p:sldId id="301" r:id="rId20"/>
    <p:sldId id="302" r:id="rId21"/>
    <p:sldId id="307" r:id="rId22"/>
    <p:sldId id="309" r:id="rId23"/>
    <p:sldId id="303" r:id="rId24"/>
    <p:sldId id="310" r:id="rId25"/>
    <p:sldId id="311" r:id="rId26"/>
    <p:sldId id="312" r:id="rId27"/>
    <p:sldId id="313" r:id="rId28"/>
    <p:sldId id="315" r:id="rId29"/>
    <p:sldId id="316" r:id="rId30"/>
    <p:sldId id="317" r:id="rId31"/>
    <p:sldId id="318" r:id="rId32"/>
    <p:sldId id="319" r:id="rId33"/>
    <p:sldId id="320" r:id="rId34"/>
    <p:sldId id="321" r:id="rId35"/>
    <p:sldId id="322" r:id="rId36"/>
    <p:sldId id="324" r:id="rId37"/>
    <p:sldId id="286" r:id="rId38"/>
    <p:sldId id="287"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94"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66A0C2-10F9-42B7-ACE2-70E7D570572D}" type="datetimeFigureOut">
              <a:rPr lang="en-GB" smtClean="0"/>
              <a:t>13/10/2017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272E26-88B7-422C-AF13-2376BFD52DAF}" type="slidenum">
              <a:rPr lang="en-GB" smtClean="0"/>
              <a:t>‹#›</a:t>
            </a:fld>
            <a:endParaRPr lang="en-GB"/>
          </a:p>
        </p:txBody>
      </p:sp>
    </p:spTree>
    <p:extLst>
      <p:ext uri="{BB962C8B-B14F-4D97-AF65-F5344CB8AC3E}">
        <p14:creationId xmlns:p14="http://schemas.microsoft.com/office/powerpoint/2010/main" val="35714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6A0C2-10F9-42B7-ACE2-70E7D570572D}" type="datetimeFigureOut">
              <a:rPr lang="en-GB" smtClean="0"/>
              <a:t>13/10/2017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272E26-88B7-422C-AF13-2376BFD52DAF}" type="slidenum">
              <a:rPr lang="en-GB" smtClean="0"/>
              <a:t>‹#›</a:t>
            </a:fld>
            <a:endParaRPr lang="en-GB"/>
          </a:p>
        </p:txBody>
      </p:sp>
    </p:spTree>
    <p:extLst>
      <p:ext uri="{BB962C8B-B14F-4D97-AF65-F5344CB8AC3E}">
        <p14:creationId xmlns:p14="http://schemas.microsoft.com/office/powerpoint/2010/main" val="283083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6A0C2-10F9-42B7-ACE2-70E7D570572D}" type="datetimeFigureOut">
              <a:rPr lang="en-GB" smtClean="0"/>
              <a:t>13/10/2017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272E26-88B7-422C-AF13-2376BFD52DAF}" type="slidenum">
              <a:rPr lang="en-GB" smtClean="0"/>
              <a:t>‹#›</a:t>
            </a:fld>
            <a:endParaRPr lang="en-GB"/>
          </a:p>
        </p:txBody>
      </p:sp>
    </p:spTree>
    <p:extLst>
      <p:ext uri="{BB962C8B-B14F-4D97-AF65-F5344CB8AC3E}">
        <p14:creationId xmlns:p14="http://schemas.microsoft.com/office/powerpoint/2010/main" val="424203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6A0C2-10F9-42B7-ACE2-70E7D570572D}" type="datetimeFigureOut">
              <a:rPr lang="en-GB" smtClean="0"/>
              <a:t>13/10/2017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272E26-88B7-422C-AF13-2376BFD52DAF}" type="slidenum">
              <a:rPr lang="en-GB" smtClean="0"/>
              <a:t>‹#›</a:t>
            </a:fld>
            <a:endParaRPr lang="en-GB"/>
          </a:p>
        </p:txBody>
      </p:sp>
    </p:spTree>
    <p:extLst>
      <p:ext uri="{BB962C8B-B14F-4D97-AF65-F5344CB8AC3E}">
        <p14:creationId xmlns:p14="http://schemas.microsoft.com/office/powerpoint/2010/main" val="1870345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6A0C2-10F9-42B7-ACE2-70E7D570572D}" type="datetimeFigureOut">
              <a:rPr lang="en-GB" smtClean="0"/>
              <a:t>13/10/2017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272E26-88B7-422C-AF13-2376BFD52DAF}" type="slidenum">
              <a:rPr lang="en-GB" smtClean="0"/>
              <a:t>‹#›</a:t>
            </a:fld>
            <a:endParaRPr lang="en-GB"/>
          </a:p>
        </p:txBody>
      </p:sp>
    </p:spTree>
    <p:extLst>
      <p:ext uri="{BB962C8B-B14F-4D97-AF65-F5344CB8AC3E}">
        <p14:creationId xmlns:p14="http://schemas.microsoft.com/office/powerpoint/2010/main" val="215638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66A0C2-10F9-42B7-ACE2-70E7D570572D}" type="datetimeFigureOut">
              <a:rPr lang="en-GB" smtClean="0"/>
              <a:t>13/10/2017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272E26-88B7-422C-AF13-2376BFD52DAF}" type="slidenum">
              <a:rPr lang="en-GB" smtClean="0"/>
              <a:t>‹#›</a:t>
            </a:fld>
            <a:endParaRPr lang="en-GB"/>
          </a:p>
        </p:txBody>
      </p:sp>
    </p:spTree>
    <p:extLst>
      <p:ext uri="{BB962C8B-B14F-4D97-AF65-F5344CB8AC3E}">
        <p14:creationId xmlns:p14="http://schemas.microsoft.com/office/powerpoint/2010/main" val="40261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66A0C2-10F9-42B7-ACE2-70E7D570572D}" type="datetimeFigureOut">
              <a:rPr lang="en-GB" smtClean="0"/>
              <a:t>13/10/2017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272E26-88B7-422C-AF13-2376BFD52DAF}" type="slidenum">
              <a:rPr lang="en-GB" smtClean="0"/>
              <a:t>‹#›</a:t>
            </a:fld>
            <a:endParaRPr lang="en-GB"/>
          </a:p>
        </p:txBody>
      </p:sp>
    </p:spTree>
    <p:extLst>
      <p:ext uri="{BB962C8B-B14F-4D97-AF65-F5344CB8AC3E}">
        <p14:creationId xmlns:p14="http://schemas.microsoft.com/office/powerpoint/2010/main" val="1989032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66A0C2-10F9-42B7-ACE2-70E7D570572D}" type="datetimeFigureOut">
              <a:rPr lang="en-GB" smtClean="0"/>
              <a:t>13/10/2017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272E26-88B7-422C-AF13-2376BFD52DAF}" type="slidenum">
              <a:rPr lang="en-GB" smtClean="0"/>
              <a:t>‹#›</a:t>
            </a:fld>
            <a:endParaRPr lang="en-GB"/>
          </a:p>
        </p:txBody>
      </p:sp>
    </p:spTree>
    <p:extLst>
      <p:ext uri="{BB962C8B-B14F-4D97-AF65-F5344CB8AC3E}">
        <p14:creationId xmlns:p14="http://schemas.microsoft.com/office/powerpoint/2010/main" val="1262835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6A0C2-10F9-42B7-ACE2-70E7D570572D}" type="datetimeFigureOut">
              <a:rPr lang="en-GB" smtClean="0"/>
              <a:t>13/10/2017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272E26-88B7-422C-AF13-2376BFD52DAF}" type="slidenum">
              <a:rPr lang="en-GB" smtClean="0"/>
              <a:t>‹#›</a:t>
            </a:fld>
            <a:endParaRPr lang="en-GB"/>
          </a:p>
        </p:txBody>
      </p:sp>
    </p:spTree>
    <p:extLst>
      <p:ext uri="{BB962C8B-B14F-4D97-AF65-F5344CB8AC3E}">
        <p14:creationId xmlns:p14="http://schemas.microsoft.com/office/powerpoint/2010/main" val="1734742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6A0C2-10F9-42B7-ACE2-70E7D570572D}" type="datetimeFigureOut">
              <a:rPr lang="en-GB" smtClean="0"/>
              <a:t>13/10/2017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272E26-88B7-422C-AF13-2376BFD52DAF}" type="slidenum">
              <a:rPr lang="en-GB" smtClean="0"/>
              <a:t>‹#›</a:t>
            </a:fld>
            <a:endParaRPr lang="en-GB"/>
          </a:p>
        </p:txBody>
      </p:sp>
    </p:spTree>
    <p:extLst>
      <p:ext uri="{BB962C8B-B14F-4D97-AF65-F5344CB8AC3E}">
        <p14:creationId xmlns:p14="http://schemas.microsoft.com/office/powerpoint/2010/main" val="180251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6A0C2-10F9-42B7-ACE2-70E7D570572D}" type="datetimeFigureOut">
              <a:rPr lang="en-GB" smtClean="0"/>
              <a:t>13/10/2017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272E26-88B7-422C-AF13-2376BFD52DAF}" type="slidenum">
              <a:rPr lang="en-GB" smtClean="0"/>
              <a:t>‹#›</a:t>
            </a:fld>
            <a:endParaRPr lang="en-GB"/>
          </a:p>
        </p:txBody>
      </p:sp>
    </p:spTree>
    <p:extLst>
      <p:ext uri="{BB962C8B-B14F-4D97-AF65-F5344CB8AC3E}">
        <p14:creationId xmlns:p14="http://schemas.microsoft.com/office/powerpoint/2010/main" val="232289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6A0C2-10F9-42B7-ACE2-70E7D570572D}" type="datetimeFigureOut">
              <a:rPr lang="en-GB" smtClean="0"/>
              <a:t>13/10/2017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72E26-88B7-422C-AF13-2376BFD52DAF}" type="slidenum">
              <a:rPr lang="en-GB" smtClean="0"/>
              <a:t>‹#›</a:t>
            </a:fld>
            <a:endParaRPr lang="en-GB"/>
          </a:p>
        </p:txBody>
      </p:sp>
    </p:spTree>
    <p:extLst>
      <p:ext uri="{BB962C8B-B14F-4D97-AF65-F5344CB8AC3E}">
        <p14:creationId xmlns:p14="http://schemas.microsoft.com/office/powerpoint/2010/main" val="2582843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2133600"/>
          </a:xfrm>
        </p:spPr>
        <p:txBody>
          <a:bodyPr>
            <a:noAutofit/>
          </a:bodyPr>
          <a:lstStyle/>
          <a:p>
            <a:r>
              <a:rPr lang="en-US" sz="4000" dirty="0" smtClean="0">
                <a:solidFill>
                  <a:srgbClr val="FF0000"/>
                </a:solidFill>
                <a:latin typeface="Arial Rounded MT Bold" pitchFamily="34" charset="0"/>
              </a:rPr>
              <a:t/>
            </a:r>
            <a:br>
              <a:rPr lang="en-US" sz="4000" dirty="0" smtClean="0">
                <a:solidFill>
                  <a:srgbClr val="FF0000"/>
                </a:solidFill>
                <a:latin typeface="Arial Rounded MT Bold" pitchFamily="34" charset="0"/>
              </a:rPr>
            </a:br>
            <a:r>
              <a:rPr lang="en-GB" sz="4000" b="1" dirty="0" smtClean="0">
                <a:solidFill>
                  <a:schemeClr val="accent5"/>
                </a:solidFill>
              </a:rPr>
              <a:t>Cloud Attenuation Modelling for Satellite Network Links </a:t>
            </a:r>
            <a:r>
              <a:rPr lang="en-GB" sz="4000" b="1" dirty="0">
                <a:solidFill>
                  <a:schemeClr val="accent5"/>
                </a:solidFill>
              </a:rPr>
              <a:t>	</a:t>
            </a:r>
            <a:r>
              <a:rPr lang="en-GB" sz="4000" b="1" dirty="0" smtClean="0">
                <a:solidFill>
                  <a:schemeClr val="accent5"/>
                </a:solidFill>
              </a:rPr>
              <a:t>Performance Improvement</a:t>
            </a:r>
            <a:r>
              <a:rPr lang="en-GB" sz="4000" dirty="0">
                <a:solidFill>
                  <a:schemeClr val="accent5"/>
                </a:solidFill>
              </a:rPr>
              <a:t/>
            </a:r>
            <a:br>
              <a:rPr lang="en-GB" sz="4000" dirty="0">
                <a:solidFill>
                  <a:schemeClr val="accent5"/>
                </a:solidFill>
              </a:rPr>
            </a:br>
            <a:endParaRPr lang="en-GB" sz="4000" dirty="0">
              <a:solidFill>
                <a:schemeClr val="accent5"/>
              </a:solidFill>
              <a:latin typeface="Arial Rounded MT Bold" pitchFamily="34" charset="0"/>
            </a:endParaRPr>
          </a:p>
        </p:txBody>
      </p:sp>
      <p:sp>
        <p:nvSpPr>
          <p:cNvPr id="3" name="Subtitle 2"/>
          <p:cNvSpPr>
            <a:spLocks noGrp="1"/>
          </p:cNvSpPr>
          <p:nvPr>
            <p:ph type="subTitle" idx="1"/>
          </p:nvPr>
        </p:nvSpPr>
        <p:spPr>
          <a:xfrm>
            <a:off x="762000" y="3200400"/>
            <a:ext cx="7620000" cy="3505200"/>
          </a:xfrm>
        </p:spPr>
        <p:txBody>
          <a:bodyPr>
            <a:normAutofit/>
          </a:bodyPr>
          <a:lstStyle/>
          <a:p>
            <a:r>
              <a:rPr lang="en-US" sz="2800" dirty="0">
                <a:solidFill>
                  <a:schemeClr val="tx2">
                    <a:lumMod val="40000"/>
                    <a:lumOff val="60000"/>
                  </a:schemeClr>
                </a:solidFill>
                <a:latin typeface="Arial Narrow" pitchFamily="34" charset="0"/>
              </a:rPr>
              <a:t>O. M. Adewusi, T</a:t>
            </a:r>
            <a:r>
              <a:rPr lang="en-US" sz="2800" dirty="0" smtClean="0">
                <a:solidFill>
                  <a:schemeClr val="tx2">
                    <a:lumMod val="40000"/>
                    <a:lumOff val="60000"/>
                  </a:schemeClr>
                </a:solidFill>
                <a:latin typeface="Arial Narrow" pitchFamily="34" charset="0"/>
              </a:rPr>
              <a:t>. V. Omotosho, M. L. Akinyemi, O. O. Ometan, S. A. Akinwunmi and A. A. Umar</a:t>
            </a:r>
          </a:p>
          <a:p>
            <a:endParaRPr lang="en-US" sz="2800" dirty="0" smtClean="0">
              <a:solidFill>
                <a:schemeClr val="tx2">
                  <a:lumMod val="40000"/>
                  <a:lumOff val="60000"/>
                </a:schemeClr>
              </a:solidFill>
              <a:latin typeface="Arial Narrow" pitchFamily="34" charset="0"/>
            </a:endParaRPr>
          </a:p>
          <a:p>
            <a:r>
              <a:rPr lang="en-US" sz="2800" dirty="0" smtClean="0">
                <a:solidFill>
                  <a:schemeClr val="tx2">
                    <a:lumMod val="40000"/>
                    <a:lumOff val="60000"/>
                  </a:schemeClr>
                </a:solidFill>
                <a:latin typeface="Arial Narrow" pitchFamily="34" charset="0"/>
              </a:rPr>
              <a:t>FoSC 2017</a:t>
            </a:r>
          </a:p>
          <a:p>
            <a:r>
              <a:rPr lang="en-US" sz="2400" dirty="0" smtClean="0">
                <a:solidFill>
                  <a:schemeClr val="tx2">
                    <a:lumMod val="40000"/>
                    <a:lumOff val="60000"/>
                  </a:schemeClr>
                </a:solidFill>
                <a:latin typeface="Arial Narrow" pitchFamily="34" charset="0"/>
              </a:rPr>
              <a:t>Department of Physics</a:t>
            </a:r>
          </a:p>
          <a:p>
            <a:r>
              <a:rPr lang="en-US" sz="2800" dirty="0" smtClean="0">
                <a:solidFill>
                  <a:schemeClr val="tx2">
                    <a:lumMod val="40000"/>
                    <a:lumOff val="60000"/>
                  </a:schemeClr>
                </a:solidFill>
                <a:latin typeface="Arial Narrow" pitchFamily="34" charset="0"/>
              </a:rPr>
              <a:t>Lagos  State  University</a:t>
            </a:r>
            <a:endParaRPr lang="en-US" sz="2800" dirty="0">
              <a:solidFill>
                <a:schemeClr val="tx2">
                  <a:lumMod val="40000"/>
                  <a:lumOff val="60000"/>
                </a:schemeClr>
              </a:solidFill>
              <a:latin typeface="Arial Narrow" pitchFamily="34" charset="0"/>
            </a:endParaRPr>
          </a:p>
          <a:p>
            <a:endParaRPr lang="en-US" sz="2800" dirty="0" smtClean="0">
              <a:latin typeface="Arial Narrow" pitchFamily="34" charset="0"/>
            </a:endParaRPr>
          </a:p>
          <a:p>
            <a:endParaRPr lang="en-US" sz="2800" dirty="0" smtClean="0">
              <a:latin typeface="Arial Narrow" pitchFamily="34" charset="0"/>
            </a:endParaRPr>
          </a:p>
          <a:p>
            <a:endParaRPr lang="en-US" sz="2800" dirty="0" smtClean="0">
              <a:latin typeface="Arial Narrow" pitchFamily="34" charset="0"/>
            </a:endParaRPr>
          </a:p>
          <a:p>
            <a:endParaRPr lang="en-GB" sz="2800" dirty="0">
              <a:latin typeface="Arial Narrow" pitchFamily="34" charset="0"/>
            </a:endParaRPr>
          </a:p>
        </p:txBody>
      </p:sp>
    </p:spTree>
    <p:extLst>
      <p:ext uri="{BB962C8B-B14F-4D97-AF65-F5344CB8AC3E}">
        <p14:creationId xmlns:p14="http://schemas.microsoft.com/office/powerpoint/2010/main" val="4253457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US" b="1" dirty="0" smtClean="0"/>
              <a:t/>
            </a:r>
            <a:br>
              <a:rPr lang="en-US" b="1" dirty="0" smtClean="0"/>
            </a:br>
            <a:r>
              <a:rPr lang="en-US" b="1" dirty="0" smtClean="0">
                <a:solidFill>
                  <a:schemeClr val="accent5"/>
                </a:solidFill>
              </a:rPr>
              <a:t>Table </a:t>
            </a:r>
            <a:r>
              <a:rPr lang="en-US" b="1" dirty="0">
                <a:solidFill>
                  <a:schemeClr val="accent5"/>
                </a:solidFill>
              </a:rPr>
              <a:t>1:</a:t>
            </a:r>
            <a:r>
              <a:rPr lang="en-US" dirty="0">
                <a:solidFill>
                  <a:schemeClr val="accent5"/>
                </a:solidFill>
              </a:rPr>
              <a:t> </a:t>
            </a:r>
            <a:r>
              <a:rPr lang="en-US" b="1" dirty="0">
                <a:solidFill>
                  <a:schemeClr val="accent5"/>
                </a:solidFill>
              </a:rPr>
              <a:t>A</a:t>
            </a:r>
            <a:r>
              <a:rPr lang="en-US" dirty="0">
                <a:solidFill>
                  <a:schemeClr val="accent5"/>
                </a:solidFill>
              </a:rPr>
              <a:t> </a:t>
            </a:r>
            <a:r>
              <a:rPr lang="en-US" b="1" dirty="0">
                <a:solidFill>
                  <a:schemeClr val="accent5"/>
                </a:solidFill>
              </a:rPr>
              <a:t>Comparative List of the Cloud Models.</a:t>
            </a:r>
            <a:r>
              <a:rPr lang="en-GB" dirty="0">
                <a:solidFill>
                  <a:schemeClr val="accent5"/>
                </a:solidFill>
              </a:rPr>
              <a:t/>
            </a:r>
            <a:br>
              <a:rPr lang="en-GB" dirty="0">
                <a:solidFill>
                  <a:schemeClr val="accent5"/>
                </a:solidFill>
              </a:rPr>
            </a:br>
            <a:endParaRPr lang="en-GB" dirty="0">
              <a:solidFill>
                <a:schemeClr val="accent5"/>
              </a:solidFill>
            </a:endParaRPr>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057400"/>
            <a:ext cx="8000999"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27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
            </a:r>
            <a:br>
              <a:rPr lang="en-US" b="1" dirty="0" smtClean="0">
                <a:solidFill>
                  <a:srgbClr val="FF0000"/>
                </a:solidFill>
              </a:rPr>
            </a:br>
            <a:r>
              <a:rPr lang="en-US" b="1" dirty="0" smtClean="0">
                <a:solidFill>
                  <a:schemeClr val="accent5"/>
                </a:solidFill>
              </a:rPr>
              <a:t>Table </a:t>
            </a:r>
            <a:r>
              <a:rPr lang="en-US" b="1" dirty="0">
                <a:solidFill>
                  <a:schemeClr val="accent5"/>
                </a:solidFill>
              </a:rPr>
              <a:t>1:</a:t>
            </a:r>
            <a:r>
              <a:rPr lang="en-US" dirty="0">
                <a:solidFill>
                  <a:schemeClr val="accent5"/>
                </a:solidFill>
              </a:rPr>
              <a:t> </a:t>
            </a:r>
            <a:r>
              <a:rPr lang="en-US" b="1" dirty="0">
                <a:solidFill>
                  <a:schemeClr val="accent5"/>
                </a:solidFill>
              </a:rPr>
              <a:t>A</a:t>
            </a:r>
            <a:r>
              <a:rPr lang="en-US" dirty="0">
                <a:solidFill>
                  <a:schemeClr val="accent5"/>
                </a:solidFill>
              </a:rPr>
              <a:t> </a:t>
            </a:r>
            <a:r>
              <a:rPr lang="en-US" b="1" dirty="0">
                <a:solidFill>
                  <a:schemeClr val="accent5"/>
                </a:solidFill>
              </a:rPr>
              <a:t>Comparative List of the Cloud </a:t>
            </a:r>
            <a:r>
              <a:rPr lang="en-US" b="1" dirty="0" smtClean="0">
                <a:solidFill>
                  <a:schemeClr val="accent5"/>
                </a:solidFill>
              </a:rPr>
              <a:t>Models (2/3).</a:t>
            </a:r>
            <a:r>
              <a:rPr lang="en-GB" dirty="0">
                <a:solidFill>
                  <a:schemeClr val="accent5"/>
                </a:solidFill>
              </a:rPr>
              <a:t/>
            </a:r>
            <a:br>
              <a:rPr lang="en-GB" dirty="0">
                <a:solidFill>
                  <a:schemeClr val="accent5"/>
                </a:solidFill>
              </a:rPr>
            </a:br>
            <a:endParaRPr lang="en-GB" dirty="0">
              <a:solidFill>
                <a:schemeClr val="accent5"/>
              </a:solidFill>
            </a:endParaRP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10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
            </a:r>
            <a:br>
              <a:rPr lang="en-US" b="1" dirty="0" smtClean="0">
                <a:solidFill>
                  <a:srgbClr val="FF0000"/>
                </a:solidFill>
              </a:rPr>
            </a:br>
            <a:r>
              <a:rPr lang="en-US" b="1" dirty="0" smtClean="0">
                <a:solidFill>
                  <a:schemeClr val="accent5"/>
                </a:solidFill>
              </a:rPr>
              <a:t>Table </a:t>
            </a:r>
            <a:r>
              <a:rPr lang="en-US" b="1" dirty="0">
                <a:solidFill>
                  <a:schemeClr val="accent5"/>
                </a:solidFill>
              </a:rPr>
              <a:t>1:</a:t>
            </a:r>
            <a:r>
              <a:rPr lang="en-US" dirty="0">
                <a:solidFill>
                  <a:schemeClr val="accent5"/>
                </a:solidFill>
              </a:rPr>
              <a:t> </a:t>
            </a:r>
            <a:r>
              <a:rPr lang="en-US" b="1" dirty="0">
                <a:solidFill>
                  <a:schemeClr val="accent5"/>
                </a:solidFill>
              </a:rPr>
              <a:t>A</a:t>
            </a:r>
            <a:r>
              <a:rPr lang="en-US" dirty="0">
                <a:solidFill>
                  <a:schemeClr val="accent5"/>
                </a:solidFill>
              </a:rPr>
              <a:t> </a:t>
            </a:r>
            <a:r>
              <a:rPr lang="en-US" b="1" dirty="0">
                <a:solidFill>
                  <a:schemeClr val="accent5"/>
                </a:solidFill>
              </a:rPr>
              <a:t>Comparative List of the Cloud Models </a:t>
            </a:r>
            <a:r>
              <a:rPr lang="en-US" b="1" dirty="0" smtClean="0">
                <a:solidFill>
                  <a:schemeClr val="accent5"/>
                </a:solidFill>
              </a:rPr>
              <a:t>(3/3</a:t>
            </a:r>
            <a:r>
              <a:rPr lang="en-US" b="1" dirty="0">
                <a:solidFill>
                  <a:schemeClr val="accent5"/>
                </a:solidFill>
              </a:rPr>
              <a:t>).</a:t>
            </a:r>
            <a:r>
              <a:rPr lang="en-GB" dirty="0">
                <a:solidFill>
                  <a:srgbClr val="FF0000"/>
                </a:solidFill>
              </a:rPr>
              <a:t/>
            </a:r>
            <a:br>
              <a:rPr lang="en-GB" dirty="0">
                <a:solidFill>
                  <a:srgbClr val="FF0000"/>
                </a:solidFill>
              </a:rPr>
            </a:br>
            <a:endParaRPr lang="en-GB"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00200"/>
            <a:ext cx="8153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116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The </a:t>
            </a:r>
            <a:r>
              <a:rPr lang="en-US" dirty="0" smtClean="0">
                <a:solidFill>
                  <a:schemeClr val="accent5"/>
                </a:solidFill>
              </a:rPr>
              <a:t>Station’s Cloud </a:t>
            </a:r>
            <a:r>
              <a:rPr lang="en-US" dirty="0">
                <a:solidFill>
                  <a:schemeClr val="accent5"/>
                </a:solidFill>
              </a:rPr>
              <a:t>Cover</a:t>
            </a:r>
            <a:endParaRPr lang="en-GB" dirty="0">
              <a:solidFill>
                <a:schemeClr val="accent5"/>
              </a:solidFill>
            </a:endParaRPr>
          </a:p>
        </p:txBody>
      </p:sp>
      <p:sp>
        <p:nvSpPr>
          <p:cNvPr id="3" name="Content Placeholder 2"/>
          <p:cNvSpPr>
            <a:spLocks noGrp="1"/>
          </p:cNvSpPr>
          <p:nvPr>
            <p:ph idx="1"/>
          </p:nvPr>
        </p:nvSpPr>
        <p:spPr/>
        <p:txBody>
          <a:bodyPr>
            <a:normAutofit/>
          </a:bodyPr>
          <a:lstStyle/>
          <a:p>
            <a:pPr algn="just">
              <a:buFont typeface="Wingdings" pitchFamily="2" charset="2"/>
              <a:buChar char="§"/>
            </a:pPr>
            <a:r>
              <a:rPr lang="en-GB" dirty="0"/>
              <a:t>The cloud cover of a station is a graphical relationship that shows the monthly variation of the percentage of cloud amount on the station’s sky dome, thus daily total cloud amount need be accurately estimated by visual method or by an efficient cloud estimating instrument, and the monthly average total is computed through each year.</a:t>
            </a:r>
          </a:p>
        </p:txBody>
      </p:sp>
    </p:spTree>
    <p:extLst>
      <p:ext uri="{BB962C8B-B14F-4D97-AF65-F5344CB8AC3E}">
        <p14:creationId xmlns:p14="http://schemas.microsoft.com/office/powerpoint/2010/main" val="1481205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The Station’s Cloud </a:t>
            </a:r>
            <a:r>
              <a:rPr lang="en-US" dirty="0" smtClean="0">
                <a:solidFill>
                  <a:schemeClr val="accent5"/>
                </a:solidFill>
              </a:rPr>
              <a:t>Cover -2</a:t>
            </a:r>
            <a:endParaRPr lang="en-GB" dirty="0"/>
          </a:p>
        </p:txBody>
      </p:sp>
      <p:sp>
        <p:nvSpPr>
          <p:cNvPr id="3" name="Content Placeholder 2"/>
          <p:cNvSpPr>
            <a:spLocks noGrp="1"/>
          </p:cNvSpPr>
          <p:nvPr>
            <p:ph idx="1"/>
          </p:nvPr>
        </p:nvSpPr>
        <p:spPr/>
        <p:txBody>
          <a:bodyPr>
            <a:normAutofit fontScale="92500" lnSpcReduction="10000"/>
          </a:bodyPr>
          <a:lstStyle/>
          <a:p>
            <a:pPr algn="just"/>
            <a:r>
              <a:rPr lang="en-GB" dirty="0"/>
              <a:t>Cloud measurement method includes satellites cloud observations on one hand and visual measurement of cloud from the earth’s surface stations on the other</a:t>
            </a:r>
            <a:r>
              <a:rPr lang="en-GB" dirty="0" smtClean="0"/>
              <a:t>.</a:t>
            </a:r>
          </a:p>
          <a:p>
            <a:r>
              <a:rPr lang="en-GB" dirty="0" smtClean="0"/>
              <a:t>On the visual measurement, each </a:t>
            </a:r>
            <a:r>
              <a:rPr lang="en-GB" dirty="0"/>
              <a:t>assessment view of the total amount of cloud entails determination of cloud amount in cloud layers between the cloud base and maximum vertical distance visible for each of the four sky quadrants during each of the fixed daily observation times.</a:t>
            </a:r>
          </a:p>
        </p:txBody>
      </p:sp>
    </p:spTree>
    <p:extLst>
      <p:ext uri="{BB962C8B-B14F-4D97-AF65-F5344CB8AC3E}">
        <p14:creationId xmlns:p14="http://schemas.microsoft.com/office/powerpoint/2010/main" val="1361115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The Station’s Cloud Cover </a:t>
            </a:r>
            <a:r>
              <a:rPr lang="en-US" dirty="0" smtClean="0">
                <a:solidFill>
                  <a:schemeClr val="accent5"/>
                </a:solidFill>
              </a:rPr>
              <a:t>-3</a:t>
            </a:r>
            <a:endParaRPr lang="en-GB" dirty="0"/>
          </a:p>
        </p:txBody>
      </p:sp>
      <p:sp>
        <p:nvSpPr>
          <p:cNvPr id="3" name="Content Placeholder 2"/>
          <p:cNvSpPr>
            <a:spLocks noGrp="1"/>
          </p:cNvSpPr>
          <p:nvPr>
            <p:ph idx="1"/>
          </p:nvPr>
        </p:nvSpPr>
        <p:spPr/>
        <p:txBody>
          <a:bodyPr/>
          <a:lstStyle/>
          <a:p>
            <a:pPr algn="just"/>
            <a:r>
              <a:rPr lang="en-GB" dirty="0"/>
              <a:t>Table </a:t>
            </a:r>
            <a:r>
              <a:rPr lang="en-GB" dirty="0" smtClean="0"/>
              <a:t>2 </a:t>
            </a:r>
            <a:r>
              <a:rPr lang="en-GB" dirty="0"/>
              <a:t>shows typical </a:t>
            </a:r>
            <a:r>
              <a:rPr lang="en-GB" dirty="0" smtClean="0"/>
              <a:t>weekly </a:t>
            </a:r>
            <a:r>
              <a:rPr lang="en-GB" dirty="0"/>
              <a:t>record of the visual cloud </a:t>
            </a:r>
            <a:r>
              <a:rPr lang="en-GB" dirty="0" smtClean="0"/>
              <a:t>data and </a:t>
            </a:r>
            <a:r>
              <a:rPr lang="en-GB" dirty="0"/>
              <a:t>Figure </a:t>
            </a:r>
            <a:r>
              <a:rPr lang="en-GB" dirty="0" smtClean="0"/>
              <a:t>4 </a:t>
            </a:r>
            <a:r>
              <a:rPr lang="en-GB" dirty="0"/>
              <a:t>shows the </a:t>
            </a:r>
            <a:r>
              <a:rPr lang="en-GB" dirty="0" smtClean="0"/>
              <a:t>visual cloud </a:t>
            </a:r>
            <a:r>
              <a:rPr lang="en-GB" dirty="0"/>
              <a:t>cover </a:t>
            </a:r>
            <a:r>
              <a:rPr lang="en-GB" dirty="0" smtClean="0"/>
              <a:t>result for. </a:t>
            </a:r>
          </a:p>
          <a:p>
            <a:endParaRPr lang="en-GB" dirty="0" smtClean="0"/>
          </a:p>
          <a:p>
            <a:endParaRPr lang="en-GB" dirty="0" smtClean="0"/>
          </a:p>
          <a:p>
            <a:endParaRPr lang="en-GB" dirty="0"/>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733800"/>
            <a:ext cx="8839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3364468"/>
            <a:ext cx="8305800" cy="461665"/>
          </a:xfrm>
          <a:prstGeom prst="rect">
            <a:avLst/>
          </a:prstGeom>
          <a:noFill/>
        </p:spPr>
        <p:txBody>
          <a:bodyPr wrap="square" rtlCol="0">
            <a:spAutoFit/>
          </a:bodyPr>
          <a:lstStyle/>
          <a:p>
            <a:pPr algn="ctr"/>
            <a:r>
              <a:rPr lang="en-GB" sz="2400" b="1" dirty="0" smtClean="0">
                <a:latin typeface="Times New Roman" pitchFamily="18" charset="0"/>
                <a:cs typeface="Times New Roman" pitchFamily="18" charset="0"/>
              </a:rPr>
              <a:t>Table 2: Typical Visual Cloud Cover </a:t>
            </a:r>
            <a:r>
              <a:rPr lang="en-GB" sz="2400" b="1" dirty="0">
                <a:latin typeface="Times New Roman" pitchFamily="18" charset="0"/>
                <a:cs typeface="Times New Roman" pitchFamily="18" charset="0"/>
              </a:rPr>
              <a:t>W</a:t>
            </a:r>
            <a:r>
              <a:rPr lang="en-GB" sz="2400" b="1" dirty="0" smtClean="0">
                <a:latin typeface="Times New Roman" pitchFamily="18" charset="0"/>
                <a:cs typeface="Times New Roman" pitchFamily="18" charset="0"/>
              </a:rPr>
              <a:t>eekly Record</a:t>
            </a:r>
            <a:endParaRPr lang="en-GB"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694943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8077200"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5574268"/>
            <a:ext cx="6477000" cy="369332"/>
          </a:xfrm>
          <a:prstGeom prst="rect">
            <a:avLst/>
          </a:prstGeom>
          <a:noFill/>
        </p:spPr>
        <p:txBody>
          <a:bodyPr wrap="square" rtlCol="0">
            <a:spAutoFit/>
          </a:bodyPr>
          <a:lstStyle/>
          <a:p>
            <a:pPr algn="ctr"/>
            <a:r>
              <a:rPr lang="en-GB" dirty="0"/>
              <a:t>FIGURE </a:t>
            </a:r>
            <a:r>
              <a:rPr lang="en-GB" dirty="0" smtClean="0"/>
              <a:t>4: </a:t>
            </a:r>
            <a:r>
              <a:rPr lang="en-GB" dirty="0"/>
              <a:t>OTA - CU CLOUD COVER</a:t>
            </a:r>
          </a:p>
        </p:txBody>
      </p:sp>
    </p:spTree>
    <p:extLst>
      <p:ext uri="{BB962C8B-B14F-4D97-AF65-F5344CB8AC3E}">
        <p14:creationId xmlns:p14="http://schemas.microsoft.com/office/powerpoint/2010/main" val="674811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The Station’s Cloud Cover </a:t>
            </a:r>
            <a:r>
              <a:rPr lang="en-US" dirty="0" smtClean="0">
                <a:solidFill>
                  <a:schemeClr val="accent5"/>
                </a:solidFill>
              </a:rPr>
              <a:t>-4</a:t>
            </a:r>
            <a:endParaRPr lang="en-GB" dirty="0"/>
          </a:p>
        </p:txBody>
      </p:sp>
      <p:sp>
        <p:nvSpPr>
          <p:cNvPr id="3" name="Content Placeholder 2"/>
          <p:cNvSpPr>
            <a:spLocks noGrp="1"/>
          </p:cNvSpPr>
          <p:nvPr>
            <p:ph idx="1"/>
          </p:nvPr>
        </p:nvSpPr>
        <p:spPr/>
        <p:txBody>
          <a:bodyPr>
            <a:normAutofit fontScale="85000" lnSpcReduction="10000"/>
          </a:bodyPr>
          <a:lstStyle/>
          <a:p>
            <a:pPr algn="just"/>
            <a:r>
              <a:rPr lang="en-GB" dirty="0"/>
              <a:t>In the satellite observations segment of cloud cover determination for a station, radiance changes measured by satellites are interpreted using climatic models’ algorithms</a:t>
            </a:r>
            <a:r>
              <a:rPr lang="en-GB" dirty="0" smtClean="0"/>
              <a:t>.</a:t>
            </a:r>
          </a:p>
          <a:p>
            <a:pPr algn="just"/>
            <a:r>
              <a:rPr lang="en-GB" dirty="0" smtClean="0"/>
              <a:t>For the case study station satellites </a:t>
            </a:r>
            <a:r>
              <a:rPr lang="en-GB" dirty="0"/>
              <a:t>3-D cloud data are </a:t>
            </a:r>
            <a:r>
              <a:rPr lang="en-GB" dirty="0" smtClean="0"/>
              <a:t>obtained </a:t>
            </a:r>
            <a:r>
              <a:rPr lang="en-GB" dirty="0"/>
              <a:t>from </a:t>
            </a:r>
            <a:r>
              <a:rPr lang="en-GB" dirty="0" smtClean="0"/>
              <a:t>A- </a:t>
            </a:r>
            <a:r>
              <a:rPr lang="en-GB" dirty="0"/>
              <a:t>Train satellites, </a:t>
            </a:r>
            <a:r>
              <a:rPr lang="en-GB" dirty="0" smtClean="0"/>
              <a:t>figure 5. Data </a:t>
            </a:r>
            <a:r>
              <a:rPr lang="en-GB" dirty="0"/>
              <a:t>from </a:t>
            </a:r>
            <a:r>
              <a:rPr lang="en-GB" dirty="0" smtClean="0"/>
              <a:t>CLOUDSAT, </a:t>
            </a:r>
            <a:r>
              <a:rPr lang="en-GB" dirty="0"/>
              <a:t>CERES, TERA-AQUA-MODIS, </a:t>
            </a:r>
            <a:r>
              <a:rPr lang="en-GB" dirty="0" smtClean="0"/>
              <a:t>CALIPSO, SRB </a:t>
            </a:r>
            <a:r>
              <a:rPr lang="en-GB" dirty="0"/>
              <a:t>and </a:t>
            </a:r>
            <a:r>
              <a:rPr lang="en-GB" dirty="0" smtClean="0"/>
              <a:t>ISCCP </a:t>
            </a:r>
            <a:r>
              <a:rPr lang="en-GB" dirty="0"/>
              <a:t>satellites were downloaded and processed. Analyses of each set of satellite data were carried out and their output charts displayed in figure </a:t>
            </a:r>
            <a:r>
              <a:rPr lang="en-GB" dirty="0" smtClean="0"/>
              <a:t>6 </a:t>
            </a:r>
            <a:r>
              <a:rPr lang="en-GB" dirty="0"/>
              <a:t>are used for corroborating the surface visual cloud cover result.</a:t>
            </a:r>
          </a:p>
          <a:p>
            <a:endParaRPr lang="en-GB" dirty="0"/>
          </a:p>
        </p:txBody>
      </p:sp>
    </p:spTree>
    <p:extLst>
      <p:ext uri="{BB962C8B-B14F-4D97-AF65-F5344CB8AC3E}">
        <p14:creationId xmlns:p14="http://schemas.microsoft.com/office/powerpoint/2010/main" val="4162200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14350"/>
            <a:ext cx="8496300" cy="583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6382266"/>
            <a:ext cx="8153400" cy="369332"/>
          </a:xfrm>
          <a:prstGeom prst="rect">
            <a:avLst/>
          </a:prstGeom>
          <a:noFill/>
        </p:spPr>
        <p:txBody>
          <a:bodyPr wrap="square" rtlCol="0">
            <a:spAutoFit/>
          </a:bodyPr>
          <a:lstStyle/>
          <a:p>
            <a:pPr algn="ctr"/>
            <a:r>
              <a:rPr lang="en-GB" dirty="0" smtClean="0"/>
              <a:t>Figure 5: </a:t>
            </a:r>
            <a:r>
              <a:rPr lang="en-GB" dirty="0"/>
              <a:t>A – TRAIN SATELLITES</a:t>
            </a:r>
          </a:p>
        </p:txBody>
      </p:sp>
    </p:spTree>
    <p:extLst>
      <p:ext uri="{BB962C8B-B14F-4D97-AF65-F5344CB8AC3E}">
        <p14:creationId xmlns:p14="http://schemas.microsoft.com/office/powerpoint/2010/main" val="1217245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29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5715000"/>
            <a:ext cx="8001000" cy="369332"/>
          </a:xfrm>
          <a:prstGeom prst="rect">
            <a:avLst/>
          </a:prstGeom>
          <a:noFill/>
        </p:spPr>
        <p:txBody>
          <a:bodyPr wrap="square" rtlCol="0">
            <a:spAutoFit/>
          </a:bodyPr>
          <a:lstStyle/>
          <a:p>
            <a:r>
              <a:rPr lang="en-GB" dirty="0"/>
              <a:t>Figure 6: OTA [CU] CLOUD COVER AND THE CORROBORATING SATELLITES OVER IT</a:t>
            </a:r>
          </a:p>
        </p:txBody>
      </p:sp>
    </p:spTree>
    <p:extLst>
      <p:ext uri="{BB962C8B-B14F-4D97-AF65-F5344CB8AC3E}">
        <p14:creationId xmlns:p14="http://schemas.microsoft.com/office/powerpoint/2010/main" val="405116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Font typeface="Wingdings" pitchFamily="2" charset="2"/>
              <a:buChar char="§"/>
            </a:pPr>
            <a:r>
              <a:rPr lang="en-GB" b="1" dirty="0" smtClean="0"/>
              <a:t>Introduction</a:t>
            </a:r>
          </a:p>
          <a:p>
            <a:r>
              <a:rPr lang="en-GB" dirty="0" smtClean="0"/>
              <a:t>   </a:t>
            </a:r>
            <a:r>
              <a:rPr lang="en-GB" sz="2600" dirty="0" smtClean="0"/>
              <a:t>Scenario Illustration</a:t>
            </a:r>
          </a:p>
          <a:p>
            <a:pPr>
              <a:buFont typeface="Wingdings" pitchFamily="2" charset="2"/>
              <a:buChar char="§"/>
            </a:pPr>
            <a:r>
              <a:rPr lang="en-GB" b="1" dirty="0"/>
              <a:t>Comparisons </a:t>
            </a:r>
            <a:r>
              <a:rPr lang="en-GB" b="1" dirty="0" smtClean="0"/>
              <a:t>of The </a:t>
            </a:r>
            <a:r>
              <a:rPr lang="en-GB" b="1" dirty="0"/>
              <a:t>Foundation Cloud Models</a:t>
            </a:r>
            <a:endParaRPr lang="en-GB" b="1" dirty="0" smtClean="0"/>
          </a:p>
          <a:p>
            <a:pPr>
              <a:buFont typeface="Wingdings" pitchFamily="2" charset="2"/>
              <a:buChar char="§"/>
            </a:pPr>
            <a:r>
              <a:rPr lang="en-GB" b="1" dirty="0" smtClean="0"/>
              <a:t>Station Cloud Cover</a:t>
            </a:r>
          </a:p>
          <a:p>
            <a:pPr>
              <a:buFont typeface="Wingdings" pitchFamily="2" charset="2"/>
              <a:buChar char="§"/>
            </a:pPr>
            <a:r>
              <a:rPr lang="en-GB" b="1" dirty="0" smtClean="0"/>
              <a:t>Station Radiometric </a:t>
            </a:r>
            <a:r>
              <a:rPr lang="en-GB" b="1" dirty="0"/>
              <a:t>Data Acquisition and </a:t>
            </a:r>
            <a:r>
              <a:rPr lang="en-GB" b="1" dirty="0" smtClean="0"/>
              <a:t>Analysis</a:t>
            </a:r>
          </a:p>
          <a:p>
            <a:pPr>
              <a:buFont typeface="Wingdings" pitchFamily="2" charset="2"/>
              <a:buChar char="§"/>
            </a:pPr>
            <a:r>
              <a:rPr lang="en-GB" b="1" dirty="0"/>
              <a:t>Cloud Attenuation Modelling</a:t>
            </a:r>
            <a:endParaRPr lang="en-GB" dirty="0"/>
          </a:p>
          <a:p>
            <a:pPr>
              <a:buFont typeface="Wingdings" pitchFamily="2" charset="2"/>
              <a:buChar char="§"/>
            </a:pPr>
            <a:r>
              <a:rPr lang="en-GB" b="1" dirty="0" smtClean="0"/>
              <a:t>Conclusion</a:t>
            </a:r>
          </a:p>
          <a:p>
            <a:pPr>
              <a:buFont typeface="Wingdings" pitchFamily="2" charset="2"/>
              <a:buChar char="§"/>
            </a:pPr>
            <a:r>
              <a:rPr lang="en-GB" b="1" dirty="0" smtClean="0"/>
              <a:t>Future Work</a:t>
            </a:r>
          </a:p>
          <a:p>
            <a:pPr>
              <a:buFont typeface="Wingdings" pitchFamily="2" charset="2"/>
              <a:buChar char="§"/>
            </a:pPr>
            <a:r>
              <a:rPr lang="en-GB" b="1" dirty="0" smtClean="0"/>
              <a:t>References</a:t>
            </a:r>
          </a:p>
          <a:p>
            <a:pPr>
              <a:buFont typeface="Wingdings" pitchFamily="2" charset="2"/>
              <a:buChar char="§"/>
            </a:pPr>
            <a:endParaRPr lang="en-GB" dirty="0" smtClean="0"/>
          </a:p>
          <a:p>
            <a:pPr>
              <a:buFont typeface="Wingdings" pitchFamily="2" charset="2"/>
              <a:buChar char="§"/>
            </a:pPr>
            <a:endParaRPr lang="en-GB" dirty="0"/>
          </a:p>
        </p:txBody>
      </p:sp>
      <p:sp>
        <p:nvSpPr>
          <p:cNvPr id="8" name="Title 3"/>
          <p:cNvSpPr>
            <a:spLocks noGrp="1"/>
          </p:cNvSpPr>
          <p:nvPr>
            <p:ph type="title"/>
          </p:nvPr>
        </p:nvSpPr>
        <p:spPr/>
        <p:txBody>
          <a:bodyPr/>
          <a:lstStyle/>
          <a:p>
            <a:pPr>
              <a:defRPr/>
            </a:pPr>
            <a:r>
              <a:rPr lang="en-US" altLang="en-US" sz="4000" b="1" dirty="0" smtClean="0">
                <a:solidFill>
                  <a:schemeClr val="accent5"/>
                </a:solidFill>
                <a:effectLst>
                  <a:outerShdw blurRad="38100" dist="38100" dir="2700000" algn="tl">
                    <a:srgbClr val="000000">
                      <a:alpha val="43137"/>
                    </a:srgbClr>
                  </a:outerShdw>
                </a:effectLst>
                <a:latin typeface="Arial Rounded MT Bold" pitchFamily="34" charset="0"/>
              </a:rPr>
              <a:t>OUTLINE</a:t>
            </a:r>
          </a:p>
        </p:txBody>
      </p:sp>
    </p:spTree>
    <p:extLst>
      <p:ext uri="{BB962C8B-B14F-4D97-AF65-F5344CB8AC3E}">
        <p14:creationId xmlns:p14="http://schemas.microsoft.com/office/powerpoint/2010/main" val="277087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Station </a:t>
            </a:r>
            <a:r>
              <a:rPr lang="en-GB" dirty="0"/>
              <a:t>Radiometric Data </a:t>
            </a:r>
            <a:r>
              <a:rPr lang="en-GB" dirty="0" smtClean="0"/>
              <a:t>Acquisition</a:t>
            </a:r>
            <a:r>
              <a:rPr lang="en-GB" dirty="0"/>
              <a:t/>
            </a:r>
            <a:br>
              <a:rPr lang="en-GB" dirty="0"/>
            </a:br>
            <a:endParaRPr lang="en-GB" dirty="0"/>
          </a:p>
        </p:txBody>
      </p:sp>
      <p:sp>
        <p:nvSpPr>
          <p:cNvPr id="3" name="Content Placeholder 2"/>
          <p:cNvSpPr>
            <a:spLocks noGrp="1"/>
          </p:cNvSpPr>
          <p:nvPr>
            <p:ph idx="1"/>
          </p:nvPr>
        </p:nvSpPr>
        <p:spPr/>
        <p:txBody>
          <a:bodyPr>
            <a:normAutofit fontScale="92500" lnSpcReduction="20000"/>
          </a:bodyPr>
          <a:lstStyle/>
          <a:p>
            <a:pPr algn="just"/>
            <a:r>
              <a:rPr lang="en-GB" dirty="0"/>
              <a:t>In an observation station at least one </a:t>
            </a:r>
            <a:r>
              <a:rPr lang="en-GB" dirty="0" smtClean="0"/>
              <a:t>radiometer will </a:t>
            </a:r>
            <a:r>
              <a:rPr lang="en-GB" dirty="0"/>
              <a:t>be required for radiometric data collection, and radiosonde data or satellite radiometric data will be needed for corroboration</a:t>
            </a:r>
            <a:r>
              <a:rPr lang="en-GB" dirty="0" smtClean="0"/>
              <a:t>.</a:t>
            </a:r>
          </a:p>
          <a:p>
            <a:pPr algn="just"/>
            <a:r>
              <a:rPr lang="en-US" dirty="0"/>
              <a:t>In the </a:t>
            </a:r>
            <a:r>
              <a:rPr lang="en-US" dirty="0" smtClean="0"/>
              <a:t>Ota – CU station case study, </a:t>
            </a:r>
            <a:r>
              <a:rPr lang="en-GB" dirty="0"/>
              <a:t>9103 Spectrum </a:t>
            </a:r>
            <a:r>
              <a:rPr lang="en-GB" dirty="0" smtClean="0"/>
              <a:t>Analyser is in use;</a:t>
            </a:r>
            <a:r>
              <a:rPr lang="en-US" dirty="0" smtClean="0"/>
              <a:t> </a:t>
            </a:r>
            <a:r>
              <a:rPr lang="en-US" dirty="0"/>
              <a:t>fifty - three years radiosonde observations data was acquired, filtered and extracted to obtain each cloud layer’s values for the required primary parameters – pressure (hP</a:t>
            </a:r>
            <a:r>
              <a:rPr lang="en-US" baseline="-25000" dirty="0"/>
              <a:t>a</a:t>
            </a:r>
            <a:r>
              <a:rPr lang="en-US" dirty="0"/>
              <a:t>), temperature (K) and calculated geopotential height (m). </a:t>
            </a:r>
            <a:endParaRPr lang="en-GB" dirty="0"/>
          </a:p>
        </p:txBody>
      </p:sp>
    </p:spTree>
    <p:extLst>
      <p:ext uri="{BB962C8B-B14F-4D97-AF65-F5344CB8AC3E}">
        <p14:creationId xmlns:p14="http://schemas.microsoft.com/office/powerpoint/2010/main" val="34818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228600"/>
            <a:ext cx="8229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4400" y="6172200"/>
            <a:ext cx="184731" cy="369332"/>
          </a:xfrm>
          <a:prstGeom prst="rect">
            <a:avLst/>
          </a:prstGeom>
          <a:noFill/>
        </p:spPr>
        <p:txBody>
          <a:bodyPr wrap="none" rtlCol="0">
            <a:spAutoFit/>
          </a:bodyPr>
          <a:lstStyle/>
          <a:p>
            <a:endParaRPr lang="en-GB" dirty="0"/>
          </a:p>
        </p:txBody>
      </p:sp>
      <p:sp>
        <p:nvSpPr>
          <p:cNvPr id="3" name="TextBox 2"/>
          <p:cNvSpPr txBox="1"/>
          <p:nvPr/>
        </p:nvSpPr>
        <p:spPr>
          <a:xfrm>
            <a:off x="685799" y="6172200"/>
            <a:ext cx="8077201" cy="369332"/>
          </a:xfrm>
          <a:prstGeom prst="rect">
            <a:avLst/>
          </a:prstGeom>
          <a:noFill/>
        </p:spPr>
        <p:txBody>
          <a:bodyPr wrap="square" rtlCol="0">
            <a:spAutoFit/>
          </a:bodyPr>
          <a:lstStyle/>
          <a:p>
            <a:pPr algn="ctr"/>
            <a:r>
              <a:rPr lang="en-GB" dirty="0"/>
              <a:t>Figure </a:t>
            </a:r>
            <a:r>
              <a:rPr lang="en-GB" dirty="0" smtClean="0"/>
              <a:t>7: </a:t>
            </a:r>
            <a:r>
              <a:rPr lang="en-GB" dirty="0"/>
              <a:t>9103 </a:t>
            </a:r>
            <a:r>
              <a:rPr lang="en-GB" dirty="0" smtClean="0"/>
              <a:t>Spectrum Analyser Outdoor </a:t>
            </a:r>
            <a:r>
              <a:rPr lang="en-GB" dirty="0"/>
              <a:t>Unit</a:t>
            </a:r>
          </a:p>
        </p:txBody>
      </p:sp>
    </p:spTree>
    <p:extLst>
      <p:ext uri="{BB962C8B-B14F-4D97-AF65-F5344CB8AC3E}">
        <p14:creationId xmlns:p14="http://schemas.microsoft.com/office/powerpoint/2010/main" val="1566408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533400"/>
            <a:ext cx="8229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4400" y="6096000"/>
            <a:ext cx="7696201" cy="369332"/>
          </a:xfrm>
          <a:prstGeom prst="rect">
            <a:avLst/>
          </a:prstGeom>
          <a:noFill/>
        </p:spPr>
        <p:txBody>
          <a:bodyPr wrap="square" rtlCol="0">
            <a:spAutoFit/>
          </a:bodyPr>
          <a:lstStyle/>
          <a:p>
            <a:pPr algn="ctr"/>
            <a:r>
              <a:rPr lang="en-GB" dirty="0"/>
              <a:t>Figure </a:t>
            </a:r>
            <a:r>
              <a:rPr lang="en-GB" dirty="0" smtClean="0"/>
              <a:t>8: </a:t>
            </a:r>
            <a:r>
              <a:rPr lang="en-GB" dirty="0"/>
              <a:t>9103 Spectrum Analyser </a:t>
            </a:r>
            <a:r>
              <a:rPr lang="en-GB" dirty="0" smtClean="0"/>
              <a:t>Indoor Unit with PC</a:t>
            </a:r>
            <a:endParaRPr lang="en-GB" dirty="0"/>
          </a:p>
        </p:txBody>
      </p:sp>
    </p:spTree>
    <p:extLst>
      <p:ext uri="{BB962C8B-B14F-4D97-AF65-F5344CB8AC3E}">
        <p14:creationId xmlns:p14="http://schemas.microsoft.com/office/powerpoint/2010/main" val="2368556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Station </a:t>
            </a:r>
            <a:r>
              <a:rPr lang="en-GB" dirty="0"/>
              <a:t>Radiometric </a:t>
            </a:r>
            <a:r>
              <a:rPr lang="en-GB" dirty="0" smtClean="0"/>
              <a:t>Data  </a:t>
            </a:r>
            <a:r>
              <a:rPr lang="en-GB" dirty="0"/>
              <a:t>Analysis</a:t>
            </a:r>
            <a:br>
              <a:rPr lang="en-GB" dirty="0"/>
            </a:br>
            <a:endParaRPr lang="en-GB" dirty="0"/>
          </a:p>
        </p:txBody>
      </p:sp>
      <p:sp>
        <p:nvSpPr>
          <p:cNvPr id="3" name="Content Placeholder 2"/>
          <p:cNvSpPr>
            <a:spLocks noGrp="1"/>
          </p:cNvSpPr>
          <p:nvPr>
            <p:ph idx="1"/>
          </p:nvPr>
        </p:nvSpPr>
        <p:spPr/>
        <p:txBody>
          <a:bodyPr>
            <a:normAutofit fontScale="92500" lnSpcReduction="20000"/>
          </a:bodyPr>
          <a:lstStyle/>
          <a:p>
            <a:pPr algn="just"/>
            <a:r>
              <a:rPr lang="en-US" dirty="0"/>
              <a:t>Attenuation distribution and statistics for each of the eight listed cloud models were computed from the processed radiosonde data. </a:t>
            </a:r>
            <a:endParaRPr lang="en-US" dirty="0" smtClean="0"/>
          </a:p>
          <a:p>
            <a:pPr algn="just"/>
            <a:r>
              <a:rPr lang="en-GB" dirty="0" smtClean="0"/>
              <a:t>The </a:t>
            </a:r>
            <a:r>
              <a:rPr lang="en-GB" dirty="0"/>
              <a:t>station logged spectrum analyser data (SPAD) were extracted and analysed under two conditions - rainy and non-rainy days, using the climatological device’s monthly data for each year.  </a:t>
            </a:r>
            <a:endParaRPr lang="en-GB" dirty="0" smtClean="0"/>
          </a:p>
          <a:p>
            <a:pPr algn="just"/>
            <a:r>
              <a:rPr lang="en-GB" dirty="0" smtClean="0"/>
              <a:t>Then </a:t>
            </a:r>
            <a:r>
              <a:rPr lang="en-GB" dirty="0"/>
              <a:t>all the processed data </a:t>
            </a:r>
            <a:r>
              <a:rPr lang="en-GB" dirty="0" smtClean="0"/>
              <a:t>for </a:t>
            </a:r>
            <a:r>
              <a:rPr lang="en-GB" dirty="0"/>
              <a:t>three years were integrated and the integrated data cumulative distribution curve obtained.</a:t>
            </a:r>
          </a:p>
        </p:txBody>
      </p:sp>
    </p:spTree>
    <p:extLst>
      <p:ext uri="{BB962C8B-B14F-4D97-AF65-F5344CB8AC3E}">
        <p14:creationId xmlns:p14="http://schemas.microsoft.com/office/powerpoint/2010/main" val="607989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accent5"/>
                </a:solidFill>
              </a:rPr>
              <a:t>Station Radiometric Data  </a:t>
            </a:r>
            <a:r>
              <a:rPr lang="en-GB" dirty="0" smtClean="0">
                <a:solidFill>
                  <a:schemeClr val="accent5"/>
                </a:solidFill>
              </a:rPr>
              <a:t>Analysis - 2</a:t>
            </a:r>
            <a:endParaRPr lang="en-GB" dirty="0">
              <a:solidFill>
                <a:schemeClr val="accent5"/>
              </a:solidFill>
            </a:endParaRPr>
          </a:p>
        </p:txBody>
      </p:sp>
      <p:sp>
        <p:nvSpPr>
          <p:cNvPr id="3" name="Content Placeholder 2"/>
          <p:cNvSpPr>
            <a:spLocks noGrp="1"/>
          </p:cNvSpPr>
          <p:nvPr>
            <p:ph idx="1"/>
          </p:nvPr>
        </p:nvSpPr>
        <p:spPr/>
        <p:txBody>
          <a:bodyPr>
            <a:normAutofit lnSpcReduction="10000"/>
          </a:bodyPr>
          <a:lstStyle/>
          <a:p>
            <a:pPr algn="just"/>
            <a:r>
              <a:rPr lang="en-GB" dirty="0"/>
              <a:t>Each distribution curve is a result of raw data processing using electronic spread sheet programming to implement several layers of required station conditions such as geographic, climatic and spectra conditions. The resulting cloud attenuation cumulative distribution curves at 12.5 GHz for each of the existing cloud models and that for the spectrum analyser </a:t>
            </a:r>
            <a:r>
              <a:rPr lang="en-GB" dirty="0" smtClean="0"/>
              <a:t>data (SPAD) </a:t>
            </a:r>
            <a:r>
              <a:rPr lang="en-GB" dirty="0"/>
              <a:t>were compared in figure </a:t>
            </a:r>
            <a:r>
              <a:rPr lang="en-GB" dirty="0" smtClean="0"/>
              <a:t>9.</a:t>
            </a:r>
            <a:endParaRPr lang="en-GB" dirty="0"/>
          </a:p>
          <a:p>
            <a:endParaRPr lang="en-GB" dirty="0"/>
          </a:p>
        </p:txBody>
      </p:sp>
    </p:spTree>
    <p:extLst>
      <p:ext uri="{BB962C8B-B14F-4D97-AF65-F5344CB8AC3E}">
        <p14:creationId xmlns:p14="http://schemas.microsoft.com/office/powerpoint/2010/main" val="608645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8001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43000" y="5943600"/>
            <a:ext cx="7467600" cy="369332"/>
          </a:xfrm>
          <a:prstGeom prst="rect">
            <a:avLst/>
          </a:prstGeom>
          <a:noFill/>
        </p:spPr>
        <p:txBody>
          <a:bodyPr wrap="square" rtlCol="0">
            <a:spAutoFit/>
          </a:bodyPr>
          <a:lstStyle/>
          <a:p>
            <a:pPr algn="ctr"/>
            <a:r>
              <a:rPr lang="en-GB" dirty="0" smtClean="0"/>
              <a:t>Figure 9: SPAD and Cloud Models Distribution Curves at 12.5 GHz</a:t>
            </a:r>
            <a:endParaRPr lang="en-GB" dirty="0"/>
          </a:p>
        </p:txBody>
      </p:sp>
    </p:spTree>
    <p:extLst>
      <p:ext uri="{BB962C8B-B14F-4D97-AF65-F5344CB8AC3E}">
        <p14:creationId xmlns:p14="http://schemas.microsoft.com/office/powerpoint/2010/main" val="2274411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solidFill>
                  <a:schemeClr val="accent5"/>
                </a:solidFill>
              </a:rPr>
              <a:t>Cloud </a:t>
            </a:r>
            <a:r>
              <a:rPr lang="en-GB" dirty="0">
                <a:solidFill>
                  <a:schemeClr val="accent5"/>
                </a:solidFill>
              </a:rPr>
              <a:t>Attenuation Modelling</a:t>
            </a:r>
            <a:r>
              <a:rPr lang="en-GB" dirty="0"/>
              <a:t/>
            </a:r>
            <a:br>
              <a:rPr lang="en-GB" dirty="0"/>
            </a:br>
            <a:endParaRPr lang="en-GB" dirty="0"/>
          </a:p>
        </p:txBody>
      </p:sp>
      <p:sp>
        <p:nvSpPr>
          <p:cNvPr id="3" name="Content Placeholder 2"/>
          <p:cNvSpPr>
            <a:spLocks noGrp="1"/>
          </p:cNvSpPr>
          <p:nvPr>
            <p:ph idx="1"/>
          </p:nvPr>
        </p:nvSpPr>
        <p:spPr/>
        <p:txBody>
          <a:bodyPr>
            <a:normAutofit lnSpcReduction="10000"/>
          </a:bodyPr>
          <a:lstStyle/>
          <a:p>
            <a:pPr algn="just"/>
            <a:r>
              <a:rPr lang="en-GB" dirty="0"/>
              <a:t>The SPAD integrated attenuation cumulative distribution curve approximates a straight line of slope - 0.31011 and intercepts 3.089 dB, which appear as a resultant constructive interference of some pairs of periodic functions of comparable amplitudes. A possible general mathematical representation of these observations is equation (1</a:t>
            </a:r>
            <a:r>
              <a:rPr lang="en-GB" dirty="0" smtClean="0"/>
              <a:t>):</a:t>
            </a:r>
            <a:endParaRPr lang="en-GB" dirty="0"/>
          </a:p>
          <a:p>
            <a:pPr marL="0" indent="0">
              <a:buNone/>
            </a:pPr>
            <a:r>
              <a:rPr lang="en-GB" sz="2800" dirty="0" smtClean="0"/>
              <a:t>A</a:t>
            </a:r>
            <a:r>
              <a:rPr lang="en-GB" sz="2800" baseline="-25000" dirty="0" smtClean="0"/>
              <a:t>c</a:t>
            </a:r>
            <a:r>
              <a:rPr lang="en-GB" sz="2800" dirty="0" smtClean="0"/>
              <a:t> </a:t>
            </a:r>
            <a:r>
              <a:rPr lang="en-GB" sz="2800" dirty="0"/>
              <a:t>(WL, θ, t, f) = f(x) = acos(x) + bsin(x) = Acos(x – α</a:t>
            </a:r>
            <a:r>
              <a:rPr lang="en-GB" sz="2800" dirty="0" smtClean="0"/>
              <a:t>)</a:t>
            </a:r>
            <a:r>
              <a:rPr lang="en-GB" sz="3000" dirty="0"/>
              <a:t> </a:t>
            </a:r>
            <a:r>
              <a:rPr lang="en-GB" sz="3000" dirty="0" smtClean="0"/>
              <a:t> (</a:t>
            </a:r>
            <a:r>
              <a:rPr lang="en-GB" sz="3000" dirty="0"/>
              <a:t>1)</a:t>
            </a:r>
          </a:p>
          <a:p>
            <a:endParaRPr lang="en-GB" dirty="0"/>
          </a:p>
        </p:txBody>
      </p:sp>
    </p:spTree>
    <p:extLst>
      <p:ext uri="{BB962C8B-B14F-4D97-AF65-F5344CB8AC3E}">
        <p14:creationId xmlns:p14="http://schemas.microsoft.com/office/powerpoint/2010/main" val="3143510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5"/>
                </a:solidFill>
              </a:rPr>
              <a:t>Cloud Attenuation </a:t>
            </a:r>
            <a:r>
              <a:rPr lang="en-GB" dirty="0" smtClean="0">
                <a:solidFill>
                  <a:schemeClr val="accent5"/>
                </a:solidFill>
              </a:rPr>
              <a:t>Modelling - 2</a:t>
            </a:r>
            <a:endParaRPr lang="en-GB" dirty="0"/>
          </a:p>
        </p:txBody>
      </p:sp>
      <p:sp>
        <p:nvSpPr>
          <p:cNvPr id="3" name="Content Placeholder 2"/>
          <p:cNvSpPr>
            <a:spLocks noGrp="1"/>
          </p:cNvSpPr>
          <p:nvPr>
            <p:ph idx="1"/>
          </p:nvPr>
        </p:nvSpPr>
        <p:spPr/>
        <p:txBody>
          <a:bodyPr>
            <a:normAutofit fontScale="92500" lnSpcReduction="20000"/>
          </a:bodyPr>
          <a:lstStyle/>
          <a:p>
            <a:r>
              <a:rPr lang="en-GB" dirty="0"/>
              <a:t>where A = (a</a:t>
            </a:r>
            <a:r>
              <a:rPr lang="en-GB" baseline="30000" dirty="0"/>
              <a:t>2</a:t>
            </a:r>
            <a:r>
              <a:rPr lang="en-GB" dirty="0"/>
              <a:t> + b</a:t>
            </a:r>
            <a:r>
              <a:rPr lang="en-GB" baseline="30000" dirty="0"/>
              <a:t>2</a:t>
            </a:r>
            <a:r>
              <a:rPr lang="en-GB" dirty="0"/>
              <a:t>)</a:t>
            </a:r>
            <a:r>
              <a:rPr lang="en-GB" baseline="30000" dirty="0"/>
              <a:t>1/2</a:t>
            </a:r>
            <a:r>
              <a:rPr lang="en-GB" dirty="0"/>
              <a:t> and  α = tan</a:t>
            </a:r>
            <a:r>
              <a:rPr lang="en-GB" baseline="30000" dirty="0"/>
              <a:t>-1</a:t>
            </a:r>
            <a:r>
              <a:rPr lang="en-GB" dirty="0"/>
              <a:t>(b/a) in the range 0 &lt; α &lt; π/2; considering the  variables of the cloud attenuation (A</a:t>
            </a:r>
            <a:r>
              <a:rPr lang="en-GB" baseline="-25000" dirty="0"/>
              <a:t>c</a:t>
            </a:r>
            <a:r>
              <a:rPr lang="en-GB" dirty="0"/>
              <a:t>) - cloud liquid water content (WL) of each cloud layer series (CLS) and their temperature (t); angle of elevation (θ) and frequency (f) of propagating radio signals; x is considered to be cloud layer specific attenuation coefficient (K</a:t>
            </a:r>
            <a:r>
              <a:rPr lang="en-GB" baseline="-25000" dirty="0"/>
              <a:t>L</a:t>
            </a:r>
            <a:r>
              <a:rPr lang="en-GB" dirty="0"/>
              <a:t>) defined in the International Telecommunication Union Recommendation (ITU-R) P.840 – 4, corresponding to the frequency function g(f) in the Salonen – Uppala </a:t>
            </a:r>
            <a:r>
              <a:rPr lang="en-GB" dirty="0" smtClean="0"/>
              <a:t>procedure [6]. </a:t>
            </a:r>
            <a:endParaRPr lang="en-GB" dirty="0"/>
          </a:p>
          <a:p>
            <a:endParaRPr lang="en-GB" dirty="0"/>
          </a:p>
        </p:txBody>
      </p:sp>
    </p:spTree>
    <p:extLst>
      <p:ext uri="{BB962C8B-B14F-4D97-AF65-F5344CB8AC3E}">
        <p14:creationId xmlns:p14="http://schemas.microsoft.com/office/powerpoint/2010/main" val="2550882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5"/>
                </a:solidFill>
              </a:rPr>
              <a:t>Cloud Attenuation Modelling - </a:t>
            </a:r>
            <a:r>
              <a:rPr lang="en-GB" dirty="0" smtClean="0">
                <a:solidFill>
                  <a:schemeClr val="accent5"/>
                </a:solidFill>
              </a:rPr>
              <a:t>3</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pPr algn="just"/>
                <a:r>
                  <a:rPr lang="en-GB" dirty="0"/>
                  <a:t>Considering the relatively gentle slope of the SPAD line, the range of x should be 0 to π rather than 0 to π/2, and using the straight line analogue, a = - 0.31011, b = 3.089 dB, as directly measured from the graph; A = 3.08915 and α = - 1.560796 by computation; hence the equation (1) becomes:</a:t>
                </a:r>
              </a:p>
              <a:p>
                <a:pPr marL="0" indent="0">
                  <a:buNone/>
                </a:pPr>
                <a:r>
                  <a:rPr lang="en-GB" dirty="0"/>
                  <a:t> </a:t>
                </a:r>
              </a:p>
              <a:p>
                <a:pPr marL="0" indent="0">
                  <a:buNone/>
                </a:pPr>
                <a:r>
                  <a:rPr lang="en-GB" dirty="0" smtClean="0"/>
                  <a:t>     </a:t>
                </a:r>
                <a:r>
                  <a:rPr lang="en-GB" b="1" dirty="0" smtClean="0"/>
                  <a:t>A</a:t>
                </a:r>
                <a:r>
                  <a:rPr lang="en-GB" b="1" baseline="-25000" dirty="0" smtClean="0"/>
                  <a:t>c</a:t>
                </a:r>
                <a:r>
                  <a:rPr lang="en-GB" b="1" dirty="0" smtClean="0"/>
                  <a:t> </a:t>
                </a:r>
                <a:r>
                  <a:rPr lang="en-GB" b="1" dirty="0"/>
                  <a:t>= 3.08915W</a:t>
                </a:r>
                <a:r>
                  <a:rPr lang="en-GB" sz="1900" b="1" dirty="0"/>
                  <a:t>L</a:t>
                </a:r>
                <a:r>
                  <a:rPr lang="en-GB" b="1" dirty="0"/>
                  <a:t>COS ((0.5K</a:t>
                </a:r>
                <a:r>
                  <a:rPr lang="en-GB" b="1" baseline="-25000" dirty="0"/>
                  <a:t>L</a:t>
                </a:r>
                <a:r>
                  <a:rPr lang="en-GB" b="1" dirty="0"/>
                  <a:t>) + 1.560796)   	  </a:t>
                </a:r>
                <a:endParaRPr lang="en-GB" b="1" dirty="0" smtClean="0"/>
              </a:p>
              <a:p>
                <a:pPr marL="0" indent="0">
                  <a:buNone/>
                </a:pPr>
                <a:r>
                  <a:rPr lang="en-GB" b="1" dirty="0"/>
                  <a:t> </a:t>
                </a:r>
                <a:r>
                  <a:rPr lang="en-GB" b="1" dirty="0" smtClean="0"/>
                  <a:t>                      </a:t>
                </a:r>
                <a:r>
                  <a:rPr lang="en-GB" dirty="0" smtClean="0"/>
                  <a:t>0 </a:t>
                </a:r>
                <a14:m>
                  <m:oMath xmlns:m="http://schemas.openxmlformats.org/officeDocument/2006/math">
                    <m:r>
                      <a:rPr lang="en-GB" i="1"/>
                      <m:t>≤</m:t>
                    </m:r>
                  </m:oMath>
                </a14:m>
                <a:r>
                  <a:rPr lang="en-GB" dirty="0"/>
                  <a:t> K</a:t>
                </a:r>
                <a:r>
                  <a:rPr lang="en-GB" baseline="-25000" dirty="0"/>
                  <a:t>L</a:t>
                </a:r>
                <a:r>
                  <a:rPr lang="en-GB" dirty="0"/>
                  <a:t> </a:t>
                </a:r>
                <a14:m>
                  <m:oMath xmlns:m="http://schemas.openxmlformats.org/officeDocument/2006/math">
                    <m:r>
                      <a:rPr lang="en-GB" i="1"/>
                      <m:t>≤</m:t>
                    </m:r>
                  </m:oMath>
                </a14:m>
                <a:r>
                  <a:rPr lang="en-GB" dirty="0"/>
                  <a:t>  π				(2)</a:t>
                </a:r>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704" t="-2695" r="-2815" b="-14286"/>
                </a:stretch>
              </a:blipFill>
            </p:spPr>
            <p:txBody>
              <a:bodyPr/>
              <a:lstStyle/>
              <a:p>
                <a:r>
                  <a:rPr lang="en-GB">
                    <a:noFill/>
                  </a:rPr>
                  <a:t> </a:t>
                </a:r>
              </a:p>
            </p:txBody>
          </p:sp>
        </mc:Fallback>
      </mc:AlternateContent>
    </p:spTree>
    <p:extLst>
      <p:ext uri="{BB962C8B-B14F-4D97-AF65-F5344CB8AC3E}">
        <p14:creationId xmlns:p14="http://schemas.microsoft.com/office/powerpoint/2010/main" val="797192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5"/>
                </a:solidFill>
              </a:rPr>
              <a:t>Cloud Attenuation Modelling - </a:t>
            </a:r>
            <a:r>
              <a:rPr lang="en-GB" dirty="0" smtClean="0">
                <a:solidFill>
                  <a:schemeClr val="accent5"/>
                </a:solidFill>
              </a:rPr>
              <a:t>4</a:t>
            </a:r>
            <a:endParaRPr lang="en-GB" dirty="0"/>
          </a:p>
        </p:txBody>
      </p:sp>
      <p:sp>
        <p:nvSpPr>
          <p:cNvPr id="3" name="Content Placeholder 2"/>
          <p:cNvSpPr>
            <a:spLocks noGrp="1"/>
          </p:cNvSpPr>
          <p:nvPr>
            <p:ph idx="1"/>
          </p:nvPr>
        </p:nvSpPr>
        <p:spPr/>
        <p:txBody>
          <a:bodyPr/>
          <a:lstStyle/>
          <a:p>
            <a:pPr algn="just"/>
            <a:r>
              <a:rPr lang="en-GB" dirty="0"/>
              <a:t>S</a:t>
            </a:r>
            <a:r>
              <a:rPr lang="en-GB" dirty="0" smtClean="0"/>
              <a:t>ituations </a:t>
            </a:r>
            <a:r>
              <a:rPr lang="en-GB" dirty="0"/>
              <a:t>of constants and constant variable parameters of the equation having more than one possible </a:t>
            </a:r>
            <a:r>
              <a:rPr lang="en-GB" dirty="0" smtClean="0"/>
              <a:t>form or value </a:t>
            </a:r>
            <a:r>
              <a:rPr lang="en-GB" dirty="0"/>
              <a:t>are resolved by generating the distribution and chart corresponding to each of the most probable options. The option whose chart is closest to that of the station measured data distribution (SPAD) is taken.</a:t>
            </a:r>
            <a:endParaRPr lang="en-GB" dirty="0"/>
          </a:p>
        </p:txBody>
      </p:sp>
    </p:spTree>
    <p:extLst>
      <p:ext uri="{BB962C8B-B14F-4D97-AF65-F5344CB8AC3E}">
        <p14:creationId xmlns:p14="http://schemas.microsoft.com/office/powerpoint/2010/main" val="233892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accent5"/>
                </a:solidFill>
              </a:rPr>
              <a:t>Introduction -1</a:t>
            </a:r>
            <a:endParaRPr lang="en-GB" dirty="0">
              <a:solidFill>
                <a:schemeClr val="accent5"/>
              </a:solidFill>
            </a:endParaRPr>
          </a:p>
        </p:txBody>
      </p:sp>
      <p:sp>
        <p:nvSpPr>
          <p:cNvPr id="3" name="Content Placeholder 2"/>
          <p:cNvSpPr>
            <a:spLocks noGrp="1"/>
          </p:cNvSpPr>
          <p:nvPr>
            <p:ph idx="1"/>
          </p:nvPr>
        </p:nvSpPr>
        <p:spPr/>
        <p:txBody>
          <a:bodyPr/>
          <a:lstStyle/>
          <a:p>
            <a:pPr algn="just"/>
            <a:r>
              <a:rPr lang="en-US" dirty="0"/>
              <a:t>Observations show satellite services unavailability in most of the tropical region as southwest Nigeria is currently above the allowed 1% outage percentage and the tropical region cloud cover is averagely 70%, [2, 3</a:t>
            </a:r>
            <a:r>
              <a:rPr lang="en-US" dirty="0" smtClean="0"/>
              <a:t>]. The percentage </a:t>
            </a:r>
            <a:r>
              <a:rPr lang="en-US" dirty="0"/>
              <a:t>of cloud attenuation in the total atmospheric </a:t>
            </a:r>
            <a:r>
              <a:rPr lang="en-US" dirty="0" smtClean="0"/>
              <a:t>hydrometeors' attenuation effects </a:t>
            </a:r>
            <a:r>
              <a:rPr lang="en-US" dirty="0"/>
              <a:t>is high, and moreover </a:t>
            </a:r>
            <a:r>
              <a:rPr lang="en-US" dirty="0" smtClean="0"/>
              <a:t>cloud is more </a:t>
            </a:r>
            <a:r>
              <a:rPr lang="en-US" dirty="0"/>
              <a:t>persistent in the tropical region.</a:t>
            </a:r>
            <a:endParaRPr lang="en-GB" dirty="0"/>
          </a:p>
        </p:txBody>
      </p:sp>
    </p:spTree>
    <p:extLst>
      <p:ext uri="{BB962C8B-B14F-4D97-AF65-F5344CB8AC3E}">
        <p14:creationId xmlns:p14="http://schemas.microsoft.com/office/powerpoint/2010/main" val="1814668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5"/>
                </a:solidFill>
              </a:rPr>
              <a:t>Cloud Attenuation Modelling - </a:t>
            </a:r>
            <a:r>
              <a:rPr lang="en-GB" dirty="0" smtClean="0">
                <a:solidFill>
                  <a:schemeClr val="accent5"/>
                </a:solidFill>
              </a:rPr>
              <a:t>5</a:t>
            </a:r>
            <a:endParaRPr lang="en-GB" dirty="0"/>
          </a:p>
        </p:txBody>
      </p:sp>
      <p:sp>
        <p:nvSpPr>
          <p:cNvPr id="3" name="Content Placeholder 2"/>
          <p:cNvSpPr>
            <a:spLocks noGrp="1"/>
          </p:cNvSpPr>
          <p:nvPr>
            <p:ph idx="1"/>
          </p:nvPr>
        </p:nvSpPr>
        <p:spPr/>
        <p:txBody>
          <a:bodyPr/>
          <a:lstStyle/>
          <a:p>
            <a:pPr algn="just"/>
            <a:r>
              <a:rPr lang="en-GB" dirty="0" smtClean="0"/>
              <a:t>Then the proposed model i.e. equation (2) is tested by comparing its performance with those of the standard cloud models at the station as shown in </a:t>
            </a:r>
            <a:r>
              <a:rPr lang="en-GB" dirty="0"/>
              <a:t>Figures </a:t>
            </a:r>
            <a:r>
              <a:rPr lang="en-GB" dirty="0" smtClean="0"/>
              <a:t>10 </a:t>
            </a:r>
            <a:r>
              <a:rPr lang="en-GB" dirty="0"/>
              <a:t>– </a:t>
            </a:r>
            <a:r>
              <a:rPr lang="en-GB" dirty="0" smtClean="0"/>
              <a:t>14.</a:t>
            </a:r>
            <a:endParaRPr lang="en-GB" dirty="0"/>
          </a:p>
        </p:txBody>
      </p:sp>
    </p:spTree>
    <p:extLst>
      <p:ext uri="{BB962C8B-B14F-4D97-AF65-F5344CB8AC3E}">
        <p14:creationId xmlns:p14="http://schemas.microsoft.com/office/powerpoint/2010/main" val="559430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7924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200" y="6019800"/>
            <a:ext cx="7620000" cy="369332"/>
          </a:xfrm>
          <a:prstGeom prst="rect">
            <a:avLst/>
          </a:prstGeom>
          <a:noFill/>
        </p:spPr>
        <p:txBody>
          <a:bodyPr wrap="square" rtlCol="0">
            <a:spAutoFit/>
          </a:bodyPr>
          <a:lstStyle/>
          <a:p>
            <a:pPr algn="ctr"/>
            <a:r>
              <a:rPr lang="en-GB" dirty="0" smtClean="0"/>
              <a:t>Figure 10: Cloud Attenuation Models Distribution Curves at 12.5 GHz</a:t>
            </a:r>
            <a:endParaRPr lang="en-GB" dirty="0"/>
          </a:p>
        </p:txBody>
      </p:sp>
    </p:spTree>
    <p:extLst>
      <p:ext uri="{BB962C8B-B14F-4D97-AF65-F5344CB8AC3E}">
        <p14:creationId xmlns:p14="http://schemas.microsoft.com/office/powerpoint/2010/main" val="315275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8077200"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43000" y="5334000"/>
            <a:ext cx="7391400" cy="646331"/>
          </a:xfrm>
          <a:prstGeom prst="rect">
            <a:avLst/>
          </a:prstGeom>
          <a:noFill/>
        </p:spPr>
        <p:txBody>
          <a:bodyPr wrap="square" rtlCol="0">
            <a:spAutoFit/>
          </a:bodyPr>
          <a:lstStyle/>
          <a:p>
            <a:endParaRPr lang="en-GB" dirty="0" smtClean="0"/>
          </a:p>
          <a:p>
            <a:r>
              <a:rPr lang="en-GB" dirty="0" smtClean="0"/>
              <a:t>FIGURE 11: OTA – CU CLOUD MODEL  Vs  FOUNDATION MODELS AT 12 GHz</a:t>
            </a:r>
            <a:endParaRPr lang="en-GB" dirty="0"/>
          </a:p>
        </p:txBody>
      </p:sp>
    </p:spTree>
    <p:extLst>
      <p:ext uri="{BB962C8B-B14F-4D97-AF65-F5344CB8AC3E}">
        <p14:creationId xmlns:p14="http://schemas.microsoft.com/office/powerpoint/2010/main" val="1620609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66800" y="5486400"/>
            <a:ext cx="7391400" cy="369332"/>
          </a:xfrm>
          <a:prstGeom prst="rect">
            <a:avLst/>
          </a:prstGeom>
          <a:noFill/>
        </p:spPr>
        <p:txBody>
          <a:bodyPr wrap="square" rtlCol="0">
            <a:spAutoFit/>
          </a:bodyPr>
          <a:lstStyle/>
          <a:p>
            <a:r>
              <a:rPr lang="en-GB" dirty="0"/>
              <a:t>FIGURE </a:t>
            </a:r>
            <a:r>
              <a:rPr lang="en-GB" dirty="0" smtClean="0"/>
              <a:t>12: </a:t>
            </a:r>
            <a:r>
              <a:rPr lang="en-GB" dirty="0"/>
              <a:t>OTA – CU CLOUD MODEL  Vs  FOUNDATION MODELS AT </a:t>
            </a:r>
            <a:r>
              <a:rPr lang="en-GB" dirty="0" smtClean="0"/>
              <a:t>14 </a:t>
            </a:r>
            <a:r>
              <a:rPr lang="en-GB" dirty="0"/>
              <a:t>GHz</a:t>
            </a:r>
            <a:endParaRPr lang="en-GB" dirty="0"/>
          </a:p>
        </p:txBody>
      </p:sp>
    </p:spTree>
    <p:extLst>
      <p:ext uri="{BB962C8B-B14F-4D97-AF65-F5344CB8AC3E}">
        <p14:creationId xmlns:p14="http://schemas.microsoft.com/office/powerpoint/2010/main" val="3453656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153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0" y="5638800"/>
            <a:ext cx="7391400" cy="369332"/>
          </a:xfrm>
          <a:prstGeom prst="rect">
            <a:avLst/>
          </a:prstGeom>
          <a:noFill/>
        </p:spPr>
        <p:txBody>
          <a:bodyPr wrap="square" rtlCol="0">
            <a:spAutoFit/>
          </a:bodyPr>
          <a:lstStyle/>
          <a:p>
            <a:r>
              <a:rPr lang="en-GB" dirty="0"/>
              <a:t>FIGURE </a:t>
            </a:r>
            <a:r>
              <a:rPr lang="en-GB" dirty="0" smtClean="0"/>
              <a:t>13: </a:t>
            </a:r>
            <a:r>
              <a:rPr lang="en-GB" dirty="0"/>
              <a:t>OTA – CU CLOUD MODEL  Vs  FOUNDATION MODELS AT </a:t>
            </a:r>
            <a:r>
              <a:rPr lang="en-GB" dirty="0" smtClean="0"/>
              <a:t>20 </a:t>
            </a:r>
            <a:r>
              <a:rPr lang="en-GB" dirty="0"/>
              <a:t>GHz</a:t>
            </a:r>
            <a:endParaRPr lang="en-GB" dirty="0"/>
          </a:p>
        </p:txBody>
      </p:sp>
    </p:spTree>
    <p:extLst>
      <p:ext uri="{BB962C8B-B14F-4D97-AF65-F5344CB8AC3E}">
        <p14:creationId xmlns:p14="http://schemas.microsoft.com/office/powerpoint/2010/main" val="2743201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382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4400" y="5867400"/>
            <a:ext cx="7772400" cy="369332"/>
          </a:xfrm>
          <a:prstGeom prst="rect">
            <a:avLst/>
          </a:prstGeom>
          <a:noFill/>
        </p:spPr>
        <p:txBody>
          <a:bodyPr wrap="square" rtlCol="0">
            <a:spAutoFit/>
          </a:bodyPr>
          <a:lstStyle/>
          <a:p>
            <a:r>
              <a:rPr lang="en-GB" dirty="0"/>
              <a:t>FIGURE </a:t>
            </a:r>
            <a:r>
              <a:rPr lang="en-GB" dirty="0" smtClean="0"/>
              <a:t>14: </a:t>
            </a:r>
            <a:r>
              <a:rPr lang="en-GB" dirty="0"/>
              <a:t>OTA – CU CLOUD MODEL  Vs  FOUNDATION MODELS AT </a:t>
            </a:r>
            <a:r>
              <a:rPr lang="en-GB" dirty="0" smtClean="0"/>
              <a:t>30 </a:t>
            </a:r>
            <a:r>
              <a:rPr lang="en-GB" dirty="0"/>
              <a:t>GHz</a:t>
            </a:r>
            <a:endParaRPr lang="en-GB" dirty="0"/>
          </a:p>
        </p:txBody>
      </p:sp>
    </p:spTree>
    <p:extLst>
      <p:ext uri="{BB962C8B-B14F-4D97-AF65-F5344CB8AC3E}">
        <p14:creationId xmlns:p14="http://schemas.microsoft.com/office/powerpoint/2010/main" val="94393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5"/>
                </a:solidFill>
              </a:rPr>
              <a:t>Cloud Attenuation Modelling - </a:t>
            </a:r>
            <a:r>
              <a:rPr lang="en-GB" dirty="0" smtClean="0">
                <a:solidFill>
                  <a:schemeClr val="accent5"/>
                </a:solidFill>
              </a:rPr>
              <a:t>6</a:t>
            </a:r>
            <a:endParaRPr lang="en-GB" dirty="0"/>
          </a:p>
        </p:txBody>
      </p:sp>
      <p:sp>
        <p:nvSpPr>
          <p:cNvPr id="3" name="Content Placeholder 2"/>
          <p:cNvSpPr>
            <a:spLocks noGrp="1"/>
          </p:cNvSpPr>
          <p:nvPr>
            <p:ph idx="1"/>
          </p:nvPr>
        </p:nvSpPr>
        <p:spPr/>
        <p:txBody>
          <a:bodyPr/>
          <a:lstStyle/>
          <a:p>
            <a:pPr algn="just"/>
            <a:r>
              <a:rPr lang="en-GB" dirty="0"/>
              <a:t>Hence equation (2) represents the cloud attenuation model for the station having shown considerable geometric pattern agreement with the foundation models at various </a:t>
            </a:r>
            <a:r>
              <a:rPr lang="en-GB" dirty="0" smtClean="0"/>
              <a:t>frequencies.</a:t>
            </a:r>
            <a:endParaRPr lang="en-GB" dirty="0"/>
          </a:p>
        </p:txBody>
      </p:sp>
    </p:spTree>
    <p:extLst>
      <p:ext uri="{BB962C8B-B14F-4D97-AF65-F5344CB8AC3E}">
        <p14:creationId xmlns:p14="http://schemas.microsoft.com/office/powerpoint/2010/main" val="608583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Future Work</a:t>
            </a:r>
            <a:endParaRPr lang="en-GB" dirty="0">
              <a:solidFill>
                <a:schemeClr val="accent5"/>
              </a:solidFill>
            </a:endParaRPr>
          </a:p>
        </p:txBody>
      </p:sp>
      <p:sp>
        <p:nvSpPr>
          <p:cNvPr id="3" name="Content Placeholder 2"/>
          <p:cNvSpPr>
            <a:spLocks noGrp="1"/>
          </p:cNvSpPr>
          <p:nvPr>
            <p:ph idx="1"/>
          </p:nvPr>
        </p:nvSpPr>
        <p:spPr/>
        <p:txBody>
          <a:bodyPr>
            <a:normAutofit fontScale="92500" lnSpcReduction="20000"/>
          </a:bodyPr>
          <a:lstStyle/>
          <a:p>
            <a:pPr algn="just">
              <a:buFont typeface="Wingdings" pitchFamily="2" charset="2"/>
              <a:buChar char="§"/>
            </a:pPr>
            <a:r>
              <a:rPr lang="en-US" dirty="0"/>
              <a:t>R</a:t>
            </a:r>
            <a:r>
              <a:rPr lang="en-US" dirty="0" smtClean="0"/>
              <a:t>adiometric measurements, </a:t>
            </a:r>
            <a:r>
              <a:rPr lang="en-US" dirty="0"/>
              <a:t>cloud visual data and </a:t>
            </a:r>
            <a:r>
              <a:rPr lang="en-US" dirty="0" smtClean="0"/>
              <a:t>climatological data acquisition need to start and continue in every climatic zone of Nigeria, </a:t>
            </a:r>
            <a:r>
              <a:rPr lang="en-US" dirty="0" smtClean="0"/>
              <a:t>i.e. </a:t>
            </a:r>
            <a:r>
              <a:rPr lang="en-US" dirty="0" smtClean="0"/>
              <a:t>about every state of the federation, particularly in high </a:t>
            </a:r>
            <a:r>
              <a:rPr lang="en-US" dirty="0" err="1" smtClean="0"/>
              <a:t>tele</a:t>
            </a:r>
            <a:r>
              <a:rPr lang="en-US" dirty="0" smtClean="0"/>
              <a:t>-density areas as Lagos state, to enable development of relevant hydrometeors’ models and corresponding </a:t>
            </a:r>
            <a:r>
              <a:rPr lang="en-US" dirty="0"/>
              <a:t>cloud attenuation </a:t>
            </a:r>
            <a:r>
              <a:rPr lang="en-US" dirty="0" smtClean="0"/>
              <a:t>statistics. </a:t>
            </a:r>
          </a:p>
          <a:p>
            <a:pPr algn="just">
              <a:buFont typeface="Wingdings" pitchFamily="2" charset="2"/>
              <a:buChar char="§"/>
            </a:pPr>
            <a:r>
              <a:rPr lang="en-GB" dirty="0"/>
              <a:t>However, a single global satellite based climatic model is desirable, where modular algorithm would be used to integrate the various climatic zones models. </a:t>
            </a:r>
          </a:p>
          <a:p>
            <a:pPr>
              <a:buFont typeface="Wingdings" pitchFamily="2" charset="2"/>
              <a:buChar char="§"/>
            </a:pPr>
            <a:endParaRPr lang="en-GB" dirty="0"/>
          </a:p>
        </p:txBody>
      </p:sp>
    </p:spTree>
    <p:extLst>
      <p:ext uri="{BB962C8B-B14F-4D97-AF65-F5344CB8AC3E}">
        <p14:creationId xmlns:p14="http://schemas.microsoft.com/office/powerpoint/2010/main" val="3805813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References</a:t>
            </a:r>
            <a:endParaRPr lang="en-GB" dirty="0">
              <a:solidFill>
                <a:schemeClr val="accent5"/>
              </a:solidFill>
            </a:endParaRPr>
          </a:p>
        </p:txBody>
      </p:sp>
      <p:sp>
        <p:nvSpPr>
          <p:cNvPr id="3" name="Content Placeholder 2"/>
          <p:cNvSpPr>
            <a:spLocks noGrp="1"/>
          </p:cNvSpPr>
          <p:nvPr>
            <p:ph idx="1"/>
          </p:nvPr>
        </p:nvSpPr>
        <p:spPr/>
        <p:txBody>
          <a:bodyPr>
            <a:normAutofit fontScale="55000" lnSpcReduction="20000"/>
          </a:bodyPr>
          <a:lstStyle/>
          <a:p>
            <a:pPr marL="0" indent="0" hangingPunct="0">
              <a:buNone/>
            </a:pPr>
            <a:r>
              <a:rPr lang="en-US" dirty="0"/>
              <a:t>[1]	Das S, Chakraborty S and Maitra A, (2013): Radiometric </a:t>
            </a:r>
            <a:r>
              <a:rPr lang="en-US" dirty="0" smtClean="0"/>
              <a:t>	measurements of </a:t>
            </a:r>
            <a:r>
              <a:rPr lang="en-US" dirty="0" smtClean="0"/>
              <a:t>	cloud </a:t>
            </a:r>
            <a:r>
              <a:rPr lang="en-US" dirty="0"/>
              <a:t>attenuation at a tropical location in India; </a:t>
            </a:r>
            <a:r>
              <a:rPr lang="en-US" dirty="0" smtClean="0"/>
              <a:t>	Journal </a:t>
            </a:r>
            <a:r>
              <a:rPr lang="en-US" dirty="0"/>
              <a:t>of </a:t>
            </a:r>
            <a:endParaRPr lang="en-GB" dirty="0"/>
          </a:p>
          <a:p>
            <a:pPr marL="0" indent="0" hangingPunct="0">
              <a:buNone/>
            </a:pPr>
            <a:r>
              <a:rPr lang="en-US" dirty="0"/>
              <a:t>	Atmospheric and Solar-Terrestrial Physics, (105-106): 97-100. </a:t>
            </a:r>
            <a:endParaRPr lang="en-GB" dirty="0"/>
          </a:p>
          <a:p>
            <a:pPr marL="0" indent="0" hangingPunct="0">
              <a:buNone/>
            </a:pPr>
            <a:r>
              <a:rPr lang="en-US" dirty="0"/>
              <a:t>[2]	Eva R I, Gustavo A S, Jose M R, and Pedro G P, (2015): Atmospheric </a:t>
            </a:r>
            <a:r>
              <a:rPr lang="en-US" dirty="0" smtClean="0"/>
              <a:t>	Attenuation </a:t>
            </a:r>
            <a:r>
              <a:rPr lang="en-US" dirty="0"/>
              <a:t>in Wireless </a:t>
            </a:r>
            <a:r>
              <a:rPr lang="en-US" dirty="0" smtClean="0"/>
              <a:t>Communication </a:t>
            </a:r>
            <a:r>
              <a:rPr lang="en-US" dirty="0"/>
              <a:t>Systems at Millimeter and </a:t>
            </a:r>
            <a:r>
              <a:rPr lang="en-US" dirty="0" smtClean="0"/>
              <a:t>	THz </a:t>
            </a:r>
            <a:r>
              <a:rPr lang="en-US" dirty="0" smtClean="0"/>
              <a:t>	Frequencies</a:t>
            </a:r>
            <a:r>
              <a:rPr lang="en-US" dirty="0"/>
              <a:t>; IEE Antenna and </a:t>
            </a:r>
            <a:r>
              <a:rPr lang="en-US" dirty="0" smtClean="0"/>
              <a:t>Propagation </a:t>
            </a:r>
            <a:r>
              <a:rPr lang="en-US" dirty="0"/>
              <a:t>Magazine, 57 (1): </a:t>
            </a:r>
            <a:r>
              <a:rPr lang="en-US" dirty="0" smtClean="0"/>
              <a:t>48-	61</a:t>
            </a:r>
            <a:r>
              <a:rPr lang="en-US" dirty="0"/>
              <a:t>.</a:t>
            </a:r>
            <a:endParaRPr lang="en-GB" dirty="0"/>
          </a:p>
          <a:p>
            <a:pPr marL="0" indent="0" hangingPunct="0">
              <a:buNone/>
            </a:pPr>
            <a:r>
              <a:rPr lang="en-US" dirty="0"/>
              <a:t>[3]	Omotosho T V, Mandeep J S and Mardina A, (2013): Cloud </a:t>
            </a:r>
            <a:r>
              <a:rPr lang="en-US" dirty="0" smtClean="0"/>
              <a:t>	Attenuation </a:t>
            </a:r>
            <a:r>
              <a:rPr lang="en-US" dirty="0" smtClean="0"/>
              <a:t>	Studies </a:t>
            </a:r>
            <a:r>
              <a:rPr lang="en-US" dirty="0"/>
              <a:t>of the Six Major Climatic Zones of Africa for Ka </a:t>
            </a:r>
            <a:r>
              <a:rPr lang="en-US" dirty="0" smtClean="0"/>
              <a:t>	and </a:t>
            </a:r>
            <a:r>
              <a:rPr lang="en-US" dirty="0"/>
              <a:t>V </a:t>
            </a:r>
            <a:r>
              <a:rPr lang="en-US" dirty="0" smtClean="0"/>
              <a:t>	Satellite System </a:t>
            </a:r>
            <a:r>
              <a:rPr lang="en-US" dirty="0"/>
              <a:t>Design; Annals of </a:t>
            </a:r>
            <a:r>
              <a:rPr lang="en-US" dirty="0" smtClean="0"/>
              <a:t>Geophysics</a:t>
            </a:r>
            <a:r>
              <a:rPr lang="en-US" dirty="0"/>
              <a:t>; 56 (6): 1-2.</a:t>
            </a:r>
            <a:endParaRPr lang="en-GB" dirty="0"/>
          </a:p>
          <a:p>
            <a:pPr marL="0" indent="0" hangingPunct="0">
              <a:buNone/>
            </a:pPr>
            <a:r>
              <a:rPr lang="en-US" dirty="0"/>
              <a:t>[4]	Gerace G C and Smith E K, (1990): A Comparison of Cloud Models; </a:t>
            </a:r>
            <a:r>
              <a:rPr lang="en-US" dirty="0" smtClean="0"/>
              <a:t>	IEEE </a:t>
            </a:r>
            <a:r>
              <a:rPr lang="en-US" dirty="0" smtClean="0"/>
              <a:t>	Antennas </a:t>
            </a:r>
            <a:r>
              <a:rPr lang="en-US" dirty="0"/>
              <a:t>and </a:t>
            </a:r>
            <a:r>
              <a:rPr lang="en-US" dirty="0" smtClean="0"/>
              <a:t>Propagation </a:t>
            </a:r>
            <a:r>
              <a:rPr lang="en-US" dirty="0"/>
              <a:t>Magazine.</a:t>
            </a:r>
            <a:endParaRPr lang="en-GB" dirty="0"/>
          </a:p>
          <a:p>
            <a:pPr marL="0" indent="0" hangingPunct="0">
              <a:buNone/>
            </a:pPr>
            <a:r>
              <a:rPr lang="en-US" dirty="0"/>
              <a:t>[5]	</a:t>
            </a:r>
            <a:r>
              <a:rPr lang="en-US" dirty="0" smtClean="0"/>
              <a:t>Warren</a:t>
            </a:r>
            <a:r>
              <a:rPr lang="en-US" dirty="0"/>
              <a:t>, S. G. and Hahn, C. J. (2002): Climatology; Encyclopedia of </a:t>
            </a:r>
            <a:endParaRPr lang="en-GB" dirty="0"/>
          </a:p>
          <a:p>
            <a:pPr marL="0" indent="0" hangingPunct="0">
              <a:buNone/>
            </a:pPr>
            <a:r>
              <a:rPr lang="en-US" dirty="0"/>
              <a:t>	Atmospheric Sciences, Academic Press</a:t>
            </a:r>
            <a:r>
              <a:rPr lang="en-US" dirty="0" smtClean="0"/>
              <a:t>.</a:t>
            </a:r>
          </a:p>
          <a:p>
            <a:pPr marL="0" indent="0" hangingPunct="0">
              <a:buNone/>
            </a:pPr>
            <a:r>
              <a:rPr lang="en-US" dirty="0" smtClean="0"/>
              <a:t>[6]	Salonen</a:t>
            </a:r>
            <a:r>
              <a:rPr lang="en-US" dirty="0"/>
              <a:t>, E. and Uppala, S. (1991): New prediction method of cloud </a:t>
            </a:r>
            <a:r>
              <a:rPr lang="en-US" dirty="0" smtClean="0"/>
              <a:t>	attenuation</a:t>
            </a:r>
            <a:r>
              <a:rPr lang="en-US" dirty="0"/>
              <a:t>; </a:t>
            </a:r>
            <a:r>
              <a:rPr lang="en-US" i="1" dirty="0"/>
              <a:t>Electron, Lett</a:t>
            </a:r>
            <a:r>
              <a:rPr lang="en-US" dirty="0"/>
              <a:t> 	27, 	1106-1108.</a:t>
            </a:r>
            <a:endParaRPr lang="en-GB" dirty="0"/>
          </a:p>
          <a:p>
            <a:pPr marL="0" indent="0" hangingPunct="0">
              <a:buNone/>
            </a:pPr>
            <a:endParaRPr lang="en-GB" dirty="0"/>
          </a:p>
          <a:p>
            <a:endParaRPr lang="en-GB" dirty="0"/>
          </a:p>
        </p:txBody>
      </p:sp>
    </p:spTree>
    <p:extLst>
      <p:ext uri="{BB962C8B-B14F-4D97-AF65-F5344CB8AC3E}">
        <p14:creationId xmlns:p14="http://schemas.microsoft.com/office/powerpoint/2010/main" val="3273571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4775"/>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0" y="6172200"/>
            <a:ext cx="4191000" cy="523220"/>
          </a:xfrm>
          <a:prstGeom prst="rect">
            <a:avLst/>
          </a:prstGeom>
          <a:noFill/>
        </p:spPr>
        <p:txBody>
          <a:bodyPr wrap="square" rtlCol="0">
            <a:spAutoFit/>
          </a:bodyPr>
          <a:lstStyle/>
          <a:p>
            <a:pPr algn="ctr"/>
            <a:r>
              <a:rPr lang="en-GB" sz="2800" dirty="0" smtClean="0">
                <a:latin typeface="Times New Roman" pitchFamily="18" charset="0"/>
                <a:cs typeface="Times New Roman" pitchFamily="18" charset="0"/>
              </a:rPr>
              <a:t>T H A N K S </a:t>
            </a:r>
            <a:endParaRPr lang="en-GB" sz="2800" dirty="0">
              <a:latin typeface="Times New Roman" pitchFamily="18" charset="0"/>
              <a:cs typeface="Times New Roman" pitchFamily="18" charset="0"/>
            </a:endParaRPr>
          </a:p>
        </p:txBody>
      </p:sp>
    </p:spTree>
    <p:extLst>
      <p:ext uri="{BB962C8B-B14F-4D97-AF65-F5344CB8AC3E}">
        <p14:creationId xmlns:p14="http://schemas.microsoft.com/office/powerpoint/2010/main" val="2543374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4975" y="336550"/>
            <a:ext cx="5734050"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7340" y="6488668"/>
            <a:ext cx="5683928" cy="369332"/>
          </a:xfrm>
          <a:prstGeom prst="rect">
            <a:avLst/>
          </a:prstGeom>
          <a:noFill/>
        </p:spPr>
        <p:txBody>
          <a:bodyPr wrap="none" rtlCol="0">
            <a:spAutoFit/>
          </a:bodyPr>
          <a:lstStyle/>
          <a:p>
            <a:r>
              <a:rPr lang="en-GB" dirty="0" smtClean="0"/>
              <a:t>Figure 1: Atmospheric Layers and Clouds </a:t>
            </a:r>
            <a:r>
              <a:rPr lang="en-GB" dirty="0"/>
              <a:t>(Bertrand, 2002</a:t>
            </a:r>
            <a:r>
              <a:rPr lang="en-GB" dirty="0" smtClean="0"/>
              <a:t>). </a:t>
            </a:r>
            <a:endParaRPr lang="en-GB" dirty="0"/>
          </a:p>
        </p:txBody>
      </p:sp>
    </p:spTree>
    <p:extLst>
      <p:ext uri="{BB962C8B-B14F-4D97-AF65-F5344CB8AC3E}">
        <p14:creationId xmlns:p14="http://schemas.microsoft.com/office/powerpoint/2010/main" val="247562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1" y="685800"/>
            <a:ext cx="7848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6168571"/>
            <a:ext cx="6314870" cy="369332"/>
          </a:xfrm>
          <a:prstGeom prst="rect">
            <a:avLst/>
          </a:prstGeom>
          <a:noFill/>
        </p:spPr>
        <p:txBody>
          <a:bodyPr wrap="none" rtlCol="0">
            <a:spAutoFit/>
          </a:bodyPr>
          <a:lstStyle/>
          <a:p>
            <a:r>
              <a:rPr lang="en-GB" dirty="0"/>
              <a:t>Figure 2: Cloud Types and Classification (Warren and Hans, 2002) </a:t>
            </a:r>
          </a:p>
        </p:txBody>
      </p:sp>
    </p:spTree>
    <p:extLst>
      <p:ext uri="{BB962C8B-B14F-4D97-AF65-F5344CB8AC3E}">
        <p14:creationId xmlns:p14="http://schemas.microsoft.com/office/powerpoint/2010/main" val="258408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743500573"/>
              </p:ext>
            </p:extLst>
          </p:nvPr>
        </p:nvGraphicFramePr>
        <p:xfrm>
          <a:off x="228600" y="304800"/>
          <a:ext cx="8682038" cy="6081713"/>
        </p:xfrm>
        <a:graphic>
          <a:graphicData uri="http://schemas.openxmlformats.org/presentationml/2006/ole">
            <mc:AlternateContent xmlns:mc="http://schemas.openxmlformats.org/markup-compatibility/2006">
              <mc:Choice xmlns:v="urn:schemas-microsoft-com:vml" Requires="v">
                <p:oleObj spid="_x0000_s3091" name="Document" r:id="rId3" imgW="8681577" imgH="5781410" progId="Word.Document.12">
                  <p:embed/>
                </p:oleObj>
              </mc:Choice>
              <mc:Fallback>
                <p:oleObj name="Document" r:id="rId3" imgW="8681577" imgH="5781410" progId="Word.Document.12">
                  <p:embed/>
                  <p:pic>
                    <p:nvPicPr>
                      <p:cNvPr id="0" name=""/>
                      <p:cNvPicPr/>
                      <p:nvPr/>
                    </p:nvPicPr>
                    <p:blipFill>
                      <a:blip r:embed="rId4"/>
                      <a:stretch>
                        <a:fillRect/>
                      </a:stretch>
                    </p:blipFill>
                    <p:spPr>
                      <a:xfrm>
                        <a:off x="228600" y="304800"/>
                        <a:ext cx="8682038" cy="6081713"/>
                      </a:xfrm>
                      <a:prstGeom prst="rect">
                        <a:avLst/>
                      </a:prstGeom>
                    </p:spPr>
                  </p:pic>
                </p:oleObj>
              </mc:Fallback>
            </mc:AlternateContent>
          </a:graphicData>
        </a:graphic>
      </p:graphicFrame>
      <p:sp>
        <p:nvSpPr>
          <p:cNvPr id="3" name="TextBox 2"/>
          <p:cNvSpPr txBox="1"/>
          <p:nvPr/>
        </p:nvSpPr>
        <p:spPr>
          <a:xfrm>
            <a:off x="3886200" y="4724400"/>
            <a:ext cx="1413989" cy="369332"/>
          </a:xfrm>
          <a:prstGeom prst="rect">
            <a:avLst/>
          </a:prstGeom>
          <a:noFill/>
        </p:spPr>
        <p:txBody>
          <a:bodyPr wrap="square" rtlCol="0">
            <a:spAutoFit/>
          </a:bodyPr>
          <a:lstStyle/>
          <a:p>
            <a:r>
              <a:rPr lang="en-GB" b="1" dirty="0" smtClean="0"/>
              <a:t>Modulator</a:t>
            </a:r>
            <a:endParaRPr lang="en-GB" b="1" dirty="0"/>
          </a:p>
        </p:txBody>
      </p:sp>
      <p:sp>
        <p:nvSpPr>
          <p:cNvPr id="4" name="TextBox 3"/>
          <p:cNvSpPr txBox="1"/>
          <p:nvPr/>
        </p:nvSpPr>
        <p:spPr>
          <a:xfrm>
            <a:off x="3733800" y="4909066"/>
            <a:ext cx="1566389" cy="338554"/>
          </a:xfrm>
          <a:prstGeom prst="rect">
            <a:avLst/>
          </a:prstGeom>
          <a:noFill/>
        </p:spPr>
        <p:txBody>
          <a:bodyPr wrap="square" rtlCol="0">
            <a:spAutoFit/>
          </a:bodyPr>
          <a:lstStyle/>
          <a:p>
            <a:r>
              <a:rPr lang="en-GB" sz="1600" b="1" dirty="0" smtClean="0"/>
              <a:t>  </a:t>
            </a:r>
            <a:r>
              <a:rPr lang="en-GB" sz="1600" b="1" dirty="0" smtClean="0">
                <a:latin typeface="Times New Roman" pitchFamily="18" charset="0"/>
                <a:cs typeface="Times New Roman" pitchFamily="18" charset="0"/>
              </a:rPr>
              <a:t>Demodulator</a:t>
            </a:r>
            <a:endParaRPr lang="en-GB" sz="1600" b="1" dirty="0">
              <a:latin typeface="Times New Roman" pitchFamily="18" charset="0"/>
              <a:cs typeface="Times New Roman" pitchFamily="18" charset="0"/>
            </a:endParaRPr>
          </a:p>
        </p:txBody>
      </p:sp>
      <p:sp>
        <p:nvSpPr>
          <p:cNvPr id="3080" name="TextBox 3079"/>
          <p:cNvSpPr txBox="1"/>
          <p:nvPr/>
        </p:nvSpPr>
        <p:spPr>
          <a:xfrm>
            <a:off x="457200" y="5410200"/>
            <a:ext cx="1566684" cy="369332"/>
          </a:xfrm>
          <a:prstGeom prst="rect">
            <a:avLst/>
          </a:prstGeom>
          <a:noFill/>
        </p:spPr>
        <p:txBody>
          <a:bodyPr wrap="square" rtlCol="0">
            <a:spAutoFit/>
          </a:bodyPr>
          <a:lstStyle/>
          <a:p>
            <a:r>
              <a:rPr lang="en-GB" b="1" dirty="0" smtClean="0">
                <a:latin typeface="Times New Roman" pitchFamily="18" charset="0"/>
                <a:cs typeface="Times New Roman" pitchFamily="18" charset="0"/>
              </a:rPr>
              <a:t>Indoor Unit</a:t>
            </a:r>
            <a:endParaRPr lang="en-GB" b="1" dirty="0">
              <a:latin typeface="Times New Roman" pitchFamily="18" charset="0"/>
              <a:cs typeface="Times New Roman" pitchFamily="18" charset="0"/>
            </a:endParaRPr>
          </a:p>
        </p:txBody>
      </p:sp>
      <p:sp>
        <p:nvSpPr>
          <p:cNvPr id="3082" name="TextBox 3081"/>
          <p:cNvSpPr txBox="1"/>
          <p:nvPr/>
        </p:nvSpPr>
        <p:spPr>
          <a:xfrm>
            <a:off x="838200" y="6477000"/>
            <a:ext cx="7467600" cy="369332"/>
          </a:xfrm>
          <a:prstGeom prst="rect">
            <a:avLst/>
          </a:prstGeom>
          <a:noFill/>
        </p:spPr>
        <p:txBody>
          <a:bodyPr wrap="square" rtlCol="0">
            <a:spAutoFit/>
          </a:bodyPr>
          <a:lstStyle/>
          <a:p>
            <a:r>
              <a:rPr lang="en-GB" dirty="0" smtClean="0">
                <a:latin typeface="Times New Roman" pitchFamily="18" charset="0"/>
                <a:cs typeface="Times New Roman" pitchFamily="18" charset="0"/>
              </a:rPr>
              <a:t>Figure </a:t>
            </a:r>
            <a:r>
              <a:rPr lang="en-GB" dirty="0">
                <a:latin typeface="Times New Roman" pitchFamily="18" charset="0"/>
                <a:cs typeface="Times New Roman" pitchFamily="18" charset="0"/>
              </a:rPr>
              <a:t>3.0: Schematic Station Hydrometeor Attenuation Measurement Set up</a:t>
            </a:r>
          </a:p>
        </p:txBody>
      </p:sp>
    </p:spTree>
    <p:extLst>
      <p:ext uri="{BB962C8B-B14F-4D97-AF65-F5344CB8AC3E}">
        <p14:creationId xmlns:p14="http://schemas.microsoft.com/office/powerpoint/2010/main" val="3691421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Introduction - 2</a:t>
            </a:r>
            <a:r>
              <a:rPr lang="en-GB" dirty="0" smtClean="0">
                <a:solidFill>
                  <a:srgbClr val="FF0000"/>
                </a:solidFill>
              </a:rPr>
              <a:t> </a:t>
            </a:r>
            <a:endParaRPr lang="en-GB" dirty="0"/>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
            </a:pPr>
            <a:r>
              <a:rPr lang="en-US" sz="4000" dirty="0"/>
              <a:t>Low clouds – Stratus (St), Cumulus (C) Stratocumulus (Sc), Cumulonimbus (Cb), and Nimbostratus (Ns) have bases in the atmospheric boundary layer less than 2km above the earth </a:t>
            </a:r>
            <a:r>
              <a:rPr lang="en-US" sz="4000" dirty="0" smtClean="0"/>
              <a:t>surface;</a:t>
            </a:r>
          </a:p>
          <a:p>
            <a:pPr>
              <a:buFont typeface="Wingdings" pitchFamily="2" charset="2"/>
              <a:buChar char="§"/>
            </a:pPr>
            <a:r>
              <a:rPr lang="en-US" sz="4000" dirty="0" smtClean="0"/>
              <a:t> Middle </a:t>
            </a:r>
            <a:r>
              <a:rPr lang="en-US" sz="4000" dirty="0"/>
              <a:t>or alto clouds – Altostratus (As), Altocumulus (</a:t>
            </a:r>
            <a:r>
              <a:rPr lang="en-US" sz="4000" dirty="0" smtClean="0"/>
              <a:t>Ac) are </a:t>
            </a:r>
            <a:r>
              <a:rPr lang="en-US" sz="4000" dirty="0"/>
              <a:t>clouds with bases 2 – 6km above the </a:t>
            </a:r>
            <a:r>
              <a:rPr lang="en-US" sz="4000" dirty="0" smtClean="0"/>
              <a:t>surface; </a:t>
            </a:r>
          </a:p>
          <a:p>
            <a:pPr>
              <a:buFont typeface="Wingdings" pitchFamily="2" charset="2"/>
              <a:buChar char="§"/>
            </a:pPr>
            <a:r>
              <a:rPr lang="en-US" sz="4000" dirty="0" smtClean="0"/>
              <a:t>High </a:t>
            </a:r>
            <a:r>
              <a:rPr lang="en-US" sz="4000" dirty="0"/>
              <a:t>or cirro clouds – cirrus (Ci), cirrocumulus (Cc) and cirrostratus (Cs) </a:t>
            </a:r>
            <a:r>
              <a:rPr lang="en-US" sz="4000" dirty="0" smtClean="0"/>
              <a:t>are clouds </a:t>
            </a:r>
            <a:r>
              <a:rPr lang="en-US" sz="4000" dirty="0"/>
              <a:t>with bases between </a:t>
            </a:r>
            <a:r>
              <a:rPr lang="en-US" sz="4000" dirty="0" smtClean="0"/>
              <a:t>6km above the surface and </a:t>
            </a:r>
            <a:r>
              <a:rPr lang="en-US" sz="4000" dirty="0"/>
              <a:t>the tropopause </a:t>
            </a:r>
            <a:r>
              <a:rPr lang="en-US" sz="4000" dirty="0" smtClean="0"/>
              <a:t>[5] </a:t>
            </a:r>
            <a:r>
              <a:rPr lang="en-US" sz="4000" dirty="0"/>
              <a:t>.</a:t>
            </a:r>
            <a:r>
              <a:rPr lang="en-US" dirty="0"/>
              <a:t>  </a:t>
            </a:r>
            <a:endParaRPr lang="en-GB" dirty="0"/>
          </a:p>
          <a:p>
            <a:endParaRPr lang="en-GB" dirty="0"/>
          </a:p>
        </p:txBody>
      </p:sp>
    </p:spTree>
    <p:extLst>
      <p:ext uri="{BB962C8B-B14F-4D97-AF65-F5344CB8AC3E}">
        <p14:creationId xmlns:p14="http://schemas.microsoft.com/office/powerpoint/2010/main" val="423865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5"/>
                </a:solidFill>
              </a:rPr>
              <a:t>Introduction - </a:t>
            </a:r>
            <a:r>
              <a:rPr lang="en-GB" dirty="0" smtClean="0">
                <a:solidFill>
                  <a:schemeClr val="accent5"/>
                </a:solidFill>
              </a:rPr>
              <a:t>3</a:t>
            </a:r>
            <a:endParaRPr lang="en-GB" dirty="0">
              <a:solidFill>
                <a:schemeClr val="accent5"/>
              </a:solidFill>
            </a:endParaRP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
            </a:pPr>
            <a:r>
              <a:rPr lang="en-US" dirty="0"/>
              <a:t>The effects of suspended water droplets (SWD) and suspended ice crystal (SIC) which constitute clouds are major concern in the design and successful operation of satellite communication system; at frequencies above 10GHz</a:t>
            </a:r>
            <a:r>
              <a:rPr lang="en-US" dirty="0" smtClean="0"/>
              <a:t>. </a:t>
            </a:r>
          </a:p>
          <a:p>
            <a:pPr>
              <a:buFont typeface="Wingdings" pitchFamily="2" charset="2"/>
              <a:buChar char="§"/>
            </a:pPr>
            <a:r>
              <a:rPr lang="en-US" dirty="0" smtClean="0"/>
              <a:t>Thus</a:t>
            </a:r>
            <a:r>
              <a:rPr lang="en-US" dirty="0"/>
              <a:t>, for low-availability satellite services such as VSAT and USAT, at high frequencies, deep fades may </a:t>
            </a:r>
            <a:r>
              <a:rPr lang="en-US" dirty="0" smtClean="0"/>
              <a:t>occur, particularly in </a:t>
            </a:r>
            <a:r>
              <a:rPr lang="en-US" dirty="0"/>
              <a:t>the tropics, </a:t>
            </a:r>
            <a:r>
              <a:rPr lang="en-US" dirty="0" smtClean="0"/>
              <a:t>due </a:t>
            </a:r>
            <a:r>
              <a:rPr lang="en-US" dirty="0"/>
              <a:t>to higher probability of occurrence of cloud </a:t>
            </a:r>
            <a:r>
              <a:rPr lang="en-US" dirty="0" smtClean="0"/>
              <a:t>cover </a:t>
            </a:r>
            <a:r>
              <a:rPr lang="en-US" dirty="0"/>
              <a:t>[2, 3]</a:t>
            </a:r>
            <a:r>
              <a:rPr lang="en-US" dirty="0" smtClean="0"/>
              <a:t>.</a:t>
            </a:r>
            <a:endParaRPr lang="en-GB" dirty="0"/>
          </a:p>
        </p:txBody>
      </p:sp>
    </p:spTree>
    <p:extLst>
      <p:ext uri="{BB962C8B-B14F-4D97-AF65-F5344CB8AC3E}">
        <p14:creationId xmlns:p14="http://schemas.microsoft.com/office/powerpoint/2010/main" val="3799699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5"/>
                </a:solidFill>
              </a:rPr>
              <a:t>Introduction - </a:t>
            </a:r>
            <a:r>
              <a:rPr lang="en-GB" dirty="0" smtClean="0">
                <a:solidFill>
                  <a:schemeClr val="accent5"/>
                </a:solidFill>
              </a:rPr>
              <a:t>4</a:t>
            </a:r>
            <a:endParaRPr lang="en-GB" dirty="0">
              <a:solidFill>
                <a:schemeClr val="accent5"/>
              </a:solidFill>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a:t>The general objective of cloud </a:t>
            </a:r>
            <a:r>
              <a:rPr lang="en-US" dirty="0" smtClean="0"/>
              <a:t>models (Table 1) </a:t>
            </a:r>
            <a:r>
              <a:rPr lang="en-US" dirty="0"/>
              <a:t>is to accurately estimate cloud liquid water amount for determination of amount of cloud attenuation along a satellite earth-space transmission path. </a:t>
            </a:r>
            <a:endParaRPr lang="en-US" dirty="0" smtClean="0"/>
          </a:p>
          <a:p>
            <a:pPr>
              <a:buFont typeface="Wingdings" pitchFamily="2" charset="2"/>
              <a:buChar char="§"/>
            </a:pPr>
            <a:r>
              <a:rPr lang="en-US" dirty="0" smtClean="0"/>
              <a:t>Numerous </a:t>
            </a:r>
            <a:r>
              <a:rPr lang="en-US" dirty="0"/>
              <a:t>cloud models have been independently developed over the last eight decades based on Rayleigh scattering and Mie absorption theories, using empirical data, [4].</a:t>
            </a:r>
            <a:endParaRPr lang="en-GB" dirty="0"/>
          </a:p>
        </p:txBody>
      </p:sp>
    </p:spTree>
    <p:extLst>
      <p:ext uri="{BB962C8B-B14F-4D97-AF65-F5344CB8AC3E}">
        <p14:creationId xmlns:p14="http://schemas.microsoft.com/office/powerpoint/2010/main" val="3627515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TotalTime>
  <Words>1543</Words>
  <Application>Microsoft Office PowerPoint</Application>
  <PresentationFormat>On-screen Show (4:3)</PresentationFormat>
  <Paragraphs>102</Paragraphs>
  <Slides>39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Document</vt:lpstr>
      <vt:lpstr> Cloud Attenuation Modelling for Satellite Network Links  Performance Improvement </vt:lpstr>
      <vt:lpstr>OUTLINE</vt:lpstr>
      <vt:lpstr>Introduction -1</vt:lpstr>
      <vt:lpstr>PowerPoint Presentation</vt:lpstr>
      <vt:lpstr>PowerPoint Presentation</vt:lpstr>
      <vt:lpstr>PowerPoint Presentation</vt:lpstr>
      <vt:lpstr>Introduction - 2 </vt:lpstr>
      <vt:lpstr>Introduction - 3</vt:lpstr>
      <vt:lpstr>Introduction - 4</vt:lpstr>
      <vt:lpstr> Table 1: A Comparative List of the Cloud Models. </vt:lpstr>
      <vt:lpstr> Table 1: A Comparative List of the Cloud Models (2/3). </vt:lpstr>
      <vt:lpstr> Table 1: A Comparative List of the Cloud Models (3/3). </vt:lpstr>
      <vt:lpstr>The Station’s Cloud Cover</vt:lpstr>
      <vt:lpstr>The Station’s Cloud Cover -2</vt:lpstr>
      <vt:lpstr>The Station’s Cloud Cover -3</vt:lpstr>
      <vt:lpstr>PowerPoint Presentation</vt:lpstr>
      <vt:lpstr>The Station’s Cloud Cover -4</vt:lpstr>
      <vt:lpstr>PowerPoint Presentation</vt:lpstr>
      <vt:lpstr>PowerPoint Presentation</vt:lpstr>
      <vt:lpstr> Station Radiometric Data Acquisition </vt:lpstr>
      <vt:lpstr>PowerPoint Presentation</vt:lpstr>
      <vt:lpstr>PowerPoint Presentation</vt:lpstr>
      <vt:lpstr> Station Radiometric Data  Analysis </vt:lpstr>
      <vt:lpstr>Station Radiometric Data  Analysis - 2</vt:lpstr>
      <vt:lpstr>PowerPoint Presentation</vt:lpstr>
      <vt:lpstr> Cloud Attenuation Modelling </vt:lpstr>
      <vt:lpstr>Cloud Attenuation Modelling - 2</vt:lpstr>
      <vt:lpstr>Cloud Attenuation Modelling - 3</vt:lpstr>
      <vt:lpstr>Cloud Attenuation Modelling - 4</vt:lpstr>
      <vt:lpstr>Cloud Attenuation Modelling - 5</vt:lpstr>
      <vt:lpstr>PowerPoint Presentation</vt:lpstr>
      <vt:lpstr>PowerPoint Presentation</vt:lpstr>
      <vt:lpstr>PowerPoint Presentation</vt:lpstr>
      <vt:lpstr>PowerPoint Presentation</vt:lpstr>
      <vt:lpstr>PowerPoint Presentation</vt:lpstr>
      <vt:lpstr>Cloud Attenuation Modelling - 6</vt:lpstr>
      <vt:lpstr>Future Work</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dimeji</dc:creator>
  <cp:lastModifiedBy>dimeji</cp:lastModifiedBy>
  <cp:revision>80</cp:revision>
  <dcterms:created xsi:type="dcterms:W3CDTF">2017-04-15T13:22:43Z</dcterms:created>
  <dcterms:modified xsi:type="dcterms:W3CDTF">2017-10-13T08:48:32Z</dcterms:modified>
</cp:coreProperties>
</file>