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charts/chart39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charts/chart28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26.xml" ContentType="application/vnd.openxmlformats-officedocument.drawingml.chart+xml"/>
  <Override PartName="/ppt/charts/chart35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charts/chart24.xml" ContentType="application/vnd.openxmlformats-officedocument.drawingml.chart+xml"/>
  <Override PartName="/ppt/charts/chart33.xml" ContentType="application/vnd.openxmlformats-officedocument.drawingml.chart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31.xml" ContentType="application/vnd.openxmlformats-officedocument.drawingml.chart+xml"/>
  <Override PartName="/ppt/charts/chart40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chart2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charts/chart36.xml" ContentType="application/vnd.openxmlformats-officedocument.drawingml.chart+xml"/>
  <Override PartName="/ppt/charts/chart3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charts/chart34.xml" ContentType="application/vnd.openxmlformats-officedocument.drawingml.char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8" r:id="rId24"/>
    <p:sldId id="280" r:id="rId25"/>
    <p:sldId id="281" r:id="rId26"/>
    <p:sldId id="283" r:id="rId27"/>
    <p:sldId id="284" r:id="rId28"/>
    <p:sldId id="285" r:id="rId29"/>
    <p:sldId id="286" r:id="rId30"/>
    <p:sldId id="282" r:id="rId31"/>
  </p:sldIdLst>
  <p:sldSz cx="9144000" cy="6858000" type="screen4x3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Adele\Desktop\LASU_FoSC-2017_Files\Djibo_Ouaga_Harmonic%20Plo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Harmonic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Curves of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AHMM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at Djibouti in 1957</a:t>
            </a: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5711285229409741"/>
          <c:y val="0.12727310390951643"/>
          <c:w val="0.79830314138622238"/>
          <c:h val="0.69394144750665177"/>
        </c:manualLayout>
      </c:layout>
      <c:scatterChart>
        <c:scatterStyle val="lineMarker"/>
        <c:ser>
          <c:idx val="0"/>
          <c:order val="0"/>
          <c:tx>
            <c:v>Diurnal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DjiboDiurHC!$A$39:$A$62</c:f>
              <c:numCache>
                <c:formatCode>hh</c:formatCode>
                <c:ptCount val="24"/>
                <c:pt idx="0">
                  <c:v>0</c:v>
                </c:pt>
                <c:pt idx="1">
                  <c:v>4.1666666666666706E-2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DjiboDiurHC!$B$39:$B$62</c:f>
              <c:numCache>
                <c:formatCode>0.0000</c:formatCode>
                <c:ptCount val="24"/>
                <c:pt idx="0">
                  <c:v>0</c:v>
                </c:pt>
                <c:pt idx="1">
                  <c:v>1.0434381571946496</c:v>
                </c:pt>
                <c:pt idx="2">
                  <c:v>1.9545699783354749</c:v>
                </c:pt>
                <c:pt idx="3">
                  <c:v>2.6485048369355066</c:v>
                </c:pt>
                <c:pt idx="4">
                  <c:v>3.1056192682360702</c:v>
                </c:pt>
                <c:pt idx="5">
                  <c:v>3.3535590553475054</c:v>
                </c:pt>
                <c:pt idx="6">
                  <c:v>3.4305930579633142</c:v>
                </c:pt>
                <c:pt idx="7">
                  <c:v>3.3535590553475054</c:v>
                </c:pt>
                <c:pt idx="8">
                  <c:v>3.1056192682360706</c:v>
                </c:pt>
                <c:pt idx="9">
                  <c:v>2.6485048369355071</c:v>
                </c:pt>
                <c:pt idx="10">
                  <c:v>1.9545699783354749</c:v>
                </c:pt>
                <c:pt idx="11">
                  <c:v>1.0434381571946505</c:v>
                </c:pt>
                <c:pt idx="12">
                  <c:v>4.9948077358169568E-16</c:v>
                </c:pt>
                <c:pt idx="13">
                  <c:v>-1.0434381571946496</c:v>
                </c:pt>
                <c:pt idx="14">
                  <c:v>-1.9545699783354755</c:v>
                </c:pt>
                <c:pt idx="15">
                  <c:v>-2.6485048369355066</c:v>
                </c:pt>
                <c:pt idx="16">
                  <c:v>-3.1056192682360697</c:v>
                </c:pt>
                <c:pt idx="17">
                  <c:v>-3.3535590553475054</c:v>
                </c:pt>
                <c:pt idx="18">
                  <c:v>-3.4305930579633142</c:v>
                </c:pt>
                <c:pt idx="19">
                  <c:v>-3.3535590553475059</c:v>
                </c:pt>
                <c:pt idx="20">
                  <c:v>-3.1056192682360702</c:v>
                </c:pt>
                <c:pt idx="21">
                  <c:v>-2.6485048369355075</c:v>
                </c:pt>
                <c:pt idx="22">
                  <c:v>-1.9545699783354766</c:v>
                </c:pt>
                <c:pt idx="23">
                  <c:v>-1.0434381571946496</c:v>
                </c:pt>
              </c:numCache>
            </c:numRef>
          </c:yVal>
        </c:ser>
        <c:ser>
          <c:idx val="1"/>
          <c:order val="1"/>
          <c:tx>
            <c:v>Semi-diurnal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DjiboDiurHC!$A$39:$A$62</c:f>
              <c:numCache>
                <c:formatCode>hh</c:formatCode>
                <c:ptCount val="24"/>
                <c:pt idx="0">
                  <c:v>0</c:v>
                </c:pt>
                <c:pt idx="1">
                  <c:v>4.1666666666666706E-2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DjiboDiurHC!$E$39:$E$62</c:f>
              <c:numCache>
                <c:formatCode>0.0000</c:formatCode>
                <c:ptCount val="24"/>
                <c:pt idx="0">
                  <c:v>0</c:v>
                </c:pt>
                <c:pt idx="1">
                  <c:v>0.52722426480304196</c:v>
                </c:pt>
                <c:pt idx="2">
                  <c:v>0.83770745156349335</c:v>
                </c:pt>
                <c:pt idx="3">
                  <c:v>0.92536564199324356</c:v>
                </c:pt>
                <c:pt idx="4">
                  <c:v>0.83770745156349347</c:v>
                </c:pt>
                <c:pt idx="5">
                  <c:v>0.52722426480304196</c:v>
                </c:pt>
                <c:pt idx="6">
                  <c:v>1.3472957558630105E-16</c:v>
                </c:pt>
                <c:pt idx="7">
                  <c:v>-0.52722426480304208</c:v>
                </c:pt>
                <c:pt idx="8">
                  <c:v>-0.83770745156349324</c:v>
                </c:pt>
                <c:pt idx="9">
                  <c:v>-0.92536564199324356</c:v>
                </c:pt>
                <c:pt idx="10">
                  <c:v>-0.83770745156349335</c:v>
                </c:pt>
                <c:pt idx="11">
                  <c:v>-0.52722426480304241</c:v>
                </c:pt>
                <c:pt idx="12">
                  <c:v>-2.6945915117260219E-16</c:v>
                </c:pt>
                <c:pt idx="13">
                  <c:v>0.52722426480304196</c:v>
                </c:pt>
                <c:pt idx="14">
                  <c:v>0.83770745156349347</c:v>
                </c:pt>
                <c:pt idx="15">
                  <c:v>0.92536564199324356</c:v>
                </c:pt>
                <c:pt idx="16">
                  <c:v>0.83770745156349391</c:v>
                </c:pt>
                <c:pt idx="17">
                  <c:v>0.52722426480304163</c:v>
                </c:pt>
                <c:pt idx="18">
                  <c:v>4.0418872675890314E-16</c:v>
                </c:pt>
                <c:pt idx="19">
                  <c:v>-0.52722426480304119</c:v>
                </c:pt>
                <c:pt idx="20">
                  <c:v>-0.83770745156349347</c:v>
                </c:pt>
                <c:pt idx="21">
                  <c:v>-0.92536564199324356</c:v>
                </c:pt>
                <c:pt idx="22">
                  <c:v>-0.83770745156349391</c:v>
                </c:pt>
                <c:pt idx="23">
                  <c:v>-0.52722426480304174</c:v>
                </c:pt>
              </c:numCache>
            </c:numRef>
          </c:yVal>
        </c:ser>
        <c:ser>
          <c:idx val="2"/>
          <c:order val="2"/>
          <c:tx>
            <c:v>8-Hourly</c:v>
          </c:tx>
          <c:spPr>
            <a:ln w="12700">
              <a:solidFill>
                <a:schemeClr val="tx1"/>
              </a:solidFill>
              <a:prstDash val="dashDot"/>
            </a:ln>
          </c:spPr>
          <c:marker>
            <c:symbol val="none"/>
          </c:marker>
          <c:xVal>
            <c:numRef>
              <c:f>DjiboDiurHC!$A$39:$A$62</c:f>
              <c:numCache>
                <c:formatCode>hh</c:formatCode>
                <c:ptCount val="24"/>
                <c:pt idx="0">
                  <c:v>0</c:v>
                </c:pt>
                <c:pt idx="1">
                  <c:v>4.1666666666666706E-2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DjiboDiurHC!$H$39:$H$62</c:f>
              <c:numCache>
                <c:formatCode>0.0000</c:formatCode>
                <c:ptCount val="24"/>
                <c:pt idx="0">
                  <c:v>0</c:v>
                </c:pt>
                <c:pt idx="1">
                  <c:v>0.73296545411875369</c:v>
                </c:pt>
                <c:pt idx="2">
                  <c:v>0.7329654541187538</c:v>
                </c:pt>
                <c:pt idx="3">
                  <c:v>1.1788378433130755E-16</c:v>
                </c:pt>
                <c:pt idx="4">
                  <c:v>-0.73296545411875358</c:v>
                </c:pt>
                <c:pt idx="5">
                  <c:v>-0.73296545411875369</c:v>
                </c:pt>
                <c:pt idx="6">
                  <c:v>-2.35767568662615E-16</c:v>
                </c:pt>
                <c:pt idx="7">
                  <c:v>0.7329654541187538</c:v>
                </c:pt>
                <c:pt idx="8">
                  <c:v>0.73296545411875391</c:v>
                </c:pt>
                <c:pt idx="9">
                  <c:v>3.5365135299392262E-16</c:v>
                </c:pt>
                <c:pt idx="10">
                  <c:v>-0.7329654541187538</c:v>
                </c:pt>
                <c:pt idx="11">
                  <c:v>-0.73296545411875391</c:v>
                </c:pt>
                <c:pt idx="12">
                  <c:v>-4.7153513732523009E-16</c:v>
                </c:pt>
                <c:pt idx="13">
                  <c:v>0.7329654541187538</c:v>
                </c:pt>
                <c:pt idx="14">
                  <c:v>0.73296545411875358</c:v>
                </c:pt>
                <c:pt idx="15">
                  <c:v>5.8941892165653751E-16</c:v>
                </c:pt>
                <c:pt idx="16">
                  <c:v>-0.73296545411875313</c:v>
                </c:pt>
                <c:pt idx="17">
                  <c:v>-0.73296545411875358</c:v>
                </c:pt>
                <c:pt idx="18">
                  <c:v>-7.0730270598784523E-16</c:v>
                </c:pt>
                <c:pt idx="19">
                  <c:v>0.73296545411875313</c:v>
                </c:pt>
                <c:pt idx="20">
                  <c:v>0.73296545411875358</c:v>
                </c:pt>
                <c:pt idx="21">
                  <c:v>8.2518649031915256E-16</c:v>
                </c:pt>
                <c:pt idx="22">
                  <c:v>-0.73296545411875302</c:v>
                </c:pt>
                <c:pt idx="23">
                  <c:v>-0.73296545411875358</c:v>
                </c:pt>
              </c:numCache>
            </c:numRef>
          </c:yVal>
        </c:ser>
        <c:axId val="82349056"/>
        <c:axId val="82363520"/>
      </c:scatterChart>
      <c:valAx>
        <c:axId val="823490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LT/hr</a:t>
                </a:r>
              </a:p>
            </c:rich>
          </c:tx>
          <c:layout>
            <c:manualLayout>
              <c:xMode val="edge"/>
              <c:yMode val="edge"/>
              <c:x val="0.46096046587926509"/>
              <c:y val="0.55684677346366196"/>
            </c:manualLayout>
          </c:layout>
          <c:spPr>
            <a:noFill/>
            <a:ln w="25400">
              <a:noFill/>
            </a:ln>
          </c:spPr>
        </c:title>
        <c:numFmt formatCode="hh" sourceLinked="1"/>
        <c:maj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2363520"/>
        <c:crosses val="autoZero"/>
        <c:crossBetween val="midCat"/>
      </c:valAx>
      <c:valAx>
        <c:axId val="8236352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MUF/MHz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0000" sourceLinked="1"/>
        <c:maj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23490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4227307524059493"/>
          <c:y val="0.86343017467644134"/>
          <c:w val="0.77043662510936128"/>
          <c:h val="0.10083627477599783"/>
        </c:manualLayout>
      </c:layout>
      <c:txPr>
        <a:bodyPr/>
        <a:lstStyle/>
        <a:p>
          <a:pPr>
            <a:defRPr sz="8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/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HMMUFat 06 hours in 1973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2000026855501534"/>
          <c:y val="0.18791977099899596"/>
          <c:w val="0.44000053711003068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DjiboAnnuHC!$T$35:$T$46</c:f>
              <c:numCache>
                <c:formatCode>0.0000</c:formatCode>
                <c:ptCount val="12"/>
                <c:pt idx="0">
                  <c:v>0</c:v>
                </c:pt>
                <c:pt idx="1">
                  <c:v>1.9848217298214001</c:v>
                </c:pt>
                <c:pt idx="2">
                  <c:v>3.1536863230634369</c:v>
                </c:pt>
                <c:pt idx="3">
                  <c:v>3.4836898771046911</c:v>
                </c:pt>
                <c:pt idx="4">
                  <c:v>3.1536863230634373</c:v>
                </c:pt>
                <c:pt idx="5">
                  <c:v>1.9848217298214001</c:v>
                </c:pt>
                <c:pt idx="6">
                  <c:v>5.0721146033216916E-16</c:v>
                </c:pt>
                <c:pt idx="7">
                  <c:v>-1.984821729821401</c:v>
                </c:pt>
                <c:pt idx="8">
                  <c:v>-3.1536863230634364</c:v>
                </c:pt>
                <c:pt idx="9">
                  <c:v>-3.4836898771046911</c:v>
                </c:pt>
                <c:pt idx="10">
                  <c:v>-3.1536863230634369</c:v>
                </c:pt>
                <c:pt idx="11">
                  <c:v>-1.9848217298214021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DjiboAnnuHC!$W$35:$W$46</c:f>
              <c:numCache>
                <c:formatCode>0.0000</c:formatCode>
                <c:ptCount val="12"/>
                <c:pt idx="0">
                  <c:v>0</c:v>
                </c:pt>
                <c:pt idx="1">
                  <c:v>1.6682543593016734</c:v>
                </c:pt>
                <c:pt idx="2">
                  <c:v>1.6682543593016739</c:v>
                </c:pt>
                <c:pt idx="3">
                  <c:v>2.6830751162498796E-16</c:v>
                </c:pt>
                <c:pt idx="4">
                  <c:v>-1.6682543593016732</c:v>
                </c:pt>
                <c:pt idx="5">
                  <c:v>-1.6682543593016734</c:v>
                </c:pt>
                <c:pt idx="6">
                  <c:v>-5.3661502324997582E-16</c:v>
                </c:pt>
                <c:pt idx="7">
                  <c:v>1.6682543593016739</c:v>
                </c:pt>
                <c:pt idx="8">
                  <c:v>1.6682543593016741</c:v>
                </c:pt>
                <c:pt idx="9">
                  <c:v>8.0492253487496408E-16</c:v>
                </c:pt>
                <c:pt idx="10">
                  <c:v>-1.6682543593016739</c:v>
                </c:pt>
                <c:pt idx="11">
                  <c:v>-1.6682543593016741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DjiboAnnuHC!$Z$35:$Z$46</c:f>
              <c:numCache>
                <c:formatCode>0.0000</c:formatCode>
                <c:ptCount val="12"/>
                <c:pt idx="0">
                  <c:v>0</c:v>
                </c:pt>
                <c:pt idx="1">
                  <c:v>0.10664639739828052</c:v>
                </c:pt>
                <c:pt idx="2">
                  <c:v>-0.1066463973982805</c:v>
                </c:pt>
                <c:pt idx="3">
                  <c:v>-3.4304156737441395E-17</c:v>
                </c:pt>
                <c:pt idx="4">
                  <c:v>0.10664639739828057</c:v>
                </c:pt>
                <c:pt idx="5">
                  <c:v>-0.10664639739828052</c:v>
                </c:pt>
                <c:pt idx="6">
                  <c:v>-6.8608313474882777E-17</c:v>
                </c:pt>
                <c:pt idx="7">
                  <c:v>0.1066463973982805</c:v>
                </c:pt>
                <c:pt idx="8">
                  <c:v>-0.10664639739828044</c:v>
                </c:pt>
                <c:pt idx="9">
                  <c:v>-1.0291247021232415E-16</c:v>
                </c:pt>
                <c:pt idx="10">
                  <c:v>0.1066463973982805</c:v>
                </c:pt>
                <c:pt idx="11">
                  <c:v>-0.10664639739828041</c:v>
                </c:pt>
              </c:numCache>
            </c:numRef>
          </c:val>
          <c:smooth val="1"/>
        </c:ser>
        <c:marker val="1"/>
        <c:axId val="85508864"/>
        <c:axId val="85510784"/>
      </c:lineChart>
      <c:catAx>
        <c:axId val="855088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5510784"/>
        <c:crosses val="autoZero"/>
        <c:auto val="1"/>
        <c:lblAlgn val="ctr"/>
        <c:lblOffset val="100"/>
      </c:catAx>
      <c:valAx>
        <c:axId val="8551078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987425990455E-2"/>
              <c:y val="0.46668005425496362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55088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250076298602159"/>
          <c:y val="0.44966513414011117"/>
          <c:w val="0.29750033571385054"/>
          <c:h val="0.24161109055998894"/>
        </c:manualLayout>
      </c:layout>
    </c:legend>
    <c:plotVisOnly val="1"/>
    <c:dispBlanksAs val="span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06 hours in 1976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515918107137907"/>
          <c:y val="0.18791977099899596"/>
          <c:w val="0.4572132597766797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DjiboAnnuHC!$AC$35:$AC$46</c:f>
              <c:numCache>
                <c:formatCode>0.0000</c:formatCode>
                <c:ptCount val="12"/>
                <c:pt idx="0">
                  <c:v>0</c:v>
                </c:pt>
                <c:pt idx="1">
                  <c:v>1.7067549174309624</c:v>
                </c:pt>
                <c:pt idx="2">
                  <c:v>2.7118655338419893</c:v>
                </c:pt>
                <c:pt idx="3">
                  <c:v>2.9956367059161115</c:v>
                </c:pt>
                <c:pt idx="4">
                  <c:v>2.7118655338419897</c:v>
                </c:pt>
                <c:pt idx="5">
                  <c:v>1.7067549174309624</c:v>
                </c:pt>
                <c:pt idx="6">
                  <c:v>4.3615284994746919E-16</c:v>
                </c:pt>
                <c:pt idx="7">
                  <c:v>-1.7067549174309629</c:v>
                </c:pt>
                <c:pt idx="8">
                  <c:v>-2.7118655338419888</c:v>
                </c:pt>
                <c:pt idx="9">
                  <c:v>-2.9956367059161115</c:v>
                </c:pt>
                <c:pt idx="10">
                  <c:v>-2.7118655338419893</c:v>
                </c:pt>
                <c:pt idx="11">
                  <c:v>-1.706754917430964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DjiboAnnuHC!$AF$35:$AF$46</c:f>
              <c:numCache>
                <c:formatCode>0.0000</c:formatCode>
                <c:ptCount val="12"/>
                <c:pt idx="0">
                  <c:v>0</c:v>
                </c:pt>
                <c:pt idx="1">
                  <c:v>1.6301663602308589</c:v>
                </c:pt>
                <c:pt idx="2">
                  <c:v>1.6301663602308591</c:v>
                </c:pt>
                <c:pt idx="3">
                  <c:v>2.6218176935044491E-16</c:v>
                </c:pt>
                <c:pt idx="4">
                  <c:v>-1.6301663602308587</c:v>
                </c:pt>
                <c:pt idx="5">
                  <c:v>-1.6301663602308589</c:v>
                </c:pt>
                <c:pt idx="6">
                  <c:v>-5.2436353870088992E-16</c:v>
                </c:pt>
                <c:pt idx="7">
                  <c:v>1.6301663602308591</c:v>
                </c:pt>
                <c:pt idx="8">
                  <c:v>1.6301663602308598</c:v>
                </c:pt>
                <c:pt idx="9">
                  <c:v>7.8654530805133487E-16</c:v>
                </c:pt>
                <c:pt idx="10">
                  <c:v>-1.6301663602308591</c:v>
                </c:pt>
                <c:pt idx="11">
                  <c:v>-1.6301663602308598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DjiboAnnuHC!$AI$35:$AI$46</c:f>
              <c:numCache>
                <c:formatCode>0.0000</c:formatCode>
                <c:ptCount val="12"/>
                <c:pt idx="0">
                  <c:v>0</c:v>
                </c:pt>
                <c:pt idx="1">
                  <c:v>2.2852799442488678E-2</c:v>
                </c:pt>
                <c:pt idx="2">
                  <c:v>-2.2852799442488671E-2</c:v>
                </c:pt>
                <c:pt idx="3">
                  <c:v>-7.3508907294517259E-18</c:v>
                </c:pt>
                <c:pt idx="4">
                  <c:v>2.2852799442488685E-2</c:v>
                </c:pt>
                <c:pt idx="5">
                  <c:v>-2.2852799442488678E-2</c:v>
                </c:pt>
                <c:pt idx="6">
                  <c:v>-1.4701781458903455E-17</c:v>
                </c:pt>
                <c:pt idx="7">
                  <c:v>2.2852799442488671E-2</c:v>
                </c:pt>
                <c:pt idx="8">
                  <c:v>-2.2852799442488657E-2</c:v>
                </c:pt>
                <c:pt idx="9">
                  <c:v>-2.2052672188355189E-17</c:v>
                </c:pt>
                <c:pt idx="10">
                  <c:v>2.2852799442488671E-2</c:v>
                </c:pt>
                <c:pt idx="11">
                  <c:v>-2.2852799442488657E-2</c:v>
                </c:pt>
              </c:numCache>
            </c:numRef>
          </c:val>
          <c:smooth val="1"/>
        </c:ser>
        <c:marker val="1"/>
        <c:axId val="86069632"/>
        <c:axId val="86071552"/>
      </c:lineChart>
      <c:catAx>
        <c:axId val="860696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6071552"/>
        <c:crosses val="autoZero"/>
        <c:auto val="1"/>
        <c:lblAlgn val="ctr"/>
        <c:lblOffset val="100"/>
      </c:catAx>
      <c:valAx>
        <c:axId val="8607155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947290835283E-2"/>
              <c:y val="0.46668005425496362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60696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926724912810567"/>
          <c:y val="0.44630942944212509"/>
          <c:w val="0.29095387049221588"/>
          <c:h val="0.24161109055998894"/>
        </c:manualLayout>
      </c:layout>
    </c:legend>
    <c:plotVisOnly val="1"/>
    <c:dispBlanksAs val="span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12 hours in 1965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674902914898278"/>
          <c:y val="0.18791977099899598"/>
          <c:w val="0.45812862979216812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DjiboAnnuHC!$B$190:$B$201</c:f>
              <c:numCache>
                <c:formatCode>0.0000</c:formatCode>
                <c:ptCount val="12"/>
                <c:pt idx="0">
                  <c:v>0</c:v>
                </c:pt>
                <c:pt idx="1">
                  <c:v>0.96843958798049001</c:v>
                </c:pt>
                <c:pt idx="2">
                  <c:v>1.5387551624609044</c:v>
                </c:pt>
                <c:pt idx="3">
                  <c:v>1.699771389311951</c:v>
                </c:pt>
                <c:pt idx="4">
                  <c:v>1.5387551624609046</c:v>
                </c:pt>
                <c:pt idx="5">
                  <c:v>0.96843958798049001</c:v>
                </c:pt>
                <c:pt idx="6">
                  <c:v>2.4747998789154153E-16</c:v>
                </c:pt>
                <c:pt idx="7">
                  <c:v>-0.96843958798049035</c:v>
                </c:pt>
                <c:pt idx="8">
                  <c:v>-1.5387551624609042</c:v>
                </c:pt>
                <c:pt idx="9">
                  <c:v>-1.699771389311951</c:v>
                </c:pt>
                <c:pt idx="10">
                  <c:v>-1.5387551624609044</c:v>
                </c:pt>
                <c:pt idx="11">
                  <c:v>-0.9684395879804909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DjiboAnnuHC!$E$190:$E$201</c:f>
              <c:numCache>
                <c:formatCode>0.0000</c:formatCode>
                <c:ptCount val="12"/>
                <c:pt idx="0">
                  <c:v>0</c:v>
                </c:pt>
                <c:pt idx="1">
                  <c:v>0.99790557565533888</c:v>
                </c:pt>
                <c:pt idx="2">
                  <c:v>0.99790557565533899</c:v>
                </c:pt>
                <c:pt idx="3">
                  <c:v>1.6049444759302936E-16</c:v>
                </c:pt>
                <c:pt idx="4">
                  <c:v>-0.99790557565533877</c:v>
                </c:pt>
                <c:pt idx="5">
                  <c:v>-0.99790557565533888</c:v>
                </c:pt>
                <c:pt idx="6">
                  <c:v>-3.2098889518605873E-16</c:v>
                </c:pt>
                <c:pt idx="7">
                  <c:v>0.99790557565533899</c:v>
                </c:pt>
                <c:pt idx="8">
                  <c:v>0.99790557565533933</c:v>
                </c:pt>
                <c:pt idx="9">
                  <c:v>4.8148334277908812E-16</c:v>
                </c:pt>
                <c:pt idx="10">
                  <c:v>-0.99790557565533899</c:v>
                </c:pt>
                <c:pt idx="11">
                  <c:v>-0.99790557565533933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DjiboAnnuHC!$H$190:$H$201</c:f>
              <c:numCache>
                <c:formatCode>0.0000</c:formatCode>
                <c:ptCount val="12"/>
                <c:pt idx="0">
                  <c:v>0</c:v>
                </c:pt>
                <c:pt idx="1">
                  <c:v>0.28185119312402712</c:v>
                </c:pt>
                <c:pt idx="2">
                  <c:v>-0.28185119312402701</c:v>
                </c:pt>
                <c:pt idx="3">
                  <c:v>-9.0660985663237984E-17</c:v>
                </c:pt>
                <c:pt idx="4">
                  <c:v>0.28185119312402718</c:v>
                </c:pt>
                <c:pt idx="5">
                  <c:v>-0.28185119312402712</c:v>
                </c:pt>
                <c:pt idx="6">
                  <c:v>-1.8132197132647592E-16</c:v>
                </c:pt>
                <c:pt idx="7">
                  <c:v>0.28185119312402701</c:v>
                </c:pt>
                <c:pt idx="8">
                  <c:v>-0.2818511931240269</c:v>
                </c:pt>
                <c:pt idx="9">
                  <c:v>-2.7198295698971393E-16</c:v>
                </c:pt>
                <c:pt idx="10">
                  <c:v>0.28185119312402701</c:v>
                </c:pt>
                <c:pt idx="11">
                  <c:v>-0.28185119312402684</c:v>
                </c:pt>
              </c:numCache>
            </c:numRef>
          </c:val>
          <c:smooth val="1"/>
        </c:ser>
        <c:marker val="1"/>
        <c:axId val="86323584"/>
        <c:axId val="86325504"/>
      </c:lineChart>
      <c:catAx>
        <c:axId val="863235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6325504"/>
        <c:crosses val="autoZero"/>
        <c:auto val="1"/>
        <c:lblAlgn val="ctr"/>
        <c:lblOffset val="100"/>
      </c:catAx>
      <c:valAx>
        <c:axId val="8632550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716390955775E-2"/>
              <c:y val="0.46668005425496367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63235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704519733198611"/>
          <c:y val="0.44630942944212509"/>
          <c:w val="0.29310385513737391"/>
          <c:h val="0.24161109055998889"/>
        </c:manualLayout>
      </c:layout>
    </c:legend>
    <c:plotVisOnly val="1"/>
    <c:dispBlanksAs val="span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12 hours in 1969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836254744996941"/>
          <c:y val="0.18791977099899598"/>
          <c:w val="0.45161345040789103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DjiboAnnuHC!$K$190:$K$201</c:f>
              <c:numCache>
                <c:formatCode>0.0000</c:formatCode>
                <c:ptCount val="12"/>
                <c:pt idx="0">
                  <c:v>0</c:v>
                </c:pt>
                <c:pt idx="1">
                  <c:v>1.0643246957013304</c:v>
                </c:pt>
                <c:pt idx="2">
                  <c:v>1.6911071587441622</c:v>
                </c:pt>
                <c:pt idx="3">
                  <c:v>1.8680655862735307</c:v>
                </c:pt>
                <c:pt idx="4">
                  <c:v>1.6911071587441624</c:v>
                </c:pt>
                <c:pt idx="5">
                  <c:v>1.0643246957013304</c:v>
                </c:pt>
                <c:pt idx="6">
                  <c:v>2.7198295698971398E-16</c:v>
                </c:pt>
                <c:pt idx="7">
                  <c:v>-1.0643246957013308</c:v>
                </c:pt>
                <c:pt idx="8">
                  <c:v>-1.691107158744162</c:v>
                </c:pt>
                <c:pt idx="9">
                  <c:v>-1.8680655862735307</c:v>
                </c:pt>
                <c:pt idx="10">
                  <c:v>-1.6911071587441622</c:v>
                </c:pt>
                <c:pt idx="11">
                  <c:v>-1.0643246957013315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DjiboAnnuHC!$N$190:$N$201</c:f>
              <c:numCache>
                <c:formatCode>0.0000</c:formatCode>
                <c:ptCount val="12"/>
                <c:pt idx="0">
                  <c:v>0</c:v>
                </c:pt>
                <c:pt idx="1">
                  <c:v>1.889164753912397</c:v>
                </c:pt>
                <c:pt idx="2">
                  <c:v>1.8891647539123972</c:v>
                </c:pt>
                <c:pt idx="3">
                  <c:v>3.0383681681733807E-16</c:v>
                </c:pt>
                <c:pt idx="4">
                  <c:v>-1.8891647539123968</c:v>
                </c:pt>
                <c:pt idx="5">
                  <c:v>-1.889164753912397</c:v>
                </c:pt>
                <c:pt idx="6">
                  <c:v>-6.0767363363467594E-16</c:v>
                </c:pt>
                <c:pt idx="7">
                  <c:v>1.8891647539123972</c:v>
                </c:pt>
                <c:pt idx="8">
                  <c:v>1.8891647539123977</c:v>
                </c:pt>
                <c:pt idx="9">
                  <c:v>9.1151045045201435E-16</c:v>
                </c:pt>
                <c:pt idx="10">
                  <c:v>-1.8891647539123972</c:v>
                </c:pt>
                <c:pt idx="11">
                  <c:v>-1.8891647539123977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DjiboAnnuHC!$Q$190:$Q$201</c:f>
              <c:numCache>
                <c:formatCode>0.0000</c:formatCode>
                <c:ptCount val="12"/>
                <c:pt idx="0">
                  <c:v>0</c:v>
                </c:pt>
                <c:pt idx="1">
                  <c:v>0.25138079386737561</c:v>
                </c:pt>
                <c:pt idx="2">
                  <c:v>-0.2513807938673755</c:v>
                </c:pt>
                <c:pt idx="3">
                  <c:v>-8.0859798023969002E-17</c:v>
                </c:pt>
                <c:pt idx="4">
                  <c:v>0.25138079386737566</c:v>
                </c:pt>
                <c:pt idx="5">
                  <c:v>-0.25138079386737561</c:v>
                </c:pt>
                <c:pt idx="6">
                  <c:v>-1.61719596047938E-16</c:v>
                </c:pt>
                <c:pt idx="7">
                  <c:v>0.2513807938673755</c:v>
                </c:pt>
                <c:pt idx="8">
                  <c:v>-0.25138079386737539</c:v>
                </c:pt>
                <c:pt idx="9">
                  <c:v>-2.4257939407190702E-16</c:v>
                </c:pt>
                <c:pt idx="10">
                  <c:v>0.2513807938673755</c:v>
                </c:pt>
                <c:pt idx="11">
                  <c:v>-0.25138079386737533</c:v>
                </c:pt>
              </c:numCache>
            </c:numRef>
          </c:val>
          <c:smooth val="1"/>
        </c:ser>
        <c:marker val="1"/>
        <c:axId val="86364160"/>
        <c:axId val="86366080"/>
      </c:lineChart>
      <c:catAx>
        <c:axId val="863641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6366080"/>
        <c:crosses val="autoZero"/>
        <c:auto val="1"/>
        <c:lblAlgn val="ctr"/>
        <c:lblOffset val="100"/>
      </c:catAx>
      <c:valAx>
        <c:axId val="8636608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841493951255E-2"/>
              <c:y val="0.46668005425496367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63641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478987540350812"/>
          <c:y val="0.44630942944212509"/>
          <c:w val="0.29528560654056057"/>
          <c:h val="0.24161109055998889"/>
        </c:manualLayout>
      </c:layout>
    </c:legend>
    <c:plotVisOnly val="1"/>
    <c:dispBlanksAs val="span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12 hours in 1973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568679076380295"/>
          <c:y val="0.18791977099899598"/>
          <c:w val="0.46078541663176076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DjiboAnnuHC!$T$190:$T$201</c:f>
              <c:numCache>
                <c:formatCode>0.0000</c:formatCode>
                <c:ptCount val="12"/>
                <c:pt idx="0">
                  <c:v>0</c:v>
                </c:pt>
                <c:pt idx="1">
                  <c:v>1.9848217298214001</c:v>
                </c:pt>
                <c:pt idx="2">
                  <c:v>3.1536863230634369</c:v>
                </c:pt>
                <c:pt idx="3">
                  <c:v>3.4836898771046911</c:v>
                </c:pt>
                <c:pt idx="4">
                  <c:v>3.1536863230634373</c:v>
                </c:pt>
                <c:pt idx="5">
                  <c:v>1.9848217298214001</c:v>
                </c:pt>
                <c:pt idx="6">
                  <c:v>5.0721146033216916E-16</c:v>
                </c:pt>
                <c:pt idx="7">
                  <c:v>-1.984821729821401</c:v>
                </c:pt>
                <c:pt idx="8">
                  <c:v>-3.1536863230634364</c:v>
                </c:pt>
                <c:pt idx="9">
                  <c:v>-3.4836898771046911</c:v>
                </c:pt>
                <c:pt idx="10">
                  <c:v>-3.1536863230634369</c:v>
                </c:pt>
                <c:pt idx="11">
                  <c:v>-1.9848217298214021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DjiboAnnuHC!$W$190:$W$201</c:f>
              <c:numCache>
                <c:formatCode>0.0000</c:formatCode>
                <c:ptCount val="12"/>
                <c:pt idx="0">
                  <c:v>0</c:v>
                </c:pt>
                <c:pt idx="1">
                  <c:v>1.6682543593016734</c:v>
                </c:pt>
                <c:pt idx="2">
                  <c:v>1.6682543593016739</c:v>
                </c:pt>
                <c:pt idx="3">
                  <c:v>2.6830751162498796E-16</c:v>
                </c:pt>
                <c:pt idx="4">
                  <c:v>-1.6682543593016732</c:v>
                </c:pt>
                <c:pt idx="5">
                  <c:v>-1.6682543593016734</c:v>
                </c:pt>
                <c:pt idx="6">
                  <c:v>-5.3661502324997582E-16</c:v>
                </c:pt>
                <c:pt idx="7">
                  <c:v>1.6682543593016739</c:v>
                </c:pt>
                <c:pt idx="8">
                  <c:v>1.6682543593016741</c:v>
                </c:pt>
                <c:pt idx="9">
                  <c:v>8.0492253487496408E-16</c:v>
                </c:pt>
                <c:pt idx="10">
                  <c:v>-1.6682543593016739</c:v>
                </c:pt>
                <c:pt idx="11">
                  <c:v>-1.6682543593016741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DjiboAnnuHC!$Z$190:$Z$201</c:f>
              <c:numCache>
                <c:formatCode>0.0000</c:formatCode>
                <c:ptCount val="12"/>
                <c:pt idx="0">
                  <c:v>0</c:v>
                </c:pt>
                <c:pt idx="1">
                  <c:v>0.10664639739828052</c:v>
                </c:pt>
                <c:pt idx="2">
                  <c:v>-0.1066463973982805</c:v>
                </c:pt>
                <c:pt idx="3">
                  <c:v>-3.4304156737441395E-17</c:v>
                </c:pt>
                <c:pt idx="4">
                  <c:v>0.10664639739828057</c:v>
                </c:pt>
                <c:pt idx="5">
                  <c:v>-0.10664639739828052</c:v>
                </c:pt>
                <c:pt idx="6">
                  <c:v>-6.8608313474882777E-17</c:v>
                </c:pt>
                <c:pt idx="7">
                  <c:v>0.1066463973982805</c:v>
                </c:pt>
                <c:pt idx="8">
                  <c:v>-0.10664639739828044</c:v>
                </c:pt>
                <c:pt idx="9">
                  <c:v>-1.0291247021232415E-16</c:v>
                </c:pt>
                <c:pt idx="10">
                  <c:v>0.1066463973982805</c:v>
                </c:pt>
                <c:pt idx="11">
                  <c:v>-0.10664639739828041</c:v>
                </c:pt>
              </c:numCache>
            </c:numRef>
          </c:val>
          <c:smooth val="1"/>
        </c:ser>
        <c:marker val="1"/>
        <c:axId val="86257024"/>
        <c:axId val="86296064"/>
      </c:lineChart>
      <c:catAx>
        <c:axId val="862570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6296064"/>
        <c:crosses val="autoZero"/>
        <c:auto val="1"/>
        <c:lblAlgn val="ctr"/>
        <c:lblOffset val="100"/>
      </c:catAx>
      <c:valAx>
        <c:axId val="8629606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94729083529E-2"/>
              <c:y val="0.46668005425496367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62570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853114251129567"/>
          <c:y val="0.44630942944212509"/>
          <c:w val="0.29166744567887931"/>
          <c:h val="0.24161109055998889"/>
        </c:manualLayout>
      </c:layout>
    </c:legend>
    <c:plotVisOnly val="1"/>
    <c:dispBlanksAs val="span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12 hours in 1976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836254744996941"/>
          <c:y val="0.18791977099899598"/>
          <c:w val="0.45161345040789103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DjiboAnnuHC!$AC$190:$AC$201</c:f>
              <c:numCache>
                <c:formatCode>0.0000</c:formatCode>
                <c:ptCount val="12"/>
                <c:pt idx="0">
                  <c:v>0</c:v>
                </c:pt>
                <c:pt idx="1">
                  <c:v>1.7067549174309624</c:v>
                </c:pt>
                <c:pt idx="2">
                  <c:v>2.7118655338419893</c:v>
                </c:pt>
                <c:pt idx="3">
                  <c:v>2.9956367059161115</c:v>
                </c:pt>
                <c:pt idx="4">
                  <c:v>2.7118655338419897</c:v>
                </c:pt>
                <c:pt idx="5">
                  <c:v>1.7067549174309624</c:v>
                </c:pt>
                <c:pt idx="6">
                  <c:v>4.3615284994746919E-16</c:v>
                </c:pt>
                <c:pt idx="7">
                  <c:v>-1.7067549174309629</c:v>
                </c:pt>
                <c:pt idx="8">
                  <c:v>-2.7118655338419888</c:v>
                </c:pt>
                <c:pt idx="9">
                  <c:v>-2.9956367059161115</c:v>
                </c:pt>
                <c:pt idx="10">
                  <c:v>-2.7118655338419893</c:v>
                </c:pt>
                <c:pt idx="11">
                  <c:v>-1.706754917430964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DjiboAnnuHC!$AF$190:$AF$201</c:f>
              <c:numCache>
                <c:formatCode>0.0000</c:formatCode>
                <c:ptCount val="12"/>
                <c:pt idx="0">
                  <c:v>0</c:v>
                </c:pt>
                <c:pt idx="1">
                  <c:v>1.6301663602308589</c:v>
                </c:pt>
                <c:pt idx="2">
                  <c:v>1.6301663602308591</c:v>
                </c:pt>
                <c:pt idx="3">
                  <c:v>2.6218176935044491E-16</c:v>
                </c:pt>
                <c:pt idx="4">
                  <c:v>-1.6301663602308587</c:v>
                </c:pt>
                <c:pt idx="5">
                  <c:v>-1.6301663602308589</c:v>
                </c:pt>
                <c:pt idx="6">
                  <c:v>-5.2436353870088992E-16</c:v>
                </c:pt>
                <c:pt idx="7">
                  <c:v>1.6301663602308591</c:v>
                </c:pt>
                <c:pt idx="8">
                  <c:v>1.6301663602308598</c:v>
                </c:pt>
                <c:pt idx="9">
                  <c:v>7.8654530805133487E-16</c:v>
                </c:pt>
                <c:pt idx="10">
                  <c:v>-1.6301663602308591</c:v>
                </c:pt>
                <c:pt idx="11">
                  <c:v>-1.6301663602308598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DjiboAnnuHC!$AI$190:$AI$201</c:f>
              <c:numCache>
                <c:formatCode>0.0000</c:formatCode>
                <c:ptCount val="12"/>
                <c:pt idx="0">
                  <c:v>0</c:v>
                </c:pt>
                <c:pt idx="1">
                  <c:v>2.2852799442488678E-2</c:v>
                </c:pt>
                <c:pt idx="2">
                  <c:v>-2.2852799442488671E-2</c:v>
                </c:pt>
                <c:pt idx="3">
                  <c:v>-7.3508907294517259E-18</c:v>
                </c:pt>
                <c:pt idx="4">
                  <c:v>2.2852799442488685E-2</c:v>
                </c:pt>
                <c:pt idx="5">
                  <c:v>-2.2852799442488678E-2</c:v>
                </c:pt>
                <c:pt idx="6">
                  <c:v>-1.4701781458903455E-17</c:v>
                </c:pt>
                <c:pt idx="7">
                  <c:v>2.2852799442488671E-2</c:v>
                </c:pt>
                <c:pt idx="8">
                  <c:v>-2.2852799442488657E-2</c:v>
                </c:pt>
                <c:pt idx="9">
                  <c:v>-2.2052672188355189E-17</c:v>
                </c:pt>
                <c:pt idx="10">
                  <c:v>2.2852799442488671E-2</c:v>
                </c:pt>
                <c:pt idx="11">
                  <c:v>-2.2852799442488657E-2</c:v>
                </c:pt>
              </c:numCache>
            </c:numRef>
          </c:val>
          <c:smooth val="1"/>
        </c:ser>
        <c:marker val="1"/>
        <c:axId val="86309888"/>
        <c:axId val="86717568"/>
      </c:lineChart>
      <c:catAx>
        <c:axId val="863098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6717568"/>
        <c:crosses val="autoZero"/>
        <c:auto val="1"/>
        <c:lblAlgn val="ctr"/>
        <c:lblOffset val="100"/>
      </c:catAx>
      <c:valAx>
        <c:axId val="8671756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2082843092879E-2"/>
              <c:y val="0.46668005425496367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63098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478987540350812"/>
          <c:y val="0.44630942944212509"/>
          <c:w val="0.29528560654056057"/>
          <c:h val="0.24161109055998889"/>
        </c:manualLayout>
      </c:layout>
    </c:legend>
    <c:plotVisOnly val="1"/>
    <c:dispBlanksAs val="span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Annual Harmonic Amplitudes Variation at 06 Hours with Rz</a:t>
            </a:r>
          </a:p>
        </c:rich>
      </c:tx>
      <c:layout>
        <c:manualLayout>
          <c:xMode val="edge"/>
          <c:yMode val="edge"/>
          <c:x val="0.10496943369256841"/>
          <c:y val="1.2957536743007311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35"/>
          <c:h val="0.58860712028918871"/>
        </c:manualLayout>
      </c:layout>
      <c:lineChart>
        <c:grouping val="standard"/>
        <c:ser>
          <c:idx val="1"/>
          <c:order val="0"/>
          <c:tx>
            <c:v>Annual Harmonic at 06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DjiAnnHarAmpRzVar!$D$3:$D$7</c:f>
              <c:numCache>
                <c:formatCode>0.00</c:formatCode>
                <c:ptCount val="5"/>
                <c:pt idx="0">
                  <c:v>3.105</c:v>
                </c:pt>
                <c:pt idx="1">
                  <c:v>3.9297</c:v>
                </c:pt>
                <c:pt idx="2">
                  <c:v>3.4836999999999998</c:v>
                </c:pt>
                <c:pt idx="3">
                  <c:v>2.9956</c:v>
                </c:pt>
                <c:pt idx="4">
                  <c:v>3.1892</c:v>
                </c:pt>
              </c:numCache>
            </c:numRef>
          </c:val>
          <c:smooth val="1"/>
        </c:ser>
        <c:marker val="1"/>
        <c:axId val="103590912"/>
        <c:axId val="103670144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OuaAnnHarAmpRzVar!$B$3:$B$10</c:f>
              <c:numCache>
                <c:formatCode>0.0</c:formatCode>
                <c:ptCount val="8"/>
                <c:pt idx="0">
                  <c:v>15.1</c:v>
                </c:pt>
                <c:pt idx="1">
                  <c:v>105.6</c:v>
                </c:pt>
                <c:pt idx="2">
                  <c:v>38</c:v>
                </c:pt>
                <c:pt idx="3">
                  <c:v>12.6</c:v>
                </c:pt>
                <c:pt idx="4">
                  <c:v>154.69999999999999</c:v>
                </c:pt>
                <c:pt idx="5">
                  <c:v>66.599999999999994</c:v>
                </c:pt>
                <c:pt idx="6">
                  <c:v>13.4</c:v>
                </c:pt>
                <c:pt idx="7">
                  <c:v>157.80000000000001</c:v>
                </c:pt>
              </c:numCache>
            </c:numRef>
          </c:val>
          <c:smooth val="1"/>
        </c:ser>
        <c:marker val="1"/>
        <c:axId val="109013248"/>
        <c:axId val="109182976"/>
      </c:lineChart>
      <c:catAx>
        <c:axId val="103590912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1965-1980</a:t>
                </a:r>
              </a:p>
            </c:rich>
          </c:tx>
          <c:layout>
            <c:manualLayout>
              <c:xMode val="edge"/>
              <c:yMode val="edge"/>
              <c:x val="0.3503159732545581"/>
              <c:y val="0.94516916784875538"/>
            </c:manualLayout>
          </c:layout>
          <c:spPr>
            <a:noFill/>
            <a:ln w="25400">
              <a:noFill/>
            </a:ln>
          </c:spPr>
        </c:title>
        <c:numFmt formatCode="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03670144"/>
        <c:crosses val="autoZero"/>
        <c:lblAlgn val="ctr"/>
        <c:lblOffset val="100"/>
        <c:tickLblSkip val="1"/>
        <c:tickMarkSkip val="1"/>
      </c:catAx>
      <c:valAx>
        <c:axId val="10367014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2.5078281298753741E-2"/>
              <c:y val="0.49069026284091288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03590912"/>
        <c:crosses val="autoZero"/>
        <c:crossBetween val="midCat"/>
      </c:valAx>
      <c:catAx>
        <c:axId val="109013248"/>
        <c:scaling>
          <c:orientation val="minMax"/>
        </c:scaling>
        <c:delete val="1"/>
        <c:axPos val="b"/>
        <c:numFmt formatCode="General" sourceLinked="1"/>
        <c:tickLblPos val="nextTo"/>
        <c:crossAx val="109182976"/>
        <c:crosses val="autoZero"/>
        <c:lblAlgn val="ctr"/>
        <c:lblOffset val="100"/>
      </c:catAx>
      <c:valAx>
        <c:axId val="109182976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26"/>
              <c:y val="0.51697722888691267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09013248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18536324468875354"/>
          <c:y val="0.51968188960916184"/>
          <c:w val="0.52846258604466889"/>
          <c:h val="0.16807199722621938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Annual Harmonic Amplitudes Variation</a:t>
            </a:r>
            <a:r>
              <a:rPr lang="en-US" baseline="0"/>
              <a:t>  at 12 Hours with Rz</a:t>
            </a:r>
            <a:endParaRPr lang="en-US"/>
          </a:p>
        </c:rich>
      </c:tx>
      <c:layout>
        <c:manualLayout>
          <c:xMode val="edge"/>
          <c:yMode val="edge"/>
          <c:x val="9.0336145885186639E-2"/>
          <c:y val="5.5667299690371104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68"/>
          <c:h val="0.58860712028918871"/>
        </c:manualLayout>
      </c:layout>
      <c:lineChart>
        <c:grouping val="standard"/>
        <c:ser>
          <c:idx val="1"/>
          <c:order val="0"/>
          <c:tx>
            <c:v>Annual Harmonic at 12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DjiAnnHarAmpRzVar!$G$3:$G$7</c:f>
              <c:numCache>
                <c:formatCode>0.00</c:formatCode>
                <c:ptCount val="5"/>
                <c:pt idx="0">
                  <c:v>1.6998</c:v>
                </c:pt>
                <c:pt idx="1">
                  <c:v>1.8681000000000001</c:v>
                </c:pt>
                <c:pt idx="2">
                  <c:v>3.4836999999999998</c:v>
                </c:pt>
                <c:pt idx="3">
                  <c:v>2.9956</c:v>
                </c:pt>
                <c:pt idx="4">
                  <c:v>3.1892</c:v>
                </c:pt>
              </c:numCache>
            </c:numRef>
          </c:val>
          <c:smooth val="1"/>
        </c:ser>
        <c:marker val="1"/>
        <c:axId val="96598272"/>
        <c:axId val="101356672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DjiAnnHarAmpRzVar!$B$3:$B$7</c:f>
              <c:numCache>
                <c:formatCode>0.0</c:formatCode>
                <c:ptCount val="5"/>
                <c:pt idx="0">
                  <c:v>15.1</c:v>
                </c:pt>
                <c:pt idx="1">
                  <c:v>105.6</c:v>
                </c:pt>
                <c:pt idx="2">
                  <c:v>38</c:v>
                </c:pt>
                <c:pt idx="3">
                  <c:v>12.6</c:v>
                </c:pt>
                <c:pt idx="4">
                  <c:v>154.69999999999999</c:v>
                </c:pt>
              </c:numCache>
            </c:numRef>
          </c:val>
          <c:smooth val="1"/>
        </c:ser>
        <c:marker val="1"/>
        <c:axId val="101358592"/>
        <c:axId val="113604096"/>
      </c:lineChart>
      <c:catAx>
        <c:axId val="96598272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1965-1989</a:t>
                </a:r>
              </a:p>
            </c:rich>
          </c:tx>
          <c:layout>
            <c:manualLayout>
              <c:xMode val="edge"/>
              <c:yMode val="edge"/>
              <c:x val="0.35031597325455843"/>
              <c:y val="0.94516916784875538"/>
            </c:manualLayout>
          </c:layout>
          <c:spPr>
            <a:noFill/>
            <a:ln w="25400">
              <a:noFill/>
            </a:ln>
          </c:spPr>
        </c:title>
        <c:numFmt formatCode="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01356672"/>
        <c:crosses val="autoZero"/>
        <c:lblAlgn val="ctr"/>
        <c:lblOffset val="100"/>
        <c:tickLblSkip val="1"/>
        <c:tickMarkSkip val="1"/>
      </c:catAx>
      <c:valAx>
        <c:axId val="10135667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2.5078281298753741E-2"/>
              <c:y val="0.49069026284091288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96598272"/>
        <c:crosses val="autoZero"/>
        <c:crossBetween val="midCat"/>
      </c:valAx>
      <c:catAx>
        <c:axId val="101358592"/>
        <c:scaling>
          <c:orientation val="minMax"/>
        </c:scaling>
        <c:delete val="1"/>
        <c:axPos val="b"/>
        <c:numFmt formatCode="General" sourceLinked="1"/>
        <c:tickLblPos val="nextTo"/>
        <c:crossAx val="113604096"/>
        <c:crosses val="autoZero"/>
        <c:lblAlgn val="ctr"/>
        <c:lblOffset val="100"/>
      </c:catAx>
      <c:valAx>
        <c:axId val="113604096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71"/>
              <c:y val="0.51697722888691244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01358592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13821015794078373"/>
          <c:y val="0.21774337403683003"/>
          <c:w val="0.49166459455725919"/>
          <c:h val="0.15002048703241325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Semi-Annual Harmonic Amplitudes Variation at 06 Hours with Rz</a:t>
            </a:r>
          </a:p>
        </c:rich>
      </c:tx>
      <c:layout>
        <c:manualLayout>
          <c:xMode val="edge"/>
          <c:yMode val="edge"/>
          <c:x val="9.0892063756395705E-2"/>
          <c:y val="5.5667206086702781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13"/>
          <c:h val="0.59678654974300027"/>
        </c:manualLayout>
      </c:layout>
      <c:lineChart>
        <c:grouping val="standard"/>
        <c:ser>
          <c:idx val="1"/>
          <c:order val="0"/>
          <c:tx>
            <c:v>Semi-Annual Harmonic at 06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DjiAnnHarAmpRzVar!$E$3:$E$7</c:f>
              <c:numCache>
                <c:formatCode>0.00</c:formatCode>
                <c:ptCount val="5"/>
                <c:pt idx="0">
                  <c:v>0.83789999999999998</c:v>
                </c:pt>
                <c:pt idx="1">
                  <c:v>1.752</c:v>
                </c:pt>
                <c:pt idx="2">
                  <c:v>1.6682999999999999</c:v>
                </c:pt>
                <c:pt idx="3">
                  <c:v>1.6302000000000001</c:v>
                </c:pt>
                <c:pt idx="4">
                  <c:v>1.196</c:v>
                </c:pt>
              </c:numCache>
            </c:numRef>
          </c:val>
          <c:smooth val="1"/>
        </c:ser>
        <c:marker val="1"/>
        <c:axId val="82596608"/>
        <c:axId val="82620800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DjiAnnHarAmpRzVar!$B$3:$B$7</c:f>
              <c:numCache>
                <c:formatCode>0.0</c:formatCode>
                <c:ptCount val="5"/>
                <c:pt idx="0">
                  <c:v>15.1</c:v>
                </c:pt>
                <c:pt idx="1">
                  <c:v>105.6</c:v>
                </c:pt>
                <c:pt idx="2">
                  <c:v>38</c:v>
                </c:pt>
                <c:pt idx="3">
                  <c:v>12.6</c:v>
                </c:pt>
                <c:pt idx="4">
                  <c:v>154.69999999999999</c:v>
                </c:pt>
              </c:numCache>
            </c:numRef>
          </c:val>
          <c:smooth val="1"/>
        </c:ser>
        <c:marker val="1"/>
        <c:axId val="82622720"/>
        <c:axId val="82706432"/>
      </c:lineChart>
      <c:catAx>
        <c:axId val="82596608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1965-1980</a:t>
                </a:r>
              </a:p>
            </c:rich>
          </c:tx>
          <c:layout>
            <c:manualLayout>
              <c:xMode val="edge"/>
              <c:yMode val="edge"/>
              <c:x val="0.33163909526687713"/>
              <c:y val="0.94856314853400858"/>
            </c:manualLayout>
          </c:layout>
          <c:spPr>
            <a:noFill/>
            <a:ln w="25400">
              <a:noFill/>
            </a:ln>
          </c:spPr>
        </c:title>
        <c:numFmt formatCode="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2620800"/>
        <c:crosses val="autoZero"/>
        <c:lblAlgn val="ctr"/>
        <c:lblOffset val="100"/>
        <c:tickLblSkip val="1"/>
        <c:tickMarkSkip val="1"/>
      </c:catAx>
      <c:valAx>
        <c:axId val="8262080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1.5572921588090724E-2"/>
              <c:y val="0.32839346992363477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2596608"/>
        <c:crosses val="autoZero"/>
        <c:crossBetween val="midCat"/>
      </c:valAx>
      <c:catAx>
        <c:axId val="82622720"/>
        <c:scaling>
          <c:orientation val="minMax"/>
        </c:scaling>
        <c:delete val="1"/>
        <c:axPos val="b"/>
        <c:numFmt formatCode="General" sourceLinked="1"/>
        <c:tickLblPos val="nextTo"/>
        <c:crossAx val="82706432"/>
        <c:crosses val="autoZero"/>
        <c:lblAlgn val="ctr"/>
        <c:lblOffset val="100"/>
      </c:catAx>
      <c:valAx>
        <c:axId val="82706432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04"/>
              <c:y val="0.51697722888691289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2622720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46921113987599117"/>
          <c:y val="0.31577081658869238"/>
          <c:w val="0.2818074229030173"/>
          <c:h val="0.16380074550270321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Semi-Annual Harmonic Amplitudes Variation at 12 Hours with Rz</a:t>
            </a:r>
          </a:p>
        </c:rich>
      </c:tx>
      <c:layout>
        <c:manualLayout>
          <c:xMode val="edge"/>
          <c:yMode val="edge"/>
          <c:x val="0.10277364832942119"/>
          <c:y val="1.2957514955117841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35"/>
          <c:h val="0.59678654974300005"/>
        </c:manualLayout>
      </c:layout>
      <c:lineChart>
        <c:grouping val="standard"/>
        <c:ser>
          <c:idx val="1"/>
          <c:order val="0"/>
          <c:tx>
            <c:v>Semi-Annual Harmonic at 12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DjiAnnHarAmpRzVar!$H$3:$H$7</c:f>
              <c:numCache>
                <c:formatCode>0.00</c:formatCode>
                <c:ptCount val="5"/>
                <c:pt idx="0">
                  <c:v>0.99790000000000001</c:v>
                </c:pt>
                <c:pt idx="1">
                  <c:v>1.8892</c:v>
                </c:pt>
                <c:pt idx="2">
                  <c:v>1.6682999999999999</c:v>
                </c:pt>
                <c:pt idx="3">
                  <c:v>1.6302000000000001</c:v>
                </c:pt>
                <c:pt idx="4">
                  <c:v>1.196</c:v>
                </c:pt>
              </c:numCache>
            </c:numRef>
          </c:val>
          <c:smooth val="1"/>
        </c:ser>
        <c:marker val="1"/>
        <c:axId val="82752256"/>
        <c:axId val="82754944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DjiAnnHarAmpRzVar!$B$3:$B$7</c:f>
              <c:numCache>
                <c:formatCode>0.0</c:formatCode>
                <c:ptCount val="5"/>
                <c:pt idx="0">
                  <c:v>15.1</c:v>
                </c:pt>
                <c:pt idx="1">
                  <c:v>105.6</c:v>
                </c:pt>
                <c:pt idx="2">
                  <c:v>38</c:v>
                </c:pt>
                <c:pt idx="3">
                  <c:v>12.6</c:v>
                </c:pt>
                <c:pt idx="4">
                  <c:v>154.69999999999999</c:v>
                </c:pt>
              </c:numCache>
            </c:numRef>
          </c:val>
          <c:smooth val="1"/>
        </c:ser>
        <c:marker val="1"/>
        <c:axId val="82761600"/>
        <c:axId val="82773120"/>
      </c:lineChart>
      <c:catAx>
        <c:axId val="82752256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1965-1989</a:t>
                </a:r>
              </a:p>
            </c:rich>
          </c:tx>
          <c:layout>
            <c:manualLayout>
              <c:xMode val="edge"/>
              <c:yMode val="edge"/>
              <c:x val="0.33163909526687735"/>
              <c:y val="0.94856314853400858"/>
            </c:manualLayout>
          </c:layout>
          <c:spPr>
            <a:noFill/>
            <a:ln w="25400">
              <a:noFill/>
            </a:ln>
          </c:spPr>
        </c:title>
        <c:numFmt formatCode="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2754944"/>
        <c:crosses val="autoZero"/>
        <c:lblAlgn val="ctr"/>
        <c:lblOffset val="100"/>
        <c:tickLblSkip val="1"/>
        <c:tickMarkSkip val="1"/>
      </c:catAx>
      <c:valAx>
        <c:axId val="8275494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1.0820287758880567E-2"/>
              <c:y val="0.31130959347100046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2752256"/>
        <c:crosses val="autoZero"/>
        <c:crossBetween val="midCat"/>
      </c:valAx>
      <c:catAx>
        <c:axId val="82761600"/>
        <c:scaling>
          <c:orientation val="minMax"/>
        </c:scaling>
        <c:delete val="1"/>
        <c:axPos val="b"/>
        <c:numFmt formatCode="General" sourceLinked="1"/>
        <c:tickLblPos val="nextTo"/>
        <c:crossAx val="82773120"/>
        <c:crosses val="autoZero"/>
        <c:lblAlgn val="ctr"/>
        <c:lblOffset val="100"/>
      </c:catAx>
      <c:valAx>
        <c:axId val="82773120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26"/>
              <c:y val="0.51697722888691267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2761600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40312240927477311"/>
          <c:y val="0.35180345245305872"/>
          <c:w val="0.36538290339272567"/>
          <c:h val="0.26636482939632544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Harmonic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Analyses of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AHMM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at Djibouti in 1958</a:t>
            </a: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6503062587731426"/>
          <c:y val="0.13030338006561573"/>
          <c:w val="0.78464900454029296"/>
          <c:h val="0.69394144750665165"/>
        </c:manualLayout>
      </c:layout>
      <c:scatterChart>
        <c:scatterStyle val="lineMarker"/>
        <c:ser>
          <c:idx val="0"/>
          <c:order val="0"/>
          <c:tx>
            <c:v>Diurnal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DjiboDiurHC!$A$39:$A$62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0.16666666666666696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0.58333333333333293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DjiboDiurHC!$K$39:$K$62</c:f>
              <c:numCache>
                <c:formatCode>0.0000</c:formatCode>
                <c:ptCount val="24"/>
                <c:pt idx="0">
                  <c:v>0</c:v>
                </c:pt>
                <c:pt idx="1">
                  <c:v>0.79699438826170355</c:v>
                </c:pt>
                <c:pt idx="2">
                  <c:v>1.4929311272134878</c:v>
                </c:pt>
                <c:pt idx="3">
                  <c:v>2.0229694282953141</c:v>
                </c:pt>
                <c:pt idx="4">
                  <c:v>2.3721205821303246</c:v>
                </c:pt>
                <c:pt idx="5">
                  <c:v>2.5615008703554492</c:v>
                </c:pt>
                <c:pt idx="6">
                  <c:v>2.6203406466917896</c:v>
                </c:pt>
                <c:pt idx="7">
                  <c:v>2.5615008703554492</c:v>
                </c:pt>
                <c:pt idx="8">
                  <c:v>2.3721205821303246</c:v>
                </c:pt>
                <c:pt idx="9">
                  <c:v>2.0229694282953146</c:v>
                </c:pt>
                <c:pt idx="10">
                  <c:v>1.4929311272134878</c:v>
                </c:pt>
                <c:pt idx="11">
                  <c:v>0.79699438826170443</c:v>
                </c:pt>
                <c:pt idx="12">
                  <c:v>3.8151122885854463E-16</c:v>
                </c:pt>
                <c:pt idx="13">
                  <c:v>-0.79699438826170377</c:v>
                </c:pt>
                <c:pt idx="14">
                  <c:v>-1.4929311272134882</c:v>
                </c:pt>
                <c:pt idx="15">
                  <c:v>-2.0229694282953141</c:v>
                </c:pt>
                <c:pt idx="16">
                  <c:v>-2.3721205821303242</c:v>
                </c:pt>
                <c:pt idx="17">
                  <c:v>-2.5615008703554492</c:v>
                </c:pt>
                <c:pt idx="18">
                  <c:v>-2.6203406466917896</c:v>
                </c:pt>
                <c:pt idx="19">
                  <c:v>-2.5615008703554496</c:v>
                </c:pt>
                <c:pt idx="20">
                  <c:v>-2.3721205821303246</c:v>
                </c:pt>
                <c:pt idx="21">
                  <c:v>-2.022969428295315</c:v>
                </c:pt>
                <c:pt idx="22">
                  <c:v>-1.4929311272134891</c:v>
                </c:pt>
                <c:pt idx="23">
                  <c:v>-0.79699438826170355</c:v>
                </c:pt>
              </c:numCache>
            </c:numRef>
          </c:yVal>
        </c:ser>
        <c:ser>
          <c:idx val="1"/>
          <c:order val="1"/>
          <c:tx>
            <c:v>Semi-diurnal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DjiboDiurHC!$A$39:$A$62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0.16666666666666696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0.58333333333333293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DjiboDiurHC!$N$39:$N$62</c:f>
              <c:numCache>
                <c:formatCode>0.0000</c:formatCode>
                <c:ptCount val="24"/>
                <c:pt idx="0">
                  <c:v>0</c:v>
                </c:pt>
                <c:pt idx="1">
                  <c:v>0.57579007186364772</c:v>
                </c:pt>
                <c:pt idx="2">
                  <c:v>0.91487373768096347</c:v>
                </c:pt>
                <c:pt idx="3">
                  <c:v>1.0106066527542836</c:v>
                </c:pt>
                <c:pt idx="4">
                  <c:v>0.91487373768096358</c:v>
                </c:pt>
                <c:pt idx="5">
                  <c:v>0.57579007186364772</c:v>
                </c:pt>
                <c:pt idx="6">
                  <c:v>1.471403294345254E-16</c:v>
                </c:pt>
                <c:pt idx="7">
                  <c:v>-0.57579007186364795</c:v>
                </c:pt>
                <c:pt idx="8">
                  <c:v>-0.91487373768096325</c:v>
                </c:pt>
                <c:pt idx="9">
                  <c:v>-1.0106066527542836</c:v>
                </c:pt>
                <c:pt idx="10">
                  <c:v>-0.91487373768096347</c:v>
                </c:pt>
                <c:pt idx="11">
                  <c:v>-0.57579007186364839</c:v>
                </c:pt>
                <c:pt idx="12">
                  <c:v>-2.942806588690508E-16</c:v>
                </c:pt>
                <c:pt idx="13">
                  <c:v>0.57579007186364783</c:v>
                </c:pt>
                <c:pt idx="14">
                  <c:v>0.91487373768096358</c:v>
                </c:pt>
                <c:pt idx="15">
                  <c:v>1.0106066527542836</c:v>
                </c:pt>
                <c:pt idx="16">
                  <c:v>0.91487373768096381</c:v>
                </c:pt>
                <c:pt idx="17">
                  <c:v>0.57579007186364761</c:v>
                </c:pt>
                <c:pt idx="18">
                  <c:v>4.4142098830357617E-16</c:v>
                </c:pt>
                <c:pt idx="19">
                  <c:v>-0.57579007186364695</c:v>
                </c:pt>
                <c:pt idx="20">
                  <c:v>-0.91487373768096358</c:v>
                </c:pt>
                <c:pt idx="21">
                  <c:v>-1.0106066527542836</c:v>
                </c:pt>
                <c:pt idx="22">
                  <c:v>-0.91487373768096381</c:v>
                </c:pt>
                <c:pt idx="23">
                  <c:v>-0.57579007186364772</c:v>
                </c:pt>
              </c:numCache>
            </c:numRef>
          </c:yVal>
          <c:smooth val="1"/>
        </c:ser>
        <c:ser>
          <c:idx val="2"/>
          <c:order val="2"/>
          <c:tx>
            <c:v>6-Hourly</c:v>
          </c:tx>
          <c:spPr>
            <a:ln w="12700">
              <a:solidFill>
                <a:schemeClr val="tx1"/>
              </a:solidFill>
              <a:prstDash val="dashDot"/>
            </a:ln>
          </c:spPr>
          <c:marker>
            <c:symbol val="none"/>
          </c:marker>
          <c:xVal>
            <c:numRef>
              <c:f>DjiboDiurHC!$A$39:$A$62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0.16666666666666696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0.58333333333333293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DjiboDiurHC!$Q$39:$Q$62</c:f>
              <c:numCache>
                <c:formatCode>0.0000</c:formatCode>
                <c:ptCount val="24"/>
                <c:pt idx="0">
                  <c:v>0</c:v>
                </c:pt>
                <c:pt idx="1">
                  <c:v>0.9356720833570138</c:v>
                </c:pt>
                <c:pt idx="2">
                  <c:v>1.2119706594188131</c:v>
                </c:pt>
                <c:pt idx="3">
                  <c:v>0.93567208335701391</c:v>
                </c:pt>
                <c:pt idx="4">
                  <c:v>1.7645813196048869E-16</c:v>
                </c:pt>
                <c:pt idx="5">
                  <c:v>-0.9356720833570138</c:v>
                </c:pt>
                <c:pt idx="6">
                  <c:v>-1.2119706594188131</c:v>
                </c:pt>
                <c:pt idx="7">
                  <c:v>-0.93567208335701413</c:v>
                </c:pt>
                <c:pt idx="8">
                  <c:v>-3.5291626392097737E-16</c:v>
                </c:pt>
                <c:pt idx="9">
                  <c:v>0.93567208335701368</c:v>
                </c:pt>
                <c:pt idx="10">
                  <c:v>1.2119706594188131</c:v>
                </c:pt>
                <c:pt idx="11">
                  <c:v>0.93567208335701357</c:v>
                </c:pt>
                <c:pt idx="12">
                  <c:v>5.2937439588146613E-16</c:v>
                </c:pt>
                <c:pt idx="13">
                  <c:v>-0.93567208335701424</c:v>
                </c:pt>
                <c:pt idx="14">
                  <c:v>-1.2119706594188131</c:v>
                </c:pt>
                <c:pt idx="15">
                  <c:v>-0.93567208335701368</c:v>
                </c:pt>
                <c:pt idx="16">
                  <c:v>-7.0583252784195475E-16</c:v>
                </c:pt>
                <c:pt idx="17">
                  <c:v>0.93567208335701424</c:v>
                </c:pt>
                <c:pt idx="18">
                  <c:v>1.2119706594188131</c:v>
                </c:pt>
                <c:pt idx="19">
                  <c:v>0.93567208335701368</c:v>
                </c:pt>
                <c:pt idx="20">
                  <c:v>8.8229065980244356E-16</c:v>
                </c:pt>
                <c:pt idx="21">
                  <c:v>-0.93567208335701413</c:v>
                </c:pt>
                <c:pt idx="22">
                  <c:v>-1.2119706594188131</c:v>
                </c:pt>
                <c:pt idx="23">
                  <c:v>-0.93567208335701524</c:v>
                </c:pt>
              </c:numCache>
            </c:numRef>
          </c:yVal>
          <c:smooth val="1"/>
        </c:ser>
        <c:axId val="83843712"/>
        <c:axId val="83854080"/>
      </c:scatterChart>
      <c:valAx>
        <c:axId val="838437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LT/hr</a:t>
                </a:r>
              </a:p>
            </c:rich>
          </c:tx>
          <c:layout>
            <c:manualLayout>
              <c:xMode val="edge"/>
              <c:yMode val="edge"/>
              <c:x val="0.43295323436193595"/>
              <c:y val="0.61870052254917463"/>
            </c:manualLayout>
          </c:layout>
          <c:spPr>
            <a:noFill/>
            <a:ln w="25400">
              <a:noFill/>
            </a:ln>
          </c:spPr>
        </c:title>
        <c:numFmt formatCode="hh" sourceLinked="1"/>
        <c:maj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3854080"/>
        <c:crosses val="autoZero"/>
        <c:crossBetween val="midCat"/>
      </c:valAx>
      <c:valAx>
        <c:axId val="8385408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MUF/MHz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0000" sourceLinked="1"/>
        <c:maj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38437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7910467485270634"/>
          <c:y val="0.90974537812942813"/>
          <c:w val="0.76082306490976714"/>
          <c:h val="6.601522288091595E-2"/>
        </c:manualLayout>
      </c:layout>
      <c:txPr>
        <a:bodyPr/>
        <a:lstStyle/>
        <a:p>
          <a:pPr>
            <a:defRPr sz="8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/>
      </a:pPr>
      <a:endParaRPr lang="en-US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Seasonal Harmonic Amplitudes Variation at 06 Hours with Rz</a:t>
            </a:r>
          </a:p>
        </c:rich>
      </c:tx>
      <c:layout>
        <c:manualLayout>
          <c:xMode val="edge"/>
          <c:yMode val="edge"/>
          <c:x val="0.12018045039625556"/>
          <c:y val="9.6263038753393645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35"/>
          <c:h val="0.58890212961462518"/>
        </c:manualLayout>
      </c:layout>
      <c:lineChart>
        <c:grouping val="standard"/>
        <c:ser>
          <c:idx val="1"/>
          <c:order val="0"/>
          <c:tx>
            <c:v>Seasonal Harmonic at 06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DjiAnnHarAmpRzVar!$F$3:$F$7</c:f>
              <c:numCache>
                <c:formatCode>0.00</c:formatCode>
                <c:ptCount val="5"/>
                <c:pt idx="0">
                  <c:v>0.21329999999999999</c:v>
                </c:pt>
                <c:pt idx="1">
                  <c:v>0.35799999999999998</c:v>
                </c:pt>
                <c:pt idx="2">
                  <c:v>0.1066</c:v>
                </c:pt>
                <c:pt idx="3">
                  <c:v>2.29E-2</c:v>
                </c:pt>
                <c:pt idx="4">
                  <c:v>0.2361</c:v>
                </c:pt>
              </c:numCache>
            </c:numRef>
          </c:val>
          <c:smooth val="1"/>
        </c:ser>
        <c:marker val="1"/>
        <c:axId val="82830464"/>
        <c:axId val="82833408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strRef>
              <c:f>'C:\Users\RAAdele\Desktop\LASU_FoSC-2017_Files\[19_Dakar_Harmonic_Plots_USE.xlsx]DiurHarAmpRzVar'!$D$3:$D$16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DjiAnnHarAmpRzVar!$B$3:$B$10</c:f>
              <c:numCache>
                <c:formatCode>0.0</c:formatCode>
                <c:ptCount val="8"/>
                <c:pt idx="0">
                  <c:v>15.1</c:v>
                </c:pt>
                <c:pt idx="1">
                  <c:v>105.6</c:v>
                </c:pt>
                <c:pt idx="2">
                  <c:v>38</c:v>
                </c:pt>
                <c:pt idx="3">
                  <c:v>12.6</c:v>
                </c:pt>
                <c:pt idx="4">
                  <c:v>154.69999999999999</c:v>
                </c:pt>
                <c:pt idx="5">
                  <c:v>66.599999999999994</c:v>
                </c:pt>
                <c:pt idx="6">
                  <c:v>13.4</c:v>
                </c:pt>
                <c:pt idx="7">
                  <c:v>157.80000000000001</c:v>
                </c:pt>
              </c:numCache>
            </c:numRef>
          </c:val>
          <c:smooth val="1"/>
        </c:ser>
        <c:marker val="1"/>
        <c:axId val="82848000"/>
        <c:axId val="82853888"/>
      </c:lineChart>
      <c:catAx>
        <c:axId val="82830464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 sz="1000" b="1" i="0" baseline="0">
                    <a:latin typeface="Times New Roman" pitchFamily="18" charset="0"/>
                    <a:cs typeface="Times New Roman" pitchFamily="18" charset="0"/>
                  </a:rPr>
                  <a:t>Solar-cycle Phases from 1965-1980</a:t>
                </a:r>
                <a:endParaRPr lang="en-GB" sz="10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2445957865878389"/>
              <c:y val="0.94349168784436233"/>
            </c:manualLayout>
          </c:layout>
          <c:spPr>
            <a:noFill/>
            <a:ln w="25400">
              <a:noFill/>
            </a:ln>
          </c:spPr>
        </c:title>
        <c:numFmt formatCode="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2833408"/>
        <c:crosses val="autoZero"/>
        <c:lblAlgn val="ctr"/>
        <c:lblOffset val="100"/>
        <c:tickLblSkip val="1"/>
        <c:tickMarkSkip val="1"/>
      </c:catAx>
      <c:valAx>
        <c:axId val="82833408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1.5572921588090724E-2"/>
              <c:y val="0.31703390879213811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2830464"/>
        <c:crosses val="autoZero"/>
        <c:crossBetween val="midCat"/>
      </c:valAx>
      <c:catAx>
        <c:axId val="82848000"/>
        <c:scaling>
          <c:orientation val="minMax"/>
        </c:scaling>
        <c:delete val="1"/>
        <c:axPos val="b"/>
        <c:numFmt formatCode="0" sourceLinked="1"/>
        <c:tickLblPos val="nextTo"/>
        <c:crossAx val="82853888"/>
        <c:crosses val="autoZero"/>
        <c:lblAlgn val="ctr"/>
        <c:lblOffset val="100"/>
      </c:catAx>
      <c:valAx>
        <c:axId val="82853888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26"/>
              <c:y val="0.51697722888691267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2848000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37480661615411281"/>
          <c:y val="0.16234219406644637"/>
          <c:w val="0.43093299658297429"/>
          <c:h val="0.22005703613971334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Seasonal Harmonic Amplitudes Variation at 12 Hours with Rz</a:t>
            </a:r>
          </a:p>
        </c:rich>
      </c:tx>
      <c:layout>
        <c:manualLayout>
          <c:xMode val="edge"/>
          <c:yMode val="edge"/>
          <c:x val="0.10880986751565418"/>
          <c:y val="5.2848955224696938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68"/>
          <c:h val="0.58890212961462496"/>
        </c:manualLayout>
      </c:layout>
      <c:lineChart>
        <c:grouping val="standard"/>
        <c:ser>
          <c:idx val="1"/>
          <c:order val="0"/>
          <c:tx>
            <c:v>Seasonal Harmonic at 12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DjiAnnHarAmpRzVar!$I$3:$I$7</c:f>
              <c:numCache>
                <c:formatCode>0.00</c:formatCode>
                <c:ptCount val="5"/>
                <c:pt idx="0">
                  <c:v>0.28189999999999998</c:v>
                </c:pt>
                <c:pt idx="1">
                  <c:v>0.25140000000000001</c:v>
                </c:pt>
                <c:pt idx="2">
                  <c:v>0.1066</c:v>
                </c:pt>
                <c:pt idx="3">
                  <c:v>2.29E-2</c:v>
                </c:pt>
                <c:pt idx="4">
                  <c:v>0.2361</c:v>
                </c:pt>
              </c:numCache>
            </c:numRef>
          </c:val>
          <c:smooth val="1"/>
        </c:ser>
        <c:marker val="1"/>
        <c:axId val="83315712"/>
        <c:axId val="83334656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strRef>
              <c:f>'C:\Users\RAAdele\Desktop\LASU_FoSC-2017_Files\[19_Dakar_Harmonic_Plots_USE.xlsx]DiurHarAmpRzVar'!$D$3:$D$16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DjiAnnHarAmpRzVar!$B$3:$B$7</c:f>
              <c:numCache>
                <c:formatCode>0.0</c:formatCode>
                <c:ptCount val="5"/>
                <c:pt idx="0">
                  <c:v>15.1</c:v>
                </c:pt>
                <c:pt idx="1">
                  <c:v>105.6</c:v>
                </c:pt>
                <c:pt idx="2">
                  <c:v>38</c:v>
                </c:pt>
                <c:pt idx="3">
                  <c:v>12.6</c:v>
                </c:pt>
                <c:pt idx="4">
                  <c:v>154.69999999999999</c:v>
                </c:pt>
              </c:numCache>
            </c:numRef>
          </c:val>
          <c:smooth val="1"/>
        </c:ser>
        <c:marker val="1"/>
        <c:axId val="83367040"/>
        <c:axId val="83368960"/>
      </c:lineChart>
      <c:catAx>
        <c:axId val="83315712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 sz="1000" b="1" i="0" baseline="0">
                    <a:latin typeface="Times New Roman" pitchFamily="18" charset="0"/>
                    <a:cs typeface="Times New Roman" pitchFamily="18" charset="0"/>
                  </a:rPr>
                  <a:t>Solar-cycle Phases from 1965-1989</a:t>
                </a:r>
                <a:endParaRPr lang="en-GB" sz="10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24459578658784"/>
              <c:y val="0.94349168784436233"/>
            </c:manualLayout>
          </c:layout>
          <c:spPr>
            <a:noFill/>
            <a:ln w="25400">
              <a:noFill/>
            </a:ln>
          </c:spPr>
        </c:title>
        <c:numFmt formatCode="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3334656"/>
        <c:crosses val="autoZero"/>
        <c:lblAlgn val="ctr"/>
        <c:lblOffset val="100"/>
        <c:tickLblSkip val="1"/>
        <c:tickMarkSkip val="1"/>
      </c:catAx>
      <c:valAx>
        <c:axId val="8333465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2.0325555417300901E-2"/>
              <c:y val="0.33005813385074839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3315712"/>
        <c:crosses val="autoZero"/>
        <c:crossBetween val="midCat"/>
      </c:valAx>
      <c:catAx>
        <c:axId val="83367040"/>
        <c:scaling>
          <c:orientation val="minMax"/>
        </c:scaling>
        <c:delete val="1"/>
        <c:axPos val="b"/>
        <c:numFmt formatCode="0" sourceLinked="1"/>
        <c:tickLblPos val="nextTo"/>
        <c:crossAx val="83368960"/>
        <c:crosses val="autoZero"/>
        <c:lblAlgn val="ctr"/>
        <c:lblOffset val="100"/>
      </c:catAx>
      <c:valAx>
        <c:axId val="83368960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71"/>
              <c:y val="0.51697722888691244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3367040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12243268982887072"/>
          <c:y val="0.19191752473248536"/>
          <c:w val="0.46870032994363697"/>
          <c:h val="0.19436654552796284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Harmonic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Analyses of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AHMM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at Ouagadougou in 1966</a:t>
            </a: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5744680851063886"/>
          <c:y val="0.12574868682852094"/>
          <c:w val="0.7978723404255319"/>
          <c:h val="0.69760581026298696"/>
        </c:manualLayout>
      </c:layout>
      <c:scatterChart>
        <c:scatterStyle val="lineMarker"/>
        <c:ser>
          <c:idx val="0"/>
          <c:order val="0"/>
          <c:tx>
            <c:v>Diurnal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OuagaDiurHC!$AA$39:$AA$62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OuagaDiurHC!$AB$39:$AB$62</c:f>
              <c:numCache>
                <c:formatCode>0.0000</c:formatCode>
                <c:ptCount val="24"/>
                <c:pt idx="0">
                  <c:v>9.8363442131158746E-2</c:v>
                </c:pt>
                <c:pt idx="1">
                  <c:v>1.3536719947762692</c:v>
                </c:pt>
                <c:pt idx="2">
                  <c:v>2.4439049579844188</c:v>
                </c:pt>
                <c:pt idx="3">
                  <c:v>3.2693805337396</c:v>
                </c:pt>
                <c:pt idx="4">
                  <c:v>3.8096928254566014</c:v>
                </c:pt>
                <c:pt idx="5">
                  <c:v>4.1009645797264298</c:v>
                </c:pt>
                <c:pt idx="6">
                  <c:v>4.1910933059579421</c:v>
                </c:pt>
                <c:pt idx="7">
                  <c:v>4.1009645797264298</c:v>
                </c:pt>
                <c:pt idx="8">
                  <c:v>3.8096928254566014</c:v>
                </c:pt>
                <c:pt idx="9">
                  <c:v>3.2693805337396005</c:v>
                </c:pt>
                <c:pt idx="10">
                  <c:v>2.4439049579844188</c:v>
                </c:pt>
                <c:pt idx="11">
                  <c:v>1.3536719947762703</c:v>
                </c:pt>
                <c:pt idx="12">
                  <c:v>9.8363442131159357E-2</c:v>
                </c:pt>
                <c:pt idx="13">
                  <c:v>-1.1634975115940294</c:v>
                </c:pt>
                <c:pt idx="14">
                  <c:v>-2.2712608749007837</c:v>
                </c:pt>
                <c:pt idx="15">
                  <c:v>-3.1198199828796502</c:v>
                </c:pt>
                <c:pt idx="16">
                  <c:v>-3.6822414751035502</c:v>
                </c:pt>
                <c:pt idx="17">
                  <c:v>-3.9890947436053632</c:v>
                </c:pt>
                <c:pt idx="18">
                  <c:v>-4.0848013167647563</c:v>
                </c:pt>
                <c:pt idx="19">
                  <c:v>-3.9890947436053632</c:v>
                </c:pt>
                <c:pt idx="20">
                  <c:v>-3.6822414751035506</c:v>
                </c:pt>
                <c:pt idx="21">
                  <c:v>-3.1198199828796507</c:v>
                </c:pt>
                <c:pt idx="22">
                  <c:v>-2.2712608749007854</c:v>
                </c:pt>
                <c:pt idx="23">
                  <c:v>-1.1634975115940287</c:v>
                </c:pt>
              </c:numCache>
            </c:numRef>
          </c:yVal>
        </c:ser>
        <c:ser>
          <c:idx val="1"/>
          <c:order val="1"/>
          <c:tx>
            <c:v>Semi-diurnal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OuagaDiurHC!$AA$39:$AA$62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OuagaDiurHC!$AE$39:$AE$62</c:f>
              <c:numCache>
                <c:formatCode>0.0000</c:formatCode>
                <c:ptCount val="24"/>
                <c:pt idx="0">
                  <c:v>0</c:v>
                </c:pt>
                <c:pt idx="1">
                  <c:v>1.4224843385709864</c:v>
                </c:pt>
                <c:pt idx="2">
                  <c:v>2.260187570461015</c:v>
                </c:pt>
                <c:pt idx="3">
                  <c:v>2.4966949001841172</c:v>
                </c:pt>
                <c:pt idx="4">
                  <c:v>2.2601875704610155</c:v>
                </c:pt>
                <c:pt idx="5">
                  <c:v>1.4224843385709864</c:v>
                </c:pt>
                <c:pt idx="6">
                  <c:v>3.6350889746211699E-16</c:v>
                </c:pt>
                <c:pt idx="7">
                  <c:v>-1.4224843385709869</c:v>
                </c:pt>
                <c:pt idx="8">
                  <c:v>-2.2601875704610146</c:v>
                </c:pt>
                <c:pt idx="9">
                  <c:v>-2.4966949001841172</c:v>
                </c:pt>
                <c:pt idx="10">
                  <c:v>-2.260187570461015</c:v>
                </c:pt>
                <c:pt idx="11">
                  <c:v>-1.4224843385709878</c:v>
                </c:pt>
                <c:pt idx="12">
                  <c:v>-7.2701779492423398E-16</c:v>
                </c:pt>
                <c:pt idx="13">
                  <c:v>1.4224843385709867</c:v>
                </c:pt>
                <c:pt idx="14">
                  <c:v>2.2601875704610155</c:v>
                </c:pt>
                <c:pt idx="15">
                  <c:v>2.4966949001841172</c:v>
                </c:pt>
                <c:pt idx="16">
                  <c:v>2.2601875704610159</c:v>
                </c:pt>
                <c:pt idx="17">
                  <c:v>1.422484338570986</c:v>
                </c:pt>
                <c:pt idx="18">
                  <c:v>1.090526692386351E-15</c:v>
                </c:pt>
                <c:pt idx="19">
                  <c:v>-1.4224843385709844</c:v>
                </c:pt>
                <c:pt idx="20">
                  <c:v>-2.2601875704610155</c:v>
                </c:pt>
                <c:pt idx="21">
                  <c:v>-2.4966949001841172</c:v>
                </c:pt>
                <c:pt idx="22">
                  <c:v>-2.2601875704610159</c:v>
                </c:pt>
                <c:pt idx="23">
                  <c:v>-1.4224843385709862</c:v>
                </c:pt>
              </c:numCache>
            </c:numRef>
          </c:yVal>
        </c:ser>
        <c:ser>
          <c:idx val="2"/>
          <c:order val="2"/>
          <c:tx>
            <c:v>6-Hourly</c:v>
          </c:tx>
          <c:spPr>
            <a:ln w="12700">
              <a:solidFill>
                <a:schemeClr val="tx1"/>
              </a:solidFill>
              <a:prstDash val="dashDot"/>
            </a:ln>
          </c:spPr>
          <c:marker>
            <c:symbol val="none"/>
          </c:marker>
          <c:xVal>
            <c:numRef>
              <c:f>OuagaDiurHC!$AG$39:$AG$62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OuagaDiurHC!$AH$39:$AH$62</c:f>
              <c:numCache>
                <c:formatCode>0.0000</c:formatCode>
                <c:ptCount val="24"/>
                <c:pt idx="0">
                  <c:v>-2.3490633884655967E-2</c:v>
                </c:pt>
                <c:pt idx="1">
                  <c:v>1.1125707138662981</c:v>
                </c:pt>
                <c:pt idx="2">
                  <c:v>1.1125707138662981</c:v>
                </c:pt>
                <c:pt idx="3">
                  <c:v>-2.9720018572962109E-2</c:v>
                </c:pt>
                <c:pt idx="4">
                  <c:v>-1.1510794973896621</c:v>
                </c:pt>
                <c:pt idx="5">
                  <c:v>-1.1510794973896625</c:v>
                </c:pt>
                <c:pt idx="6">
                  <c:v>-2.9720018572962657E-2</c:v>
                </c:pt>
                <c:pt idx="7">
                  <c:v>1.1125707138662981</c:v>
                </c:pt>
                <c:pt idx="8">
                  <c:v>1.1125707138662986</c:v>
                </c:pt>
                <c:pt idx="9">
                  <c:v>-2.9720018572961745E-2</c:v>
                </c:pt>
                <c:pt idx="10">
                  <c:v>-1.1510794973896625</c:v>
                </c:pt>
                <c:pt idx="11">
                  <c:v>-1.151079497389663</c:v>
                </c:pt>
                <c:pt idx="12">
                  <c:v>-2.9720018572963018E-2</c:v>
                </c:pt>
                <c:pt idx="13">
                  <c:v>1.1125707138662981</c:v>
                </c:pt>
                <c:pt idx="14">
                  <c:v>1.1125707138662979</c:v>
                </c:pt>
                <c:pt idx="15">
                  <c:v>-2.9720018572961377E-2</c:v>
                </c:pt>
                <c:pt idx="16">
                  <c:v>-1.1510794973896616</c:v>
                </c:pt>
                <c:pt idx="17">
                  <c:v>-1.1510794973896621</c:v>
                </c:pt>
                <c:pt idx="18">
                  <c:v>-2.9720018572963382E-2</c:v>
                </c:pt>
                <c:pt idx="19">
                  <c:v>1.1125707138662972</c:v>
                </c:pt>
                <c:pt idx="20">
                  <c:v>1.1125707138662979</c:v>
                </c:pt>
                <c:pt idx="21">
                  <c:v>-2.9720018572961016E-2</c:v>
                </c:pt>
                <c:pt idx="22">
                  <c:v>-1.1510794973896614</c:v>
                </c:pt>
                <c:pt idx="23">
                  <c:v>-1.1510794973896623</c:v>
                </c:pt>
              </c:numCache>
            </c:numRef>
          </c:yVal>
          <c:smooth val="1"/>
        </c:ser>
        <c:axId val="46224896"/>
        <c:axId val="46245376"/>
      </c:scatterChart>
      <c:valAx>
        <c:axId val="462248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LT/hr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hh" sourceLinked="1"/>
        <c:maj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46245376"/>
        <c:crosses val="autoZero"/>
        <c:crossBetween val="midCat"/>
      </c:valAx>
      <c:valAx>
        <c:axId val="4624537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MUF/MHz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0000" sourceLinked="1"/>
        <c:maj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462248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7872339384150451"/>
          <c:y val="0.91616916817436556"/>
          <c:w val="0.64680848460376195"/>
          <c:h val="5.9880233417424926E-2"/>
        </c:manualLayout>
      </c:layout>
      <c:txPr>
        <a:bodyPr/>
        <a:lstStyle/>
        <a:p>
          <a:pPr>
            <a:defRPr sz="8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/>
      </a:pPr>
      <a:endParaRPr lang="en-US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Harmonic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Analyses of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AHMM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at Ouagadougou in 1968</a:t>
            </a: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5845824411134973"/>
          <c:y val="0.12688840470461887"/>
          <c:w val="0.79657387580299666"/>
          <c:h val="0.69486507338243764"/>
        </c:manualLayout>
      </c:layout>
      <c:scatterChart>
        <c:scatterStyle val="lineMarker"/>
        <c:ser>
          <c:idx val="0"/>
          <c:order val="0"/>
          <c:tx>
            <c:v>Diurnal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OuagaDiurHC!$AI$39:$AI$62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OuagaDiurHC!$AJ$39:$AJ$62</c:f>
              <c:numCache>
                <c:formatCode>0.0000</c:formatCode>
                <c:ptCount val="24"/>
                <c:pt idx="0">
                  <c:v>0</c:v>
                </c:pt>
                <c:pt idx="1">
                  <c:v>0.79330886507899057</c:v>
                </c:pt>
                <c:pt idx="2">
                  <c:v>1.4860273994575874</c:v>
                </c:pt>
                <c:pt idx="3">
                  <c:v>2.0136146563725612</c:v>
                </c:pt>
                <c:pt idx="4">
                  <c:v>2.3611512383979303</c:v>
                </c:pt>
                <c:pt idx="5">
                  <c:v>2.549655779625482</c:v>
                </c:pt>
                <c:pt idx="6">
                  <c:v>2.608223464510556</c:v>
                </c:pt>
                <c:pt idx="7">
                  <c:v>2.549655779625482</c:v>
                </c:pt>
                <c:pt idx="8">
                  <c:v>2.3611512383979303</c:v>
                </c:pt>
                <c:pt idx="9">
                  <c:v>2.0136146563725617</c:v>
                </c:pt>
                <c:pt idx="10">
                  <c:v>1.4860273994575874</c:v>
                </c:pt>
                <c:pt idx="11">
                  <c:v>0.79330886507899145</c:v>
                </c:pt>
                <c:pt idx="12">
                  <c:v>3.7974701508347588E-16</c:v>
                </c:pt>
                <c:pt idx="13">
                  <c:v>-0.79330886507899068</c:v>
                </c:pt>
                <c:pt idx="14">
                  <c:v>-1.4860273994575881</c:v>
                </c:pt>
                <c:pt idx="15">
                  <c:v>-2.0136146563725612</c:v>
                </c:pt>
                <c:pt idx="16">
                  <c:v>-2.3611512383979298</c:v>
                </c:pt>
                <c:pt idx="17">
                  <c:v>-2.549655779625482</c:v>
                </c:pt>
                <c:pt idx="18">
                  <c:v>-2.608223464510556</c:v>
                </c:pt>
                <c:pt idx="19">
                  <c:v>-2.5496557796254824</c:v>
                </c:pt>
                <c:pt idx="20">
                  <c:v>-2.3611512383979303</c:v>
                </c:pt>
                <c:pt idx="21">
                  <c:v>-2.0136146563725621</c:v>
                </c:pt>
                <c:pt idx="22">
                  <c:v>-1.486027399457589</c:v>
                </c:pt>
                <c:pt idx="23">
                  <c:v>-0.79330886507899057</c:v>
                </c:pt>
              </c:numCache>
            </c:numRef>
          </c:yVal>
        </c:ser>
        <c:ser>
          <c:idx val="1"/>
          <c:order val="1"/>
          <c:tx>
            <c:v>Semi-diurnal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OuagaDiurHC!$AL$39:$AL$62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OuagaDiurHC!$AM$39:$AM$62</c:f>
              <c:numCache>
                <c:formatCode>0.0000</c:formatCode>
                <c:ptCount val="24"/>
                <c:pt idx="0">
                  <c:v>0</c:v>
                </c:pt>
                <c:pt idx="1">
                  <c:v>1.1156903479073847</c:v>
                </c:pt>
                <c:pt idx="2">
                  <c:v>1.7727221231531032</c:v>
                </c:pt>
                <c:pt idx="3">
                  <c:v>1.9582207875858482</c:v>
                </c:pt>
                <c:pt idx="4">
                  <c:v>1.7727221231531034</c:v>
                </c:pt>
                <c:pt idx="5">
                  <c:v>1.1156903479073847</c:v>
                </c:pt>
                <c:pt idx="6">
                  <c:v>2.851091975356046E-16</c:v>
                </c:pt>
                <c:pt idx="7">
                  <c:v>-1.1156903479073852</c:v>
                </c:pt>
                <c:pt idx="8">
                  <c:v>-1.772722123153103</c:v>
                </c:pt>
                <c:pt idx="9">
                  <c:v>-1.9582207875858482</c:v>
                </c:pt>
                <c:pt idx="10">
                  <c:v>-1.7727221231531032</c:v>
                </c:pt>
                <c:pt idx="11">
                  <c:v>-1.1156903479073859</c:v>
                </c:pt>
                <c:pt idx="12">
                  <c:v>-5.7021839507120921E-16</c:v>
                </c:pt>
                <c:pt idx="13">
                  <c:v>1.115690347907385</c:v>
                </c:pt>
                <c:pt idx="14">
                  <c:v>1.7727221231531034</c:v>
                </c:pt>
                <c:pt idx="15">
                  <c:v>1.9582207875858482</c:v>
                </c:pt>
                <c:pt idx="16">
                  <c:v>1.7727221231531041</c:v>
                </c:pt>
                <c:pt idx="17">
                  <c:v>1.1156903479073845</c:v>
                </c:pt>
                <c:pt idx="18">
                  <c:v>8.5532759260681381E-16</c:v>
                </c:pt>
                <c:pt idx="19">
                  <c:v>-1.1156903479073832</c:v>
                </c:pt>
                <c:pt idx="20">
                  <c:v>-1.7727221231531034</c:v>
                </c:pt>
                <c:pt idx="21">
                  <c:v>-1.9582207875858482</c:v>
                </c:pt>
                <c:pt idx="22">
                  <c:v>-1.7727221231531041</c:v>
                </c:pt>
                <c:pt idx="23">
                  <c:v>-1.1156903479073847</c:v>
                </c:pt>
              </c:numCache>
            </c:numRef>
          </c:yVal>
        </c:ser>
        <c:ser>
          <c:idx val="2"/>
          <c:order val="2"/>
          <c:tx>
            <c:v>6-Hourly</c:v>
          </c:tx>
          <c:spPr>
            <a:ln w="12700">
              <a:solidFill>
                <a:schemeClr val="tx1"/>
              </a:solidFill>
              <a:prstDash val="dashDot"/>
            </a:ln>
          </c:spPr>
          <c:marker>
            <c:symbol val="none"/>
          </c:marker>
          <c:xVal>
            <c:numRef>
              <c:f>OuagaDiurHC!$AO$39:$AO$62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OuagaDiurHC!$AP$39:$AP$62</c:f>
              <c:numCache>
                <c:formatCode>0.0000</c:formatCode>
                <c:ptCount val="24"/>
                <c:pt idx="0">
                  <c:v>0</c:v>
                </c:pt>
                <c:pt idx="1">
                  <c:v>1.1198785838797152</c:v>
                </c:pt>
                <c:pt idx="2">
                  <c:v>1.1198785838797154</c:v>
                </c:pt>
                <c:pt idx="3">
                  <c:v>1.8011152465302607E-16</c:v>
                </c:pt>
                <c:pt idx="4">
                  <c:v>-1.119878583879715</c:v>
                </c:pt>
                <c:pt idx="5">
                  <c:v>-1.1198785838797152</c:v>
                </c:pt>
                <c:pt idx="6">
                  <c:v>-3.6022304930605213E-16</c:v>
                </c:pt>
                <c:pt idx="7">
                  <c:v>1.1198785838797154</c:v>
                </c:pt>
                <c:pt idx="8">
                  <c:v>1.1198785838797156</c:v>
                </c:pt>
                <c:pt idx="9">
                  <c:v>5.4033457395907813E-16</c:v>
                </c:pt>
                <c:pt idx="10">
                  <c:v>-1.1198785838797154</c:v>
                </c:pt>
                <c:pt idx="11">
                  <c:v>-1.1198785838797156</c:v>
                </c:pt>
                <c:pt idx="12">
                  <c:v>-7.2044609861210427E-16</c:v>
                </c:pt>
                <c:pt idx="13">
                  <c:v>1.1198785838797154</c:v>
                </c:pt>
                <c:pt idx="14">
                  <c:v>1.119878583879715</c:v>
                </c:pt>
                <c:pt idx="15">
                  <c:v>9.0055762326513021E-16</c:v>
                </c:pt>
                <c:pt idx="16">
                  <c:v>-1.1198785838797143</c:v>
                </c:pt>
                <c:pt idx="17">
                  <c:v>-1.119878583879715</c:v>
                </c:pt>
                <c:pt idx="18">
                  <c:v>-1.0806691479181563E-15</c:v>
                </c:pt>
                <c:pt idx="19">
                  <c:v>1.1198785838797143</c:v>
                </c:pt>
                <c:pt idx="20">
                  <c:v>1.119878583879715</c:v>
                </c:pt>
                <c:pt idx="21">
                  <c:v>1.2607806725711823E-15</c:v>
                </c:pt>
                <c:pt idx="22">
                  <c:v>-1.1198785838797141</c:v>
                </c:pt>
                <c:pt idx="23">
                  <c:v>-1.119878583879715</c:v>
                </c:pt>
              </c:numCache>
            </c:numRef>
          </c:yVal>
          <c:smooth val="1"/>
        </c:ser>
        <c:axId val="83387904"/>
        <c:axId val="83389824"/>
      </c:scatterChart>
      <c:valAx>
        <c:axId val="833879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LT/hr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hh" sourceLinked="1"/>
        <c:maj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3389824"/>
        <c:crosses val="autoZero"/>
        <c:crossBetween val="midCat"/>
      </c:valAx>
      <c:valAx>
        <c:axId val="8338982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MUF/MHz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0000" sourceLinked="1"/>
        <c:maj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33879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7773011552210324"/>
          <c:y val="0.91540930025256251"/>
          <c:w val="0.65096369914317775"/>
          <c:h val="6.0422918833259023E-2"/>
        </c:manualLayout>
      </c:layout>
      <c:txPr>
        <a:bodyPr/>
        <a:lstStyle/>
        <a:p>
          <a:pPr>
            <a:defRPr sz="8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/>
      </a:pPr>
      <a:endParaRPr lang="en-US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Harmonic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Analyses of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AHMM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at Ouagadougou in 1972</a:t>
            </a: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6770220242584291"/>
          <c:y val="0.13293070969055315"/>
          <c:w val="0.78675107310889481"/>
          <c:h val="0.69486507338243764"/>
        </c:manualLayout>
      </c:layout>
      <c:scatterChart>
        <c:scatterStyle val="lineMarker"/>
        <c:ser>
          <c:idx val="0"/>
          <c:order val="0"/>
          <c:tx>
            <c:v>Diurnal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OuagaDiurHC!$AR$39:$AR$62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OuagaDiurHC!$AS$39:$AS$62</c:f>
              <c:numCache>
                <c:formatCode>0.0000</c:formatCode>
                <c:ptCount val="24"/>
                <c:pt idx="0">
                  <c:v>0</c:v>
                </c:pt>
                <c:pt idx="1">
                  <c:v>0.94405700081635191</c:v>
                </c:pt>
                <c:pt idx="2">
                  <c:v>1.768409041695463</c:v>
                </c:pt>
                <c:pt idx="3">
                  <c:v>2.3962508134907181</c:v>
                </c:pt>
                <c:pt idx="4">
                  <c:v>2.8098278674521242</c:v>
                </c:pt>
                <c:pt idx="5">
                  <c:v>3.0341528935109539</c:v>
                </c:pt>
                <c:pt idx="6">
                  <c:v>3.1038498745624072</c:v>
                </c:pt>
                <c:pt idx="7">
                  <c:v>3.0341528935109539</c:v>
                </c:pt>
                <c:pt idx="8">
                  <c:v>2.8098278674521247</c:v>
                </c:pt>
                <c:pt idx="9">
                  <c:v>2.3962508134907186</c:v>
                </c:pt>
                <c:pt idx="10">
                  <c:v>1.768409041695463</c:v>
                </c:pt>
                <c:pt idx="11">
                  <c:v>0.94405700081635302</c:v>
                </c:pt>
                <c:pt idx="12">
                  <c:v>4.5190825907759362E-16</c:v>
                </c:pt>
                <c:pt idx="13">
                  <c:v>-0.94405700081635213</c:v>
                </c:pt>
                <c:pt idx="14">
                  <c:v>-1.7684090416954636</c:v>
                </c:pt>
                <c:pt idx="15">
                  <c:v>-2.3962508134907181</c:v>
                </c:pt>
                <c:pt idx="16">
                  <c:v>-2.8098278674521242</c:v>
                </c:pt>
                <c:pt idx="17">
                  <c:v>-3.0341528935109539</c:v>
                </c:pt>
                <c:pt idx="18">
                  <c:v>-3.1038498745624072</c:v>
                </c:pt>
                <c:pt idx="19">
                  <c:v>-3.0341528935109543</c:v>
                </c:pt>
                <c:pt idx="20">
                  <c:v>-2.8098278674521242</c:v>
                </c:pt>
                <c:pt idx="21">
                  <c:v>-2.396250813490719</c:v>
                </c:pt>
                <c:pt idx="22">
                  <c:v>-1.7684090416954648</c:v>
                </c:pt>
                <c:pt idx="23">
                  <c:v>-0.94405700081635191</c:v>
                </c:pt>
              </c:numCache>
            </c:numRef>
          </c:yVal>
        </c:ser>
        <c:ser>
          <c:idx val="1"/>
          <c:order val="1"/>
          <c:tx>
            <c:v>Semi-diurnal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OuagaDiurHC!$AU$39:$AU$62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OuagaDiurHC!$AV$39:$AV$62</c:f>
              <c:numCache>
                <c:formatCode>0.0000</c:formatCode>
                <c:ptCount val="24"/>
                <c:pt idx="0">
                  <c:v>0</c:v>
                </c:pt>
                <c:pt idx="1">
                  <c:v>0.809198395333104</c:v>
                </c:pt>
                <c:pt idx="2">
                  <c:v>1.2857365846334838</c:v>
                </c:pt>
                <c:pt idx="3">
                  <c:v>1.4202768017080081</c:v>
                </c:pt>
                <c:pt idx="4">
                  <c:v>1.2857365846334841</c:v>
                </c:pt>
                <c:pt idx="5">
                  <c:v>0.809198395333104</c:v>
                </c:pt>
                <c:pt idx="6">
                  <c:v>2.0678668196175144E-16</c:v>
                </c:pt>
                <c:pt idx="7">
                  <c:v>-0.80919839533310423</c:v>
                </c:pt>
                <c:pt idx="8">
                  <c:v>-1.2857365846334836</c:v>
                </c:pt>
                <c:pt idx="9">
                  <c:v>-1.4202768017080081</c:v>
                </c:pt>
                <c:pt idx="10">
                  <c:v>-1.2857365846334838</c:v>
                </c:pt>
                <c:pt idx="11">
                  <c:v>-0.80919839533310478</c:v>
                </c:pt>
                <c:pt idx="12">
                  <c:v>-4.1357336392350288E-16</c:v>
                </c:pt>
                <c:pt idx="13">
                  <c:v>0.80919839533310411</c:v>
                </c:pt>
                <c:pt idx="14">
                  <c:v>1.2857365846334841</c:v>
                </c:pt>
                <c:pt idx="15">
                  <c:v>1.4202768017080081</c:v>
                </c:pt>
                <c:pt idx="16">
                  <c:v>1.2857365846334843</c:v>
                </c:pt>
                <c:pt idx="17">
                  <c:v>0.80919839533310367</c:v>
                </c:pt>
                <c:pt idx="18">
                  <c:v>6.2036004588525426E-16</c:v>
                </c:pt>
                <c:pt idx="19">
                  <c:v>-0.80919839533310289</c:v>
                </c:pt>
                <c:pt idx="20">
                  <c:v>-1.2857365846334841</c:v>
                </c:pt>
                <c:pt idx="21">
                  <c:v>-1.4202768017080081</c:v>
                </c:pt>
                <c:pt idx="22">
                  <c:v>-1.2857365846334843</c:v>
                </c:pt>
                <c:pt idx="23">
                  <c:v>-0.80919839533310389</c:v>
                </c:pt>
              </c:numCache>
            </c:numRef>
          </c:yVal>
        </c:ser>
        <c:ser>
          <c:idx val="2"/>
          <c:order val="2"/>
          <c:tx>
            <c:v>6-Hourly</c:v>
          </c:tx>
          <c:spPr>
            <a:ln w="12700">
              <a:solidFill>
                <a:schemeClr val="tx1"/>
              </a:solidFill>
              <a:prstDash val="dashDot"/>
            </a:ln>
          </c:spPr>
          <c:marker>
            <c:symbol val="none"/>
          </c:marker>
          <c:xVal>
            <c:numRef>
              <c:f>OuagaDiurHC!$AX$39:$AX$62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OuagaDiurHC!$AY$39:$AY$62</c:f>
              <c:numCache>
                <c:formatCode>0.0000</c:formatCode>
                <c:ptCount val="24"/>
                <c:pt idx="0">
                  <c:v>-2.4335177579115425E-2</c:v>
                </c:pt>
                <c:pt idx="1">
                  <c:v>0.91098886175968374</c:v>
                </c:pt>
                <c:pt idx="2">
                  <c:v>0.91098886175968385</c:v>
                </c:pt>
                <c:pt idx="3">
                  <c:v>-2.4335177579115276E-2</c:v>
                </c:pt>
                <c:pt idx="4">
                  <c:v>-0.94252040616623134</c:v>
                </c:pt>
                <c:pt idx="5">
                  <c:v>-0.94252040616623167</c:v>
                </c:pt>
                <c:pt idx="6">
                  <c:v>-2.4335177579115724E-2</c:v>
                </c:pt>
                <c:pt idx="7">
                  <c:v>0.91098886175968385</c:v>
                </c:pt>
                <c:pt idx="8">
                  <c:v>0.91098886175968419</c:v>
                </c:pt>
                <c:pt idx="9">
                  <c:v>-2.4335177579114978E-2</c:v>
                </c:pt>
                <c:pt idx="10">
                  <c:v>-0.94252040616623167</c:v>
                </c:pt>
                <c:pt idx="11">
                  <c:v>-0.94252040616623212</c:v>
                </c:pt>
                <c:pt idx="12">
                  <c:v>-2.4335177579116019E-2</c:v>
                </c:pt>
                <c:pt idx="13">
                  <c:v>0.91098886175968385</c:v>
                </c:pt>
                <c:pt idx="14">
                  <c:v>0.91098886175968363</c:v>
                </c:pt>
                <c:pt idx="15">
                  <c:v>-2.4335177579114676E-2</c:v>
                </c:pt>
                <c:pt idx="16">
                  <c:v>-0.94252040616623101</c:v>
                </c:pt>
                <c:pt idx="17">
                  <c:v>-0.94252040616623134</c:v>
                </c:pt>
                <c:pt idx="18">
                  <c:v>-2.433517757911632E-2</c:v>
                </c:pt>
                <c:pt idx="19">
                  <c:v>0.91098886175968308</c:v>
                </c:pt>
                <c:pt idx="20">
                  <c:v>0.91098886175968363</c:v>
                </c:pt>
                <c:pt idx="21">
                  <c:v>-2.4335177579114381E-2</c:v>
                </c:pt>
                <c:pt idx="22">
                  <c:v>-0.9425204061662309</c:v>
                </c:pt>
                <c:pt idx="23">
                  <c:v>-0.94252040616623156</c:v>
                </c:pt>
              </c:numCache>
            </c:numRef>
          </c:yVal>
          <c:smooth val="1"/>
        </c:ser>
        <c:axId val="84624128"/>
        <c:axId val="84626048"/>
      </c:scatterChart>
      <c:valAx>
        <c:axId val="846241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LT/hr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hh" sourceLinked="1"/>
        <c:maj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4626048"/>
        <c:crosses val="autoZero"/>
        <c:crossBetween val="midCat"/>
      </c:valAx>
      <c:valAx>
        <c:axId val="8462604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MUF/MHz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0000" sourceLinked="1"/>
        <c:maj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46241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863357146581843"/>
          <c:y val="0.91540935887686947"/>
          <c:w val="0.63147126476740079"/>
          <c:h val="6.0423054594811121E-2"/>
        </c:manualLayout>
      </c:layout>
      <c:txPr>
        <a:bodyPr/>
        <a:lstStyle/>
        <a:p>
          <a:pPr>
            <a:defRPr sz="8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/>
      </a:pPr>
      <a:endParaRPr lang="en-US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Harmonic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Analyses of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AHMM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at Ouagadougou in 1976</a:t>
            </a: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5879844965301651"/>
          <c:y val="0.12574868682852094"/>
          <c:w val="0.7961381732603916"/>
          <c:h val="0.69760581026298696"/>
        </c:manualLayout>
      </c:layout>
      <c:scatterChart>
        <c:scatterStyle val="lineMarker"/>
        <c:ser>
          <c:idx val="0"/>
          <c:order val="0"/>
          <c:tx>
            <c:v>Diurnal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OuagaDiurHC!$A$142:$A$165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OuagaDiurHC!$B$142:$B$165</c:f>
              <c:numCache>
                <c:formatCode>0.0000</c:formatCode>
                <c:ptCount val="24"/>
                <c:pt idx="0">
                  <c:v>0.1140663952187639</c:v>
                </c:pt>
                <c:pt idx="1">
                  <c:v>1.5697751258728083</c:v>
                </c:pt>
                <c:pt idx="2">
                  <c:v>2.8340552422193208</c:v>
                </c:pt>
                <c:pt idx="3">
                  <c:v>3.7913115279639236</c:v>
                </c:pt>
                <c:pt idx="4">
                  <c:v>4.4178804449642817</c:v>
                </c:pt>
                <c:pt idx="5">
                  <c:v>4.7556514533670109</c:v>
                </c:pt>
                <c:pt idx="6">
                  <c:v>4.8601685247925817</c:v>
                </c:pt>
                <c:pt idx="7">
                  <c:v>4.7556514533670109</c:v>
                </c:pt>
                <c:pt idx="8">
                  <c:v>4.4178804449642817</c:v>
                </c:pt>
                <c:pt idx="9">
                  <c:v>3.791311527963924</c:v>
                </c:pt>
                <c:pt idx="10">
                  <c:v>2.8340552422193208</c:v>
                </c:pt>
                <c:pt idx="11">
                  <c:v>1.5697751258728094</c:v>
                </c:pt>
                <c:pt idx="12">
                  <c:v>0.11406639521876459</c:v>
                </c:pt>
                <c:pt idx="13">
                  <c:v>-1.3492407760249803</c:v>
                </c:pt>
                <c:pt idx="14">
                  <c:v>-2.6338498835359565</c:v>
                </c:pt>
                <c:pt idx="15">
                  <c:v>-3.6178748066180058</c:v>
                </c:pt>
                <c:pt idx="16">
                  <c:v>-4.2700824848120611</c:v>
                </c:pt>
                <c:pt idx="17">
                  <c:v>-4.6259224741490117</c:v>
                </c:pt>
                <c:pt idx="18">
                  <c:v>-4.7369078520750527</c:v>
                </c:pt>
                <c:pt idx="19">
                  <c:v>-4.6259224741490117</c:v>
                </c:pt>
                <c:pt idx="20">
                  <c:v>-4.2700824848120611</c:v>
                </c:pt>
                <c:pt idx="21">
                  <c:v>-3.6178748066180066</c:v>
                </c:pt>
                <c:pt idx="22">
                  <c:v>-2.6338498835359583</c:v>
                </c:pt>
                <c:pt idx="23">
                  <c:v>-1.3492407760249796</c:v>
                </c:pt>
              </c:numCache>
            </c:numRef>
          </c:yVal>
        </c:ser>
        <c:ser>
          <c:idx val="1"/>
          <c:order val="1"/>
          <c:tx>
            <c:v>Semi-diurnal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OuagaDiurHC!$D$142:$D$165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OuagaDiurHC!$E$142:$E$165</c:f>
              <c:numCache>
                <c:formatCode>0.0000</c:formatCode>
                <c:ptCount val="24"/>
                <c:pt idx="0">
                  <c:v>0</c:v>
                </c:pt>
                <c:pt idx="1">
                  <c:v>1.204695699149255</c:v>
                </c:pt>
                <c:pt idx="2">
                  <c:v>1.9141428637030373</c:v>
                </c:pt>
                <c:pt idx="3">
                  <c:v>2.1144398759154339</c:v>
                </c:pt>
                <c:pt idx="4">
                  <c:v>1.9141428637030375</c:v>
                </c:pt>
                <c:pt idx="5">
                  <c:v>1.204695699149255</c:v>
                </c:pt>
                <c:pt idx="6">
                  <c:v>3.0785407860098311E-16</c:v>
                </c:pt>
                <c:pt idx="7">
                  <c:v>-1.2046956991492555</c:v>
                </c:pt>
                <c:pt idx="8">
                  <c:v>-1.9141428637030369</c:v>
                </c:pt>
                <c:pt idx="9">
                  <c:v>-2.1144398759154339</c:v>
                </c:pt>
                <c:pt idx="10">
                  <c:v>-1.9141428637030373</c:v>
                </c:pt>
                <c:pt idx="11">
                  <c:v>-1.2046956991492561</c:v>
                </c:pt>
                <c:pt idx="12">
                  <c:v>-6.1570815720196622E-16</c:v>
                </c:pt>
                <c:pt idx="13">
                  <c:v>1.2046956991492552</c:v>
                </c:pt>
                <c:pt idx="14">
                  <c:v>1.9141428637030375</c:v>
                </c:pt>
                <c:pt idx="15">
                  <c:v>2.1144398759154339</c:v>
                </c:pt>
                <c:pt idx="16">
                  <c:v>1.914142863703038</c:v>
                </c:pt>
                <c:pt idx="17">
                  <c:v>1.2046956991492546</c:v>
                </c:pt>
                <c:pt idx="18">
                  <c:v>9.2356223580294933E-16</c:v>
                </c:pt>
                <c:pt idx="19">
                  <c:v>-1.2046956991492535</c:v>
                </c:pt>
                <c:pt idx="20">
                  <c:v>-1.9141428637030375</c:v>
                </c:pt>
                <c:pt idx="21">
                  <c:v>-2.1144398759154339</c:v>
                </c:pt>
                <c:pt idx="22">
                  <c:v>-1.914142863703038</c:v>
                </c:pt>
                <c:pt idx="23">
                  <c:v>-1.204695699149255</c:v>
                </c:pt>
              </c:numCache>
            </c:numRef>
          </c:yVal>
        </c:ser>
        <c:ser>
          <c:idx val="2"/>
          <c:order val="2"/>
          <c:tx>
            <c:v>6-Hourly</c:v>
          </c:tx>
          <c:spPr>
            <a:ln w="12700">
              <a:solidFill>
                <a:schemeClr val="tx1"/>
              </a:solidFill>
              <a:prstDash val="dashDot"/>
            </a:ln>
          </c:spPr>
          <c:marker>
            <c:symbol val="none"/>
          </c:marker>
          <c:xVal>
            <c:numRef>
              <c:f>OuagaDiurHC!$G$142:$G$165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OuagaDiurHC!$H$142:$H$165</c:f>
              <c:numCache>
                <c:formatCode>0.0000</c:formatCode>
                <c:ptCount val="24"/>
                <c:pt idx="0">
                  <c:v>-2.38034130317397E-2</c:v>
                </c:pt>
                <c:pt idx="1">
                  <c:v>0.8910822233896516</c:v>
                </c:pt>
                <c:pt idx="2">
                  <c:v>0.89108222338965171</c:v>
                </c:pt>
                <c:pt idx="3">
                  <c:v>-2.3803413031739554E-2</c:v>
                </c:pt>
                <c:pt idx="4">
                  <c:v>-0.92192475053364209</c:v>
                </c:pt>
                <c:pt idx="5">
                  <c:v>-0.92192475053364231</c:v>
                </c:pt>
                <c:pt idx="6">
                  <c:v>-2.3803413031739992E-2</c:v>
                </c:pt>
                <c:pt idx="7">
                  <c:v>0.89108222338965171</c:v>
                </c:pt>
                <c:pt idx="8">
                  <c:v>0.89108222338965204</c:v>
                </c:pt>
                <c:pt idx="9">
                  <c:v>-2.3803413031739263E-2</c:v>
                </c:pt>
                <c:pt idx="10">
                  <c:v>-0.92192475053364231</c:v>
                </c:pt>
                <c:pt idx="11">
                  <c:v>-0.92192475053364276</c:v>
                </c:pt>
                <c:pt idx="12">
                  <c:v>-2.3803413031740283E-2</c:v>
                </c:pt>
                <c:pt idx="13">
                  <c:v>0.89108222338965171</c:v>
                </c:pt>
                <c:pt idx="14">
                  <c:v>0.89108222338965148</c:v>
                </c:pt>
                <c:pt idx="15">
                  <c:v>-2.3803413031738968E-2</c:v>
                </c:pt>
                <c:pt idx="16">
                  <c:v>-0.92192475053364165</c:v>
                </c:pt>
                <c:pt idx="17">
                  <c:v>-0.92192475053364209</c:v>
                </c:pt>
                <c:pt idx="18">
                  <c:v>-2.3803413031740574E-2</c:v>
                </c:pt>
                <c:pt idx="19">
                  <c:v>0.89108222338965093</c:v>
                </c:pt>
                <c:pt idx="20">
                  <c:v>0.89108222338965148</c:v>
                </c:pt>
                <c:pt idx="21">
                  <c:v>-2.380341303173868E-2</c:v>
                </c:pt>
                <c:pt idx="22">
                  <c:v>-0.92192475053364153</c:v>
                </c:pt>
                <c:pt idx="23">
                  <c:v>-0.9219247505336422</c:v>
                </c:pt>
              </c:numCache>
            </c:numRef>
          </c:yVal>
          <c:smooth val="1"/>
        </c:ser>
        <c:axId val="84008960"/>
        <c:axId val="84011648"/>
      </c:scatterChart>
      <c:valAx>
        <c:axId val="840089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LT/hr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hh" sourceLinked="1"/>
        <c:maj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4011648"/>
        <c:crosses val="autoZero"/>
        <c:crossBetween val="midCat"/>
      </c:valAx>
      <c:valAx>
        <c:axId val="8401164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MUF/MHz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0000" sourceLinked="1"/>
        <c:maj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40089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7811183438135839"/>
          <c:y val="0.91616884523097952"/>
          <c:w val="0.65236115977306119"/>
          <c:h val="5.9880287241322758E-2"/>
        </c:manualLayout>
      </c:layout>
      <c:txPr>
        <a:bodyPr/>
        <a:lstStyle/>
        <a:p>
          <a:pPr>
            <a:defRPr sz="8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/>
      </a:pPr>
      <a:endParaRPr lang="en-US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Diurnal Harmonic Amplitudes Variation</a:t>
            </a:r>
          </a:p>
        </c:rich>
      </c:tx>
      <c:layout>
        <c:manualLayout>
          <c:xMode val="edge"/>
          <c:yMode val="edge"/>
          <c:x val="0.29050274178989643"/>
          <c:y val="2.2650657566172891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13"/>
          <c:h val="0.6313168699645425"/>
        </c:manualLayout>
      </c:layout>
      <c:lineChart>
        <c:grouping val="standard"/>
        <c:ser>
          <c:idx val="1"/>
          <c:order val="0"/>
          <c:tx>
            <c:v>Diurnal Harmonic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DjiDiurHarAmpRzVar!$D$3:$D$16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OuaDiurHarAmpRzVar!$E$7:$E$16</c:f>
              <c:numCache>
                <c:formatCode>0.0000</c:formatCode>
                <c:ptCount val="10"/>
                <c:pt idx="0">
                  <c:v>4.1910999999999996</c:v>
                </c:pt>
                <c:pt idx="1">
                  <c:v>2.6082000000000001</c:v>
                </c:pt>
                <c:pt idx="2">
                  <c:v>3.1038000000000001</c:v>
                </c:pt>
                <c:pt idx="3">
                  <c:v>4.8601999999999999</c:v>
                </c:pt>
                <c:pt idx="4">
                  <c:v>3.1116000000000001</c:v>
                </c:pt>
                <c:pt idx="5">
                  <c:v>4.7792000000000003</c:v>
                </c:pt>
                <c:pt idx="6">
                  <c:v>3.6080000000000001</c:v>
                </c:pt>
                <c:pt idx="7">
                  <c:v>4.3727999999999998</c:v>
                </c:pt>
                <c:pt idx="9">
                  <c:v>4.2525000000000004</c:v>
                </c:pt>
              </c:numCache>
            </c:numRef>
          </c:val>
          <c:smooth val="1"/>
        </c:ser>
        <c:marker val="1"/>
        <c:axId val="83912960"/>
        <c:axId val="83932288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OuaDiurHarAmpRzVar!$C$7:$C$16</c:f>
              <c:numCache>
                <c:formatCode>0</c:formatCode>
                <c:ptCount val="10"/>
                <c:pt idx="0">
                  <c:v>46.874999999999993</c:v>
                </c:pt>
                <c:pt idx="1">
                  <c:v>105.89166666666665</c:v>
                </c:pt>
                <c:pt idx="2">
                  <c:v>68.933333333333323</c:v>
                </c:pt>
                <c:pt idx="3">
                  <c:v>12.549999999999999</c:v>
                </c:pt>
                <c:pt idx="4">
                  <c:v>92.658333333333346</c:v>
                </c:pt>
                <c:pt idx="5">
                  <c:v>155.27500000000001</c:v>
                </c:pt>
                <c:pt idx="6">
                  <c:v>66.633333333333312</c:v>
                </c:pt>
                <c:pt idx="7">
                  <c:v>13.399999999999999</c:v>
                </c:pt>
                <c:pt idx="8">
                  <c:v>100</c:v>
                </c:pt>
                <c:pt idx="9">
                  <c:v>157.79166666666669</c:v>
                </c:pt>
              </c:numCache>
            </c:numRef>
          </c:val>
          <c:smooth val="1"/>
        </c:ser>
        <c:marker val="1"/>
        <c:axId val="83940480"/>
        <c:axId val="84009728"/>
      </c:lineChart>
      <c:catAx>
        <c:axId val="83912960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1957-1989</a:t>
                </a:r>
              </a:p>
            </c:rich>
          </c:tx>
          <c:layout>
            <c:manualLayout>
              <c:xMode val="edge"/>
              <c:yMode val="edge"/>
              <c:x val="0.35031597325455777"/>
              <c:y val="0.94516916784875538"/>
            </c:manualLayout>
          </c:layout>
          <c:spPr>
            <a:noFill/>
            <a:ln w="25400">
              <a:noFill/>
            </a:ln>
          </c:spPr>
        </c:title>
        <c:numFmt formatCode="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3932288"/>
        <c:crosses val="autoZero"/>
        <c:lblAlgn val="ctr"/>
        <c:lblOffset val="100"/>
        <c:tickLblSkip val="1"/>
        <c:tickMarkSkip val="1"/>
      </c:catAx>
      <c:valAx>
        <c:axId val="83932288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2.5078281298753741E-2"/>
              <c:y val="0.49069026284091288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3912960"/>
        <c:crosses val="autoZero"/>
        <c:crossBetween val="midCat"/>
      </c:valAx>
      <c:catAx>
        <c:axId val="83940480"/>
        <c:scaling>
          <c:orientation val="minMax"/>
        </c:scaling>
        <c:delete val="1"/>
        <c:axPos val="b"/>
        <c:numFmt formatCode="General" sourceLinked="1"/>
        <c:tickLblPos val="nextTo"/>
        <c:crossAx val="84009728"/>
        <c:crosses val="autoZero"/>
        <c:lblAlgn val="ctr"/>
        <c:lblOffset val="100"/>
      </c:catAx>
      <c:valAx>
        <c:axId val="84009728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04"/>
              <c:y val="0.51697722888691289"/>
            </c:manualLayout>
          </c:layout>
          <c:spPr>
            <a:noFill/>
            <a:ln w="25400">
              <a:noFill/>
            </a:ln>
          </c:spPr>
        </c:title>
        <c:numFmt formatCode="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3940480"/>
        <c:crosses val="max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304179060599575"/>
          <c:y val="9.1293660358441026E-2"/>
          <c:w val="0.57710565133795388"/>
          <c:h val="6.6424767005501803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Semi-Diurnal Harmonic Amplitudes Variation</a:t>
            </a:r>
          </a:p>
        </c:rich>
      </c:tx>
      <c:layout>
        <c:manualLayout>
          <c:xMode val="edge"/>
          <c:yMode val="edge"/>
          <c:x val="0.29050274178989627"/>
          <c:y val="2.2650657566172877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891"/>
          <c:h val="0.63095413829794822"/>
        </c:manualLayout>
      </c:layout>
      <c:lineChart>
        <c:grouping val="standard"/>
        <c:ser>
          <c:idx val="1"/>
          <c:order val="0"/>
          <c:tx>
            <c:v>Semi-Diurnal Harmonic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DjiDiurHarAmpRzVar!$D$3:$D$16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OuaDiurHarAmpRzVar!$F$7:$F$16</c:f>
              <c:numCache>
                <c:formatCode>0.0000</c:formatCode>
                <c:ptCount val="10"/>
                <c:pt idx="0">
                  <c:v>2.4967000000000001</c:v>
                </c:pt>
                <c:pt idx="1">
                  <c:v>1.9581999999999999</c:v>
                </c:pt>
                <c:pt idx="2">
                  <c:v>1.4202999999999999</c:v>
                </c:pt>
                <c:pt idx="3">
                  <c:v>2.1143999999999998</c:v>
                </c:pt>
                <c:pt idx="4">
                  <c:v>1.4391</c:v>
                </c:pt>
                <c:pt idx="5">
                  <c:v>1.0829</c:v>
                </c:pt>
                <c:pt idx="6">
                  <c:v>2.1697000000000002</c:v>
                </c:pt>
                <c:pt idx="7">
                  <c:v>1.9541999999999999</c:v>
                </c:pt>
                <c:pt idx="9">
                  <c:v>1.5465</c:v>
                </c:pt>
              </c:numCache>
            </c:numRef>
          </c:val>
          <c:smooth val="1"/>
        </c:ser>
        <c:marker val="1"/>
        <c:axId val="88195840"/>
        <c:axId val="88274816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OuaDiurHarAmpRzVar!$C$7:$C$16</c:f>
              <c:numCache>
                <c:formatCode>0</c:formatCode>
                <c:ptCount val="10"/>
                <c:pt idx="0">
                  <c:v>46.874999999999993</c:v>
                </c:pt>
                <c:pt idx="1">
                  <c:v>105.89166666666665</c:v>
                </c:pt>
                <c:pt idx="2">
                  <c:v>68.933333333333323</c:v>
                </c:pt>
                <c:pt idx="3">
                  <c:v>12.549999999999999</c:v>
                </c:pt>
                <c:pt idx="4">
                  <c:v>92.658333333333346</c:v>
                </c:pt>
                <c:pt idx="5">
                  <c:v>155.27500000000001</c:v>
                </c:pt>
                <c:pt idx="6">
                  <c:v>66.633333333333312</c:v>
                </c:pt>
                <c:pt idx="7">
                  <c:v>13.399999999999999</c:v>
                </c:pt>
                <c:pt idx="8">
                  <c:v>100</c:v>
                </c:pt>
                <c:pt idx="9">
                  <c:v>157.79166666666669</c:v>
                </c:pt>
              </c:numCache>
            </c:numRef>
          </c:val>
          <c:smooth val="1"/>
        </c:ser>
        <c:marker val="1"/>
        <c:axId val="88547328"/>
        <c:axId val="88548864"/>
      </c:lineChart>
      <c:catAx>
        <c:axId val="88195840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1957-1989</a:t>
                </a:r>
              </a:p>
            </c:rich>
          </c:tx>
          <c:layout>
            <c:manualLayout>
              <c:xMode val="edge"/>
              <c:yMode val="edge"/>
              <c:x val="0.33163909526687702"/>
              <c:y val="0.94856314853400858"/>
            </c:manualLayout>
          </c:layout>
          <c:spPr>
            <a:noFill/>
            <a:ln w="25400">
              <a:noFill/>
            </a:ln>
          </c:spPr>
        </c:title>
        <c:numFmt formatCode="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8274816"/>
        <c:crosses val="autoZero"/>
        <c:lblAlgn val="ctr"/>
        <c:lblOffset val="100"/>
        <c:tickLblSkip val="1"/>
        <c:tickMarkSkip val="1"/>
      </c:catAx>
      <c:valAx>
        <c:axId val="8827481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2.5078281298753741E-2"/>
              <c:y val="0.49069026284091288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8195840"/>
        <c:crosses val="autoZero"/>
        <c:crossBetween val="midCat"/>
      </c:valAx>
      <c:catAx>
        <c:axId val="88547328"/>
        <c:scaling>
          <c:orientation val="minMax"/>
        </c:scaling>
        <c:delete val="1"/>
        <c:axPos val="b"/>
        <c:numFmt formatCode="General" sourceLinked="1"/>
        <c:tickLblPos val="nextTo"/>
        <c:crossAx val="88548864"/>
        <c:crosses val="autoZero"/>
        <c:lblAlgn val="ctr"/>
        <c:lblOffset val="100"/>
      </c:catAx>
      <c:valAx>
        <c:axId val="88548864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882"/>
              <c:y val="0.51697722888691311"/>
            </c:manualLayout>
          </c:layout>
          <c:spPr>
            <a:noFill/>
            <a:ln w="25400">
              <a:noFill/>
            </a:ln>
          </c:spPr>
        </c:title>
        <c:numFmt formatCode="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8547328"/>
        <c:crosses val="max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304179060599575"/>
          <c:y val="9.1293660358441026E-2"/>
          <c:w val="0.57710565133795388"/>
          <c:h val="6.6424767005501803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6-Hourly Harmonic Amplitudes Variation</a:t>
            </a:r>
          </a:p>
        </c:rich>
      </c:tx>
      <c:layout>
        <c:manualLayout>
          <c:xMode val="edge"/>
          <c:yMode val="edge"/>
          <c:x val="0.29050274178989643"/>
          <c:y val="2.2650657566172891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13"/>
          <c:h val="0.63231626777070049"/>
        </c:manualLayout>
      </c:layout>
      <c:lineChart>
        <c:grouping val="standard"/>
        <c:ser>
          <c:idx val="1"/>
          <c:order val="0"/>
          <c:tx>
            <c:v>6-Hourly Harmonic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DjiDiurHarAmpRzVar!$D$3:$D$16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OuaDiurHarAmpRzVar!$G$7:$G$16</c:f>
              <c:numCache>
                <c:formatCode>0.0000</c:formatCode>
                <c:ptCount val="10"/>
                <c:pt idx="0">
                  <c:v>1.1511</c:v>
                </c:pt>
                <c:pt idx="1">
                  <c:v>1.1198999999999999</c:v>
                </c:pt>
                <c:pt idx="2">
                  <c:v>0.9425</c:v>
                </c:pt>
                <c:pt idx="3">
                  <c:v>0.92190000000000005</c:v>
                </c:pt>
                <c:pt idx="4">
                  <c:v>1.0545</c:v>
                </c:pt>
                <c:pt idx="5">
                  <c:v>0.84640000000000004</c:v>
                </c:pt>
                <c:pt idx="6">
                  <c:v>0.86850000000000005</c:v>
                </c:pt>
                <c:pt idx="7">
                  <c:v>1.6335</c:v>
                </c:pt>
                <c:pt idx="9">
                  <c:v>0.93159999999999998</c:v>
                </c:pt>
              </c:numCache>
            </c:numRef>
          </c:val>
          <c:smooth val="1"/>
        </c:ser>
        <c:marker val="1"/>
        <c:axId val="124321152"/>
        <c:axId val="124426496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strRef>
              <c:f>DjiDiurHarAmpRzVar!$D$3:$D$16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OuaDiurHarAmpRzVar!$C$7:$C$16</c:f>
              <c:numCache>
                <c:formatCode>0</c:formatCode>
                <c:ptCount val="10"/>
                <c:pt idx="0">
                  <c:v>46.874999999999993</c:v>
                </c:pt>
                <c:pt idx="1">
                  <c:v>105.89166666666665</c:v>
                </c:pt>
                <c:pt idx="2">
                  <c:v>68.933333333333323</c:v>
                </c:pt>
                <c:pt idx="3">
                  <c:v>12.549999999999999</c:v>
                </c:pt>
                <c:pt idx="4">
                  <c:v>92.658333333333346</c:v>
                </c:pt>
                <c:pt idx="5">
                  <c:v>155.27500000000001</c:v>
                </c:pt>
                <c:pt idx="6">
                  <c:v>66.633333333333312</c:v>
                </c:pt>
                <c:pt idx="7">
                  <c:v>13.399999999999999</c:v>
                </c:pt>
                <c:pt idx="8">
                  <c:v>100</c:v>
                </c:pt>
                <c:pt idx="9">
                  <c:v>157.79166666666669</c:v>
                </c:pt>
              </c:numCache>
            </c:numRef>
          </c:val>
          <c:smooth val="1"/>
        </c:ser>
        <c:marker val="1"/>
        <c:axId val="124496512"/>
        <c:axId val="124592896"/>
      </c:lineChart>
      <c:catAx>
        <c:axId val="124321152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 sz="1000" b="1" i="0" baseline="0">
                    <a:latin typeface="Times New Roman" pitchFamily="18" charset="0"/>
                    <a:cs typeface="Times New Roman" pitchFamily="18" charset="0"/>
                  </a:rPr>
                  <a:t>Solar-cycle Phases from 1957-1989</a:t>
                </a:r>
                <a:endParaRPr lang="en-GB" sz="10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2445957865878378"/>
              <c:y val="0.94349168784436233"/>
            </c:manualLayout>
          </c:layout>
          <c:spPr>
            <a:noFill/>
            <a:ln w="25400">
              <a:noFill/>
            </a:ln>
          </c:spPr>
        </c:title>
        <c:numFmt formatCode="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24426496"/>
        <c:crosses val="autoZero"/>
        <c:lblAlgn val="ctr"/>
        <c:lblOffset val="100"/>
        <c:tickLblSkip val="1"/>
        <c:tickMarkSkip val="1"/>
      </c:catAx>
      <c:valAx>
        <c:axId val="12442649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2.5078281298753741E-2"/>
              <c:y val="0.49069026284091288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24321152"/>
        <c:crosses val="autoZero"/>
        <c:crossBetween val="midCat"/>
      </c:valAx>
      <c:catAx>
        <c:axId val="124496512"/>
        <c:scaling>
          <c:orientation val="minMax"/>
        </c:scaling>
        <c:delete val="1"/>
        <c:axPos val="b"/>
        <c:numFmt formatCode="0" sourceLinked="1"/>
        <c:tickLblPos val="nextTo"/>
        <c:crossAx val="124592896"/>
        <c:crosses val="autoZero"/>
        <c:lblAlgn val="ctr"/>
        <c:lblOffset val="100"/>
      </c:catAx>
      <c:valAx>
        <c:axId val="124592896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04"/>
              <c:y val="0.51697722888691289"/>
            </c:manualLayout>
          </c:layout>
          <c:spPr>
            <a:noFill/>
            <a:ln w="25400">
              <a:noFill/>
            </a:ln>
          </c:spPr>
        </c:title>
        <c:numFmt formatCode="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24496512"/>
        <c:crosses val="max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777827462660336"/>
          <c:y val="9.9551322835265424E-2"/>
          <c:w val="0.57699121808418441"/>
          <c:h val="6.6424767005501803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06 hours in 1969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2055191825246284"/>
          <c:y val="0.19256756756756771"/>
          <c:w val="0.44110383650492563"/>
          <c:h val="0.69932432432432434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OuagaAnnuHC!$B$35:$B$46</c:f>
              <c:numCache>
                <c:formatCode>0.0000</c:formatCode>
                <c:ptCount val="12"/>
                <c:pt idx="0">
                  <c:v>0</c:v>
                </c:pt>
                <c:pt idx="1">
                  <c:v>0.2603280674620822</c:v>
                </c:pt>
                <c:pt idx="2">
                  <c:v>0.41363566990904505</c:v>
                </c:pt>
                <c:pt idx="3">
                  <c:v>0.45691874475068783</c:v>
                </c:pt>
                <c:pt idx="4">
                  <c:v>0.4136356699090451</c:v>
                </c:pt>
                <c:pt idx="5">
                  <c:v>0.2603280674620822</c:v>
                </c:pt>
                <c:pt idx="6">
                  <c:v>6.652556110153807E-17</c:v>
                </c:pt>
                <c:pt idx="7">
                  <c:v>-0.26032806746208231</c:v>
                </c:pt>
                <c:pt idx="8">
                  <c:v>-0.41363566990904499</c:v>
                </c:pt>
                <c:pt idx="9">
                  <c:v>-0.45691874475068783</c:v>
                </c:pt>
                <c:pt idx="10">
                  <c:v>-0.41363566990904505</c:v>
                </c:pt>
                <c:pt idx="11">
                  <c:v>-0.26032806746208248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OuagaAnnuHC!$E$35:$E$46</c:f>
              <c:numCache>
                <c:formatCode>0.0000</c:formatCode>
                <c:ptCount val="12"/>
                <c:pt idx="0">
                  <c:v>0</c:v>
                </c:pt>
                <c:pt idx="1">
                  <c:v>1.1533046118642618</c:v>
                </c:pt>
                <c:pt idx="2">
                  <c:v>1.153304611864262</c:v>
                </c:pt>
                <c:pt idx="3">
                  <c:v>1.8548747607316506E-16</c:v>
                </c:pt>
                <c:pt idx="4">
                  <c:v>-1.1533046118642616</c:v>
                </c:pt>
                <c:pt idx="5">
                  <c:v>-1.1533046118642618</c:v>
                </c:pt>
                <c:pt idx="6">
                  <c:v>-3.7097495214633013E-16</c:v>
                </c:pt>
                <c:pt idx="7">
                  <c:v>1.153304611864262</c:v>
                </c:pt>
                <c:pt idx="8">
                  <c:v>1.1533046118642623</c:v>
                </c:pt>
                <c:pt idx="9">
                  <c:v>5.5646242821949521E-16</c:v>
                </c:pt>
                <c:pt idx="10">
                  <c:v>-1.153304611864262</c:v>
                </c:pt>
                <c:pt idx="11">
                  <c:v>-1.1533046118642623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OuagaAnnuHC!$H$35:$H$46</c:f>
              <c:numCache>
                <c:formatCode>0.0000</c:formatCode>
                <c:ptCount val="12"/>
                <c:pt idx="0">
                  <c:v>0</c:v>
                </c:pt>
                <c:pt idx="1">
                  <c:v>0.60559918522595002</c:v>
                </c:pt>
                <c:pt idx="2">
                  <c:v>-0.60559918522594991</c:v>
                </c:pt>
                <c:pt idx="3">
                  <c:v>-1.9479860433047059E-16</c:v>
                </c:pt>
                <c:pt idx="4">
                  <c:v>0.60559918522595024</c:v>
                </c:pt>
                <c:pt idx="5">
                  <c:v>-0.60559918522595002</c:v>
                </c:pt>
                <c:pt idx="6">
                  <c:v>-3.8959720866094117E-16</c:v>
                </c:pt>
                <c:pt idx="7">
                  <c:v>0.60559918522594991</c:v>
                </c:pt>
                <c:pt idx="8">
                  <c:v>-0.60559918522594947</c:v>
                </c:pt>
                <c:pt idx="9">
                  <c:v>-5.8439581299141178E-16</c:v>
                </c:pt>
                <c:pt idx="10">
                  <c:v>0.60559918522594991</c:v>
                </c:pt>
                <c:pt idx="11">
                  <c:v>-0.60559918522594947</c:v>
                </c:pt>
              </c:numCache>
            </c:numRef>
          </c:val>
          <c:smooth val="1"/>
        </c:ser>
        <c:marker val="1"/>
        <c:axId val="85149568"/>
        <c:axId val="85188992"/>
      </c:lineChart>
      <c:catAx>
        <c:axId val="851495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5188992"/>
        <c:crosses val="autoZero"/>
        <c:auto val="1"/>
        <c:lblAlgn val="ctr"/>
        <c:lblOffset val="100"/>
      </c:catAx>
      <c:valAx>
        <c:axId val="8518899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752397772768E-2"/>
              <c:y val="0.46668014471164082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51495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173105698236315"/>
          <c:y val="0.44932432432432501"/>
          <c:w val="0.29824637574508855"/>
          <c:h val="0.24324324324324353"/>
        </c:manualLayout>
      </c:layout>
    </c:legend>
    <c:plotVisOnly val="1"/>
    <c:dispBlanksAs val="span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Harmonic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Analyses of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AHMM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at Djibouti in 1964</a:t>
            </a: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7094050025554697"/>
          <c:y val="0.10978075345372271"/>
          <c:w val="0.78418967053466904"/>
          <c:h val="0.69760581026298674"/>
        </c:manualLayout>
      </c:layout>
      <c:scatterChart>
        <c:scatterStyle val="lineMarker"/>
        <c:ser>
          <c:idx val="0"/>
          <c:order val="0"/>
          <c:tx>
            <c:v>Diurnal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DjiboDiurHC!$R$39:$R$62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0.16666666666666696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0.58333333333333293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DjiboDiurHC!$S$39:$S$62</c:f>
              <c:numCache>
                <c:formatCode>0.0000</c:formatCode>
                <c:ptCount val="24"/>
                <c:pt idx="0">
                  <c:v>0.13035130950714505</c:v>
                </c:pt>
                <c:pt idx="1">
                  <c:v>1.7938871733153854</c:v>
                </c:pt>
                <c:pt idx="2">
                  <c:v>3.2386647384654759</c:v>
                </c:pt>
                <c:pt idx="3">
                  <c:v>4.3325856092131154</c:v>
                </c:pt>
                <c:pt idx="4">
                  <c:v>5.0486078756381279</c:v>
                </c:pt>
                <c:pt idx="5">
                  <c:v>5.434601429431102</c:v>
                </c:pt>
                <c:pt idx="6">
                  <c:v>5.554040087065947</c:v>
                </c:pt>
                <c:pt idx="7">
                  <c:v>5.434601429431102</c:v>
                </c:pt>
                <c:pt idx="8">
                  <c:v>5.0486078756381279</c:v>
                </c:pt>
                <c:pt idx="9">
                  <c:v>4.3325856092131163</c:v>
                </c:pt>
                <c:pt idx="10">
                  <c:v>3.2386647384654759</c:v>
                </c:pt>
                <c:pt idx="11">
                  <c:v>1.7938871733153867</c:v>
                </c:pt>
                <c:pt idx="12">
                  <c:v>0.13035130950714582</c:v>
                </c:pt>
                <c:pt idx="13">
                  <c:v>-1.5418678012747551</c:v>
                </c:pt>
                <c:pt idx="14">
                  <c:v>-3.0098766661793857</c:v>
                </c:pt>
                <c:pt idx="15">
                  <c:v>-4.1343878516640356</c:v>
                </c:pt>
                <c:pt idx="16">
                  <c:v>-4.8797092476822082</c:v>
                </c:pt>
                <c:pt idx="17">
                  <c:v>-5.2863514361735815</c:v>
                </c:pt>
                <c:pt idx="18">
                  <c:v>-5.4131818608666622</c:v>
                </c:pt>
                <c:pt idx="19">
                  <c:v>-5.2863514361735815</c:v>
                </c:pt>
                <c:pt idx="20">
                  <c:v>-4.879709247682209</c:v>
                </c:pt>
                <c:pt idx="21">
                  <c:v>-4.1343878516640356</c:v>
                </c:pt>
                <c:pt idx="22">
                  <c:v>-3.0098766661793879</c:v>
                </c:pt>
                <c:pt idx="23">
                  <c:v>-1.5418678012747544</c:v>
                </c:pt>
              </c:numCache>
            </c:numRef>
          </c:yVal>
        </c:ser>
        <c:ser>
          <c:idx val="1"/>
          <c:order val="1"/>
          <c:tx>
            <c:v>Semi-diurnal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DjiboDiurHC!$U$39:$U$62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0.16666666666666696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0.58333333333333293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DjiboDiurHC!$V$39:$V$62</c:f>
              <c:numCache>
                <c:formatCode>0.0000</c:formatCode>
                <c:ptCount val="24"/>
                <c:pt idx="0">
                  <c:v>0</c:v>
                </c:pt>
                <c:pt idx="1">
                  <c:v>0.77499138315369431</c:v>
                </c:pt>
                <c:pt idx="2">
                  <c:v>1.2313850099594315</c:v>
                </c:pt>
                <c:pt idx="3">
                  <c:v>1.3602378469419649</c:v>
                </c:pt>
                <c:pt idx="4">
                  <c:v>1.2313850099594317</c:v>
                </c:pt>
                <c:pt idx="5">
                  <c:v>0.77499138315369431</c:v>
                </c:pt>
                <c:pt idx="6">
                  <c:v>1.9804524773597862E-16</c:v>
                </c:pt>
                <c:pt idx="7">
                  <c:v>-0.77499138315369454</c:v>
                </c:pt>
                <c:pt idx="8">
                  <c:v>-1.2313850099594315</c:v>
                </c:pt>
                <c:pt idx="9">
                  <c:v>-1.3602378469419649</c:v>
                </c:pt>
                <c:pt idx="10">
                  <c:v>-1.2313850099594315</c:v>
                </c:pt>
                <c:pt idx="11">
                  <c:v>-0.77499138315369498</c:v>
                </c:pt>
                <c:pt idx="12">
                  <c:v>-3.9609049547195719E-16</c:v>
                </c:pt>
                <c:pt idx="13">
                  <c:v>0.77499138315369442</c:v>
                </c:pt>
                <c:pt idx="14">
                  <c:v>1.2313850099594317</c:v>
                </c:pt>
                <c:pt idx="15">
                  <c:v>1.3602378469419649</c:v>
                </c:pt>
                <c:pt idx="16">
                  <c:v>1.2313850099594319</c:v>
                </c:pt>
                <c:pt idx="17">
                  <c:v>0.77499138315369409</c:v>
                </c:pt>
                <c:pt idx="18">
                  <c:v>5.9413574320793591E-16</c:v>
                </c:pt>
                <c:pt idx="19">
                  <c:v>-0.7749913831536932</c:v>
                </c:pt>
                <c:pt idx="20">
                  <c:v>-1.2313850099594317</c:v>
                </c:pt>
                <c:pt idx="21">
                  <c:v>-1.3602378469419649</c:v>
                </c:pt>
                <c:pt idx="22">
                  <c:v>-1.2313850099594319</c:v>
                </c:pt>
                <c:pt idx="23">
                  <c:v>-0.7749913831536942</c:v>
                </c:pt>
              </c:numCache>
            </c:numRef>
          </c:yVal>
        </c:ser>
        <c:ser>
          <c:idx val="2"/>
          <c:order val="2"/>
          <c:tx>
            <c:v>6-Hourly</c:v>
          </c:tx>
          <c:spPr>
            <a:ln w="12700">
              <a:solidFill>
                <a:schemeClr val="tx1"/>
              </a:solidFill>
              <a:prstDash val="dashDot"/>
            </a:ln>
          </c:spPr>
          <c:marker>
            <c:symbol val="none"/>
          </c:marker>
          <c:xVal>
            <c:numRef>
              <c:f>DjiboDiurHC!$X$39:$X$62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0.16666666666666696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0.58333333333333293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DjiboDiurHC!$Y$39:$Y$62</c:f>
              <c:numCache>
                <c:formatCode>0.0000</c:formatCode>
                <c:ptCount val="24"/>
                <c:pt idx="0">
                  <c:v>-2.7348176703132984E-2</c:v>
                </c:pt>
                <c:pt idx="1">
                  <c:v>1.0237806683346762</c:v>
                </c:pt>
                <c:pt idx="2">
                  <c:v>1.0237806683346762</c:v>
                </c:pt>
                <c:pt idx="3">
                  <c:v>-2.7348176703132821E-2</c:v>
                </c:pt>
                <c:pt idx="4">
                  <c:v>-1.0592162120182778</c:v>
                </c:pt>
                <c:pt idx="5">
                  <c:v>-1.0592162120182782</c:v>
                </c:pt>
                <c:pt idx="6">
                  <c:v>-2.7348176703133331E-2</c:v>
                </c:pt>
                <c:pt idx="7">
                  <c:v>1.0237806683346762</c:v>
                </c:pt>
                <c:pt idx="8">
                  <c:v>1.0237806683346766</c:v>
                </c:pt>
                <c:pt idx="9">
                  <c:v>-2.7348176703132485E-2</c:v>
                </c:pt>
                <c:pt idx="10">
                  <c:v>-1.0592162120182782</c:v>
                </c:pt>
                <c:pt idx="11">
                  <c:v>-1.0592162120182786</c:v>
                </c:pt>
                <c:pt idx="12">
                  <c:v>-2.7348176703133657E-2</c:v>
                </c:pt>
                <c:pt idx="13">
                  <c:v>1.0237806683346762</c:v>
                </c:pt>
                <c:pt idx="14">
                  <c:v>1.023780668334676</c:v>
                </c:pt>
                <c:pt idx="15">
                  <c:v>-2.7348176703132145E-2</c:v>
                </c:pt>
                <c:pt idx="16">
                  <c:v>-1.0592162120182773</c:v>
                </c:pt>
                <c:pt idx="17">
                  <c:v>-1.0592162120182778</c:v>
                </c:pt>
                <c:pt idx="18">
                  <c:v>-2.7348176703133994E-2</c:v>
                </c:pt>
                <c:pt idx="19">
                  <c:v>1.0237806683346753</c:v>
                </c:pt>
                <c:pt idx="20">
                  <c:v>1.023780668334676</c:v>
                </c:pt>
                <c:pt idx="21">
                  <c:v>-2.7348176703131812E-2</c:v>
                </c:pt>
                <c:pt idx="22">
                  <c:v>-1.0592162120182773</c:v>
                </c:pt>
                <c:pt idx="23">
                  <c:v>-1.059216212018278</c:v>
                </c:pt>
              </c:numCache>
            </c:numRef>
          </c:yVal>
        </c:ser>
        <c:axId val="83867904"/>
        <c:axId val="84148608"/>
      </c:scatterChart>
      <c:valAx>
        <c:axId val="838679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LT/hr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hh" sourceLinked="1"/>
        <c:maj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4148608"/>
        <c:crosses val="autoZero"/>
        <c:crossBetween val="midCat"/>
      </c:valAx>
      <c:valAx>
        <c:axId val="8414860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MUF/MHz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0000" sourceLinked="1"/>
        <c:maj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38679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752140094105549"/>
          <c:y val="0.91616899500465543"/>
          <c:w val="0.64957389437937696"/>
          <c:h val="5.9880450427567511E-2"/>
        </c:manualLayout>
      </c:layout>
      <c:txPr>
        <a:bodyPr/>
        <a:lstStyle/>
        <a:p>
          <a:pPr>
            <a:defRPr sz="8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/>
      </a:pPr>
      <a:endParaRPr lang="en-US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06 hours in 1973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568679076380295"/>
          <c:y val="0.18791977099899601"/>
          <c:w val="0.4583344303730813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OuagaAnnuHC!$K$35:$K$46</c:f>
              <c:numCache>
                <c:formatCode>0.0000</c:formatCode>
                <c:ptCount val="12"/>
                <c:pt idx="0">
                  <c:v>0</c:v>
                </c:pt>
                <c:pt idx="1">
                  <c:v>1.197604995433299</c:v>
                </c:pt>
                <c:pt idx="2">
                  <c:v>1.9028764335778905</c:v>
                </c:pt>
                <c:pt idx="3">
                  <c:v>2.1019945200501255</c:v>
                </c:pt>
                <c:pt idx="4">
                  <c:v>1.9028764335778909</c:v>
                </c:pt>
                <c:pt idx="5">
                  <c:v>1.197604995433299</c:v>
                </c:pt>
                <c:pt idx="6">
                  <c:v>3.060420840361733E-16</c:v>
                </c:pt>
                <c:pt idx="7">
                  <c:v>-1.1976049954332995</c:v>
                </c:pt>
                <c:pt idx="8">
                  <c:v>-1.9028764335778903</c:v>
                </c:pt>
                <c:pt idx="9">
                  <c:v>-2.1019945200501255</c:v>
                </c:pt>
                <c:pt idx="10">
                  <c:v>-1.9028764335778905</c:v>
                </c:pt>
                <c:pt idx="11">
                  <c:v>-1.1976049954333001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OuagaAnnuHC!$N$35:$N$46</c:f>
              <c:numCache>
                <c:formatCode>0.0000</c:formatCode>
                <c:ptCount val="12"/>
                <c:pt idx="0">
                  <c:v>0</c:v>
                </c:pt>
                <c:pt idx="1">
                  <c:v>1.4907642836316781</c:v>
                </c:pt>
                <c:pt idx="2">
                  <c:v>1.4907642836316783</c:v>
                </c:pt>
                <c:pt idx="3">
                  <c:v>2.3976155262561697E-16</c:v>
                </c:pt>
                <c:pt idx="4">
                  <c:v>-1.4907642836316779</c:v>
                </c:pt>
                <c:pt idx="5">
                  <c:v>-1.4907642836316781</c:v>
                </c:pt>
                <c:pt idx="6">
                  <c:v>-4.7952310525123394E-16</c:v>
                </c:pt>
                <c:pt idx="7">
                  <c:v>1.4907642836316783</c:v>
                </c:pt>
                <c:pt idx="8">
                  <c:v>1.4907642836316786</c:v>
                </c:pt>
                <c:pt idx="9">
                  <c:v>7.1928465787685086E-16</c:v>
                </c:pt>
                <c:pt idx="10">
                  <c:v>-1.4907642836316783</c:v>
                </c:pt>
                <c:pt idx="11">
                  <c:v>-1.4907642836316786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OuagaAnnuHC!$Q$35:$Q$46</c:f>
              <c:numCache>
                <c:formatCode>0.0000</c:formatCode>
                <c:ptCount val="12"/>
                <c:pt idx="0">
                  <c:v>0</c:v>
                </c:pt>
                <c:pt idx="1">
                  <c:v>0.11883455710094114</c:v>
                </c:pt>
                <c:pt idx="2">
                  <c:v>-0.1188345571009411</c:v>
                </c:pt>
                <c:pt idx="3">
                  <c:v>-3.8224631793148945E-17</c:v>
                </c:pt>
                <c:pt idx="4">
                  <c:v>0.11883455710094117</c:v>
                </c:pt>
                <c:pt idx="5">
                  <c:v>-0.11883455710094114</c:v>
                </c:pt>
                <c:pt idx="6">
                  <c:v>-7.6449263586297889E-17</c:v>
                </c:pt>
                <c:pt idx="7">
                  <c:v>0.1188345571009411</c:v>
                </c:pt>
                <c:pt idx="8">
                  <c:v>-0.11883455710094103</c:v>
                </c:pt>
                <c:pt idx="9">
                  <c:v>-1.1467389537944684E-16</c:v>
                </c:pt>
                <c:pt idx="10">
                  <c:v>0.1188345571009411</c:v>
                </c:pt>
                <c:pt idx="11">
                  <c:v>-0.11883455710094101</c:v>
                </c:pt>
              </c:numCache>
            </c:numRef>
          </c:val>
          <c:smooth val="1"/>
        </c:ser>
        <c:marker val="1"/>
        <c:axId val="88451328"/>
        <c:axId val="88655744"/>
      </c:lineChart>
      <c:catAx>
        <c:axId val="884513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8655744"/>
        <c:crosses val="autoZero"/>
        <c:auto val="1"/>
        <c:lblAlgn val="ctr"/>
        <c:lblOffset val="100"/>
      </c:catAx>
      <c:valAx>
        <c:axId val="8865574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957186544459E-2"/>
              <c:y val="0.46668005425496373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84513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60800886127767"/>
          <c:y val="0.44966513414011106"/>
          <c:w val="0.2916672686556383"/>
          <c:h val="0.24161109055998894"/>
        </c:manualLayout>
      </c:layout>
    </c:legend>
    <c:plotVisOnly val="1"/>
    <c:dispBlanksAs val="span"/>
  </c:chart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HMMUFat 06 hours in 1976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2000026855501534"/>
          <c:y val="0.18791977099899601"/>
          <c:w val="0.44000053711003068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OuagaAnnuHC!$T$35:$T$46</c:f>
              <c:numCache>
                <c:formatCode>0.0000</c:formatCode>
                <c:ptCount val="12"/>
                <c:pt idx="0">
                  <c:v>0</c:v>
                </c:pt>
                <c:pt idx="1">
                  <c:v>1.5049167656785929</c:v>
                </c:pt>
                <c:pt idx="2">
                  <c:v>2.3911645816657314</c:v>
                </c:pt>
                <c:pt idx="3">
                  <c:v>2.6413774213119869</c:v>
                </c:pt>
                <c:pt idx="4">
                  <c:v>2.3911645816657319</c:v>
                </c:pt>
                <c:pt idx="5">
                  <c:v>1.5049167656785929</c:v>
                </c:pt>
                <c:pt idx="6">
                  <c:v>3.8457409999581579E-16</c:v>
                </c:pt>
                <c:pt idx="7">
                  <c:v>-1.5049167656785936</c:v>
                </c:pt>
                <c:pt idx="8">
                  <c:v>-2.3911645816657314</c:v>
                </c:pt>
                <c:pt idx="9">
                  <c:v>-2.6413774213119869</c:v>
                </c:pt>
                <c:pt idx="10">
                  <c:v>-2.3911645816657314</c:v>
                </c:pt>
                <c:pt idx="11">
                  <c:v>-1.5049167656785944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OuagaAnnuHC!$W$35:$W$46</c:f>
              <c:numCache>
                <c:formatCode>0.0000</c:formatCode>
                <c:ptCount val="12"/>
                <c:pt idx="0">
                  <c:v>0</c:v>
                </c:pt>
                <c:pt idx="1">
                  <c:v>1.2058660505819858</c:v>
                </c:pt>
                <c:pt idx="2">
                  <c:v>1.205866050581986</c:v>
                </c:pt>
                <c:pt idx="3">
                  <c:v>1.9394100041203454E-16</c:v>
                </c:pt>
                <c:pt idx="4">
                  <c:v>-1.2058660505819856</c:v>
                </c:pt>
                <c:pt idx="5">
                  <c:v>-1.2058660505819858</c:v>
                </c:pt>
                <c:pt idx="6">
                  <c:v>-3.8788200082406909E-16</c:v>
                </c:pt>
                <c:pt idx="7">
                  <c:v>1.205866050581986</c:v>
                </c:pt>
                <c:pt idx="8">
                  <c:v>1.2058660505819863</c:v>
                </c:pt>
                <c:pt idx="9">
                  <c:v>5.8182300123610363E-16</c:v>
                </c:pt>
                <c:pt idx="10">
                  <c:v>-1.205866050581986</c:v>
                </c:pt>
                <c:pt idx="11">
                  <c:v>-1.2058660505819863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OuagaAnnuHC!$Z$35:$Z$46</c:f>
              <c:numCache>
                <c:formatCode>0.0000</c:formatCode>
                <c:ptCount val="12"/>
                <c:pt idx="0">
                  <c:v>0</c:v>
                </c:pt>
                <c:pt idx="1">
                  <c:v>0.14625791643192754</c:v>
                </c:pt>
                <c:pt idx="2">
                  <c:v>-0.14625791643192751</c:v>
                </c:pt>
                <c:pt idx="3">
                  <c:v>-4.704570066849101E-17</c:v>
                </c:pt>
                <c:pt idx="4">
                  <c:v>0.14625791643192759</c:v>
                </c:pt>
                <c:pt idx="5">
                  <c:v>-0.14625791643192754</c:v>
                </c:pt>
                <c:pt idx="6">
                  <c:v>-9.409140133698202E-17</c:v>
                </c:pt>
                <c:pt idx="7">
                  <c:v>0.14625791643192751</c:v>
                </c:pt>
                <c:pt idx="8">
                  <c:v>-0.14625791643192743</c:v>
                </c:pt>
                <c:pt idx="9">
                  <c:v>-1.4113710200547302E-16</c:v>
                </c:pt>
                <c:pt idx="10">
                  <c:v>0.14625791643192751</c:v>
                </c:pt>
                <c:pt idx="11">
                  <c:v>-0.1462579164319274</c:v>
                </c:pt>
              </c:numCache>
            </c:numRef>
          </c:val>
          <c:smooth val="1"/>
        </c:ser>
        <c:marker val="1"/>
        <c:axId val="96487296"/>
        <c:axId val="96500736"/>
      </c:lineChart>
      <c:catAx>
        <c:axId val="964872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96500736"/>
        <c:crosses val="autoZero"/>
        <c:auto val="1"/>
        <c:lblAlgn val="ctr"/>
        <c:lblOffset val="100"/>
      </c:catAx>
      <c:valAx>
        <c:axId val="9650073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987425990475E-2"/>
              <c:y val="0.46668005425496373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964872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250076298602159"/>
          <c:y val="0.44966513414011106"/>
          <c:w val="0.29750033571385076"/>
          <c:h val="0.24161109055998894"/>
        </c:manualLayout>
      </c:layout>
    </c:legend>
    <c:plotVisOnly val="1"/>
    <c:dispBlanksAs val="span"/>
  </c:chart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06 hours in 1980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515918107137919"/>
          <c:y val="0.18791977099899601"/>
          <c:w val="0.4572132597766797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OuagaAnnuHC!$AC$35:$AC$46</c:f>
              <c:numCache>
                <c:formatCode>0.0000</c:formatCode>
                <c:ptCount val="12"/>
                <c:pt idx="0">
                  <c:v>0</c:v>
                </c:pt>
                <c:pt idx="1">
                  <c:v>0.6515393069631118</c:v>
                </c:pt>
                <c:pt idx="2">
                  <c:v>1.035231814744737</c:v>
                </c:pt>
                <c:pt idx="3">
                  <c:v>1.1435590683539314</c:v>
                </c:pt>
                <c:pt idx="4">
                  <c:v>1.0352318147447372</c:v>
                </c:pt>
                <c:pt idx="5">
                  <c:v>0.6515393069631118</c:v>
                </c:pt>
                <c:pt idx="6">
                  <c:v>1.6649767502208147E-16</c:v>
                </c:pt>
                <c:pt idx="7">
                  <c:v>-0.65153930696311202</c:v>
                </c:pt>
                <c:pt idx="8">
                  <c:v>-1.0352318147447368</c:v>
                </c:pt>
                <c:pt idx="9">
                  <c:v>-1.1435590683539314</c:v>
                </c:pt>
                <c:pt idx="10">
                  <c:v>-1.035231814744737</c:v>
                </c:pt>
                <c:pt idx="11">
                  <c:v>-0.65153930696311235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OuagaAnnuHC!$AF$35:$AF$46</c:f>
              <c:numCache>
                <c:formatCode>0.0000</c:formatCode>
                <c:ptCount val="12"/>
                <c:pt idx="0">
                  <c:v>0</c:v>
                </c:pt>
                <c:pt idx="1">
                  <c:v>1.4960966035015919</c:v>
                </c:pt>
                <c:pt idx="2">
                  <c:v>1.4960966035015921</c:v>
                </c:pt>
                <c:pt idx="3">
                  <c:v>2.4061915654405299E-16</c:v>
                </c:pt>
                <c:pt idx="4">
                  <c:v>-1.4960966035015917</c:v>
                </c:pt>
                <c:pt idx="5">
                  <c:v>-1.4960966035015919</c:v>
                </c:pt>
                <c:pt idx="6">
                  <c:v>-4.8123831308810598E-16</c:v>
                </c:pt>
                <c:pt idx="7">
                  <c:v>1.4960966035015921</c:v>
                </c:pt>
                <c:pt idx="8">
                  <c:v>1.4960966035015926</c:v>
                </c:pt>
                <c:pt idx="9">
                  <c:v>7.2185746963215891E-16</c:v>
                </c:pt>
                <c:pt idx="10">
                  <c:v>-1.4960966035015921</c:v>
                </c:pt>
                <c:pt idx="11">
                  <c:v>-1.4960966035015926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OuagaAnnuHC!$A$35:$A$46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OuagaAnnuHC!$AI$35:$AI$46</c:f>
              <c:numCache>
                <c:formatCode>0.0000</c:formatCode>
                <c:ptCount val="12"/>
                <c:pt idx="0">
                  <c:v>0</c:v>
                </c:pt>
                <c:pt idx="1">
                  <c:v>0.30470399256651576</c:v>
                </c:pt>
                <c:pt idx="2">
                  <c:v>-0.30470399256651565</c:v>
                </c:pt>
                <c:pt idx="3">
                  <c:v>-9.8011876392689601E-17</c:v>
                </c:pt>
                <c:pt idx="4">
                  <c:v>0.30470399256651581</c:v>
                </c:pt>
                <c:pt idx="5">
                  <c:v>-0.30470399256651576</c:v>
                </c:pt>
                <c:pt idx="6">
                  <c:v>-1.960237527853792E-16</c:v>
                </c:pt>
                <c:pt idx="7">
                  <c:v>0.30470399256651565</c:v>
                </c:pt>
                <c:pt idx="8">
                  <c:v>-0.30470399256651548</c:v>
                </c:pt>
                <c:pt idx="9">
                  <c:v>-2.940356291780688E-16</c:v>
                </c:pt>
                <c:pt idx="10">
                  <c:v>0.30470399256651565</c:v>
                </c:pt>
                <c:pt idx="11">
                  <c:v>-0.30470399256651542</c:v>
                </c:pt>
              </c:numCache>
            </c:numRef>
          </c:val>
          <c:smooth val="1"/>
        </c:ser>
        <c:marker val="1"/>
        <c:axId val="85644032"/>
        <c:axId val="85645952"/>
      </c:lineChart>
      <c:catAx>
        <c:axId val="856440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5645952"/>
        <c:crosses val="autoZero"/>
        <c:auto val="1"/>
        <c:lblAlgn val="ctr"/>
        <c:lblOffset val="100"/>
      </c:catAx>
      <c:valAx>
        <c:axId val="8564595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947290835297E-2"/>
              <c:y val="0.46668005425496373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56440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926724912810567"/>
          <c:y val="0.44630942944212509"/>
          <c:w val="0.29095387049221588"/>
          <c:h val="0.24161109055998894"/>
        </c:manualLayout>
      </c:layout>
    </c:legend>
    <c:plotVisOnly val="1"/>
    <c:dispBlanksAs val="span"/>
  </c:chart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12 hours in 1969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674902914898281"/>
          <c:y val="0.18791977099899601"/>
          <c:w val="0.45812862979216817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OuagaAnnuHC!$K$190:$K$201</c:f>
              <c:numCache>
                <c:formatCode>0.0000</c:formatCode>
                <c:ptCount val="12"/>
                <c:pt idx="0">
                  <c:v>0</c:v>
                </c:pt>
                <c:pt idx="1">
                  <c:v>0.8298856073238754</c:v>
                </c:pt>
                <c:pt idx="2">
                  <c:v>1.3186065278315966</c:v>
                </c:pt>
                <c:pt idx="3">
                  <c:v>1.4565862747024689</c:v>
                </c:pt>
                <c:pt idx="4">
                  <c:v>1.3186065278315968</c:v>
                </c:pt>
                <c:pt idx="5">
                  <c:v>0.8298856073238754</c:v>
                </c:pt>
                <c:pt idx="6">
                  <c:v>2.1207319754468215E-16</c:v>
                </c:pt>
                <c:pt idx="7">
                  <c:v>-0.82988560732387562</c:v>
                </c:pt>
                <c:pt idx="8">
                  <c:v>-1.3186065278315964</c:v>
                </c:pt>
                <c:pt idx="9">
                  <c:v>-1.4565862747024689</c:v>
                </c:pt>
                <c:pt idx="10">
                  <c:v>-1.3186065278315966</c:v>
                </c:pt>
                <c:pt idx="11">
                  <c:v>-0.82988560732387617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OuagaAnnuHC!$N$190:$N$201</c:f>
              <c:numCache>
                <c:formatCode>0.0000</c:formatCode>
                <c:ptCount val="12"/>
                <c:pt idx="0">
                  <c:v>0</c:v>
                </c:pt>
                <c:pt idx="1">
                  <c:v>2.2700447446205416</c:v>
                </c:pt>
                <c:pt idx="2">
                  <c:v>2.2700447446205421</c:v>
                </c:pt>
                <c:pt idx="3">
                  <c:v>3.6509423956276877E-16</c:v>
                </c:pt>
                <c:pt idx="4">
                  <c:v>-2.2700447446205416</c:v>
                </c:pt>
                <c:pt idx="5">
                  <c:v>-2.2700447446205416</c:v>
                </c:pt>
                <c:pt idx="6">
                  <c:v>-7.3018847912553755E-16</c:v>
                </c:pt>
                <c:pt idx="7">
                  <c:v>2.2700447446205421</c:v>
                </c:pt>
                <c:pt idx="8">
                  <c:v>2.270044744620543</c:v>
                </c:pt>
                <c:pt idx="9">
                  <c:v>1.0952827186883064E-15</c:v>
                </c:pt>
                <c:pt idx="10">
                  <c:v>-2.2700447446205421</c:v>
                </c:pt>
                <c:pt idx="11">
                  <c:v>-2.270044744620543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OuagaAnnuHC!$Q$190:$Q$201</c:f>
              <c:numCache>
                <c:formatCode>0.0000</c:formatCode>
                <c:ptCount val="12"/>
                <c:pt idx="0">
                  <c:v>0</c:v>
                </c:pt>
                <c:pt idx="1">
                  <c:v>0.46467358866393649</c:v>
                </c:pt>
                <c:pt idx="2">
                  <c:v>-0.46467358866393632</c:v>
                </c:pt>
                <c:pt idx="3">
                  <c:v>-1.4946811149885163E-16</c:v>
                </c:pt>
                <c:pt idx="4">
                  <c:v>0.4646735886639366</c:v>
                </c:pt>
                <c:pt idx="5">
                  <c:v>-0.46467358866393649</c:v>
                </c:pt>
                <c:pt idx="6">
                  <c:v>-2.9893622299770326E-16</c:v>
                </c:pt>
                <c:pt idx="7">
                  <c:v>0.46467358866393632</c:v>
                </c:pt>
                <c:pt idx="8">
                  <c:v>-0.46467358866393604</c:v>
                </c:pt>
                <c:pt idx="9">
                  <c:v>-4.4840433449655494E-16</c:v>
                </c:pt>
                <c:pt idx="10">
                  <c:v>0.46467358866393632</c:v>
                </c:pt>
                <c:pt idx="11">
                  <c:v>-0.46467358866393599</c:v>
                </c:pt>
              </c:numCache>
            </c:numRef>
          </c:val>
          <c:smooth val="1"/>
        </c:ser>
        <c:marker val="1"/>
        <c:axId val="85386752"/>
        <c:axId val="85388672"/>
      </c:lineChart>
      <c:catAx>
        <c:axId val="853867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5388672"/>
        <c:crosses val="autoZero"/>
        <c:auto val="1"/>
        <c:lblAlgn val="ctr"/>
        <c:lblOffset val="100"/>
      </c:catAx>
      <c:valAx>
        <c:axId val="8538867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716390955782E-2"/>
              <c:y val="0.46668005425496373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53867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704519733198622"/>
          <c:y val="0.44630942944212509"/>
          <c:w val="0.29310385513737391"/>
          <c:h val="0.24161109055998892"/>
        </c:manualLayout>
      </c:layout>
    </c:legend>
    <c:plotVisOnly val="1"/>
    <c:dispBlanksAs val="span"/>
  </c:chart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12 hours in 1973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836254744996941"/>
          <c:y val="0.18791977099899601"/>
          <c:w val="0.45161345040789103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OuagaAnnuHC!$T$190:$T$201</c:f>
              <c:numCache>
                <c:formatCode>0.0000</c:formatCode>
                <c:ptCount val="12"/>
                <c:pt idx="0">
                  <c:v>0</c:v>
                </c:pt>
                <c:pt idx="1">
                  <c:v>1.2263705277495511</c:v>
                </c:pt>
                <c:pt idx="2">
                  <c:v>1.9485820324628675</c:v>
                </c:pt>
                <c:pt idx="3">
                  <c:v>2.152482779138599</c:v>
                </c:pt>
                <c:pt idx="4">
                  <c:v>1.948582032462868</c:v>
                </c:pt>
                <c:pt idx="5">
                  <c:v>1.2263705277495511</c:v>
                </c:pt>
                <c:pt idx="6">
                  <c:v>3.1339297476562499E-16</c:v>
                </c:pt>
                <c:pt idx="7">
                  <c:v>-1.2263705277495516</c:v>
                </c:pt>
                <c:pt idx="8">
                  <c:v>-1.9485820324628673</c:v>
                </c:pt>
                <c:pt idx="9">
                  <c:v>-2.152482779138599</c:v>
                </c:pt>
                <c:pt idx="10">
                  <c:v>-1.9485820324628675</c:v>
                </c:pt>
                <c:pt idx="11">
                  <c:v>-1.2263705277495522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OuagaAnnuHC!$W$190:$W$201</c:f>
              <c:numCache>
                <c:formatCode>0.0000</c:formatCode>
                <c:ptCount val="12"/>
                <c:pt idx="0">
                  <c:v>0</c:v>
                </c:pt>
                <c:pt idx="1">
                  <c:v>1.9661025120354425</c:v>
                </c:pt>
                <c:pt idx="2">
                  <c:v>1.9661025120354427</c:v>
                </c:pt>
                <c:pt idx="3">
                  <c:v>3.162108162119148E-16</c:v>
                </c:pt>
                <c:pt idx="4">
                  <c:v>-1.9661025120354421</c:v>
                </c:pt>
                <c:pt idx="5">
                  <c:v>-1.9661025120354425</c:v>
                </c:pt>
                <c:pt idx="6">
                  <c:v>-6.3242163242382959E-16</c:v>
                </c:pt>
                <c:pt idx="7">
                  <c:v>1.9661025120354427</c:v>
                </c:pt>
                <c:pt idx="8">
                  <c:v>1.9661025120354432</c:v>
                </c:pt>
                <c:pt idx="9">
                  <c:v>9.4863244863574449E-16</c:v>
                </c:pt>
                <c:pt idx="10">
                  <c:v>-1.9661025120354427</c:v>
                </c:pt>
                <c:pt idx="11">
                  <c:v>-1.9661025120354432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OuagaAnnuHC!$Z$190:$Z$201</c:f>
              <c:numCache>
                <c:formatCode>0.0000</c:formatCode>
                <c:ptCount val="12"/>
                <c:pt idx="0">
                  <c:v>0</c:v>
                </c:pt>
                <c:pt idx="1">
                  <c:v>2.056751949823981E-2</c:v>
                </c:pt>
                <c:pt idx="2">
                  <c:v>-2.0567519498239806E-2</c:v>
                </c:pt>
                <c:pt idx="3">
                  <c:v>-6.6158016565065476E-18</c:v>
                </c:pt>
                <c:pt idx="4">
                  <c:v>2.0567519498239817E-2</c:v>
                </c:pt>
                <c:pt idx="5">
                  <c:v>-2.056751949823981E-2</c:v>
                </c:pt>
                <c:pt idx="6">
                  <c:v>-1.3231603313013095E-17</c:v>
                </c:pt>
                <c:pt idx="7">
                  <c:v>2.0567519498239806E-2</c:v>
                </c:pt>
                <c:pt idx="8">
                  <c:v>-2.0567519498239793E-2</c:v>
                </c:pt>
                <c:pt idx="9">
                  <c:v>-1.9847404969519644E-17</c:v>
                </c:pt>
                <c:pt idx="10">
                  <c:v>2.0567519498239806E-2</c:v>
                </c:pt>
                <c:pt idx="11">
                  <c:v>-2.0567519498239789E-2</c:v>
                </c:pt>
              </c:numCache>
            </c:numRef>
          </c:val>
          <c:smooth val="1"/>
        </c:ser>
        <c:marker val="1"/>
        <c:axId val="101046144"/>
        <c:axId val="101062528"/>
      </c:lineChart>
      <c:catAx>
        <c:axId val="1010461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101062528"/>
        <c:crosses val="autoZero"/>
        <c:auto val="1"/>
        <c:lblAlgn val="ctr"/>
        <c:lblOffset val="100"/>
      </c:catAx>
      <c:valAx>
        <c:axId val="10106252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841493951259E-2"/>
              <c:y val="0.46668005425496373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1010461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478987540350834"/>
          <c:y val="0.44630942944212509"/>
          <c:w val="0.29528560654055946"/>
          <c:h val="0.24161109055998883"/>
        </c:manualLayout>
      </c:layout>
    </c:legend>
    <c:plotVisOnly val="1"/>
    <c:dispBlanksAs val="span"/>
  </c:chart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12 hours in 1976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568679076380295"/>
          <c:y val="0.18791977099899601"/>
          <c:w val="0.46078541663176076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OuagaAnnuHC!$AC$190:$AC$201</c:f>
              <c:numCache>
                <c:formatCode>0.0000</c:formatCode>
                <c:ptCount val="12"/>
                <c:pt idx="0">
                  <c:v>0</c:v>
                </c:pt>
                <c:pt idx="1">
                  <c:v>0.95645394951538498</c:v>
                </c:pt>
                <c:pt idx="2">
                  <c:v>1.5197111629254971</c:v>
                </c:pt>
                <c:pt idx="3">
                  <c:v>1.6787346146917537</c:v>
                </c:pt>
                <c:pt idx="4">
                  <c:v>1.5197111629254973</c:v>
                </c:pt>
                <c:pt idx="5">
                  <c:v>0.95645394951538498</c:v>
                </c:pt>
                <c:pt idx="6">
                  <c:v>2.4441711675426968E-16</c:v>
                </c:pt>
                <c:pt idx="7">
                  <c:v>-0.95645394951538532</c:v>
                </c:pt>
                <c:pt idx="8">
                  <c:v>-1.5197111629254969</c:v>
                </c:pt>
                <c:pt idx="9">
                  <c:v>-1.6787346146917537</c:v>
                </c:pt>
                <c:pt idx="10">
                  <c:v>-1.5197111629254971</c:v>
                </c:pt>
                <c:pt idx="11">
                  <c:v>-0.95645394951538587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OuagaAnnuHC!$AF$190:$AF$201</c:f>
              <c:numCache>
                <c:formatCode>0.0000</c:formatCode>
                <c:ptCount val="12"/>
                <c:pt idx="0">
                  <c:v>0</c:v>
                </c:pt>
                <c:pt idx="1">
                  <c:v>1.4168735654342979</c:v>
                </c:pt>
                <c:pt idx="2">
                  <c:v>1.4168735654342981</c:v>
                </c:pt>
                <c:pt idx="3">
                  <c:v>2.2787761261300334E-16</c:v>
                </c:pt>
                <c:pt idx="4">
                  <c:v>-1.4168735654342979</c:v>
                </c:pt>
                <c:pt idx="5">
                  <c:v>-1.4168735654342979</c:v>
                </c:pt>
                <c:pt idx="6">
                  <c:v>-4.5575522522600668E-16</c:v>
                </c:pt>
                <c:pt idx="7">
                  <c:v>1.4168735654342981</c:v>
                </c:pt>
                <c:pt idx="8">
                  <c:v>1.4168735654342985</c:v>
                </c:pt>
                <c:pt idx="9">
                  <c:v>6.8363283783901002E-16</c:v>
                </c:pt>
                <c:pt idx="10">
                  <c:v>-1.4168735654342981</c:v>
                </c:pt>
                <c:pt idx="11">
                  <c:v>-1.4168735654342985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OuagaAnnuHC!$AI$190:$AI$201</c:f>
              <c:numCache>
                <c:formatCode>0.0000</c:formatCode>
                <c:ptCount val="12"/>
                <c:pt idx="0">
                  <c:v>0</c:v>
                </c:pt>
                <c:pt idx="1">
                  <c:v>0.13635503667351578</c:v>
                </c:pt>
                <c:pt idx="2">
                  <c:v>-0.13635503667351573</c:v>
                </c:pt>
                <c:pt idx="3">
                  <c:v>-4.3860314685728592E-17</c:v>
                </c:pt>
                <c:pt idx="4">
                  <c:v>0.13635503667351581</c:v>
                </c:pt>
                <c:pt idx="5">
                  <c:v>-0.13635503667351578</c:v>
                </c:pt>
                <c:pt idx="6">
                  <c:v>-8.7720629371457185E-17</c:v>
                </c:pt>
                <c:pt idx="7">
                  <c:v>0.13635503667351573</c:v>
                </c:pt>
                <c:pt idx="8">
                  <c:v>-0.13635503667351567</c:v>
                </c:pt>
                <c:pt idx="9">
                  <c:v>-1.3158094405718578E-16</c:v>
                </c:pt>
                <c:pt idx="10">
                  <c:v>0.13635503667351573</c:v>
                </c:pt>
                <c:pt idx="11">
                  <c:v>-0.13635503667351564</c:v>
                </c:pt>
              </c:numCache>
            </c:numRef>
          </c:val>
          <c:smooth val="1"/>
        </c:ser>
        <c:marker val="1"/>
        <c:axId val="101636736"/>
        <c:axId val="103724928"/>
      </c:lineChart>
      <c:catAx>
        <c:axId val="1016367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103724928"/>
        <c:crosses val="autoZero"/>
        <c:auto val="1"/>
        <c:lblAlgn val="ctr"/>
        <c:lblOffset val="100"/>
      </c:catAx>
      <c:valAx>
        <c:axId val="10372492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947290835297E-2"/>
              <c:y val="0.46668005425496373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10163673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853114251129567"/>
          <c:y val="0.44630942944212509"/>
          <c:w val="0.29166744567887931"/>
          <c:h val="0.24161109055998892"/>
        </c:manualLayout>
      </c:layout>
    </c:legend>
    <c:plotVisOnly val="1"/>
    <c:dispBlanksAs val="span"/>
  </c:chart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12 hours in 1980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836254744996941"/>
          <c:y val="0.18791977099899601"/>
          <c:w val="0.45161345040789103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OuagaAnnuHC!$AL$190:$AL$201</c:f>
              <c:numCache>
                <c:formatCode>0.0000</c:formatCode>
                <c:ptCount val="12"/>
                <c:pt idx="0">
                  <c:v>0</c:v>
                </c:pt>
                <c:pt idx="1">
                  <c:v>1.6588123635705423</c:v>
                </c:pt>
                <c:pt idx="2">
                  <c:v>2.6356895357003607</c:v>
                </c:pt>
                <c:pt idx="3">
                  <c:v>2.911489607435322</c:v>
                </c:pt>
                <c:pt idx="4">
                  <c:v>2.6356895357003611</c:v>
                </c:pt>
                <c:pt idx="5">
                  <c:v>1.6588123635705423</c:v>
                </c:pt>
                <c:pt idx="6">
                  <c:v>4.2390136539838254E-16</c:v>
                </c:pt>
                <c:pt idx="7">
                  <c:v>-1.6588123635705427</c:v>
                </c:pt>
                <c:pt idx="8">
                  <c:v>-2.6356895357003602</c:v>
                </c:pt>
                <c:pt idx="9">
                  <c:v>-2.911489607435322</c:v>
                </c:pt>
                <c:pt idx="10">
                  <c:v>-2.6356895357003607</c:v>
                </c:pt>
                <c:pt idx="11">
                  <c:v>-1.6588123635705436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OuagaAnnuHC!$AO$190:$AO$201</c:f>
              <c:numCache>
                <c:formatCode>0.0000</c:formatCode>
                <c:ptCount val="12"/>
                <c:pt idx="0">
                  <c:v>0</c:v>
                </c:pt>
                <c:pt idx="1">
                  <c:v>2.4894316192684331</c:v>
                </c:pt>
                <c:pt idx="2">
                  <c:v>2.4894316192684331</c:v>
                </c:pt>
                <c:pt idx="3">
                  <c:v>4.0037851506413699E-16</c:v>
                </c:pt>
                <c:pt idx="4">
                  <c:v>-2.4894316192684327</c:v>
                </c:pt>
                <c:pt idx="5">
                  <c:v>-2.4894316192684331</c:v>
                </c:pt>
                <c:pt idx="6">
                  <c:v>-8.0075703012827397E-16</c:v>
                </c:pt>
                <c:pt idx="7">
                  <c:v>2.4894316192684331</c:v>
                </c:pt>
                <c:pt idx="8">
                  <c:v>2.489431619268434</c:v>
                </c:pt>
                <c:pt idx="9">
                  <c:v>1.2011355451924109E-15</c:v>
                </c:pt>
                <c:pt idx="10">
                  <c:v>-2.4894316192684331</c:v>
                </c:pt>
                <c:pt idx="11">
                  <c:v>-2.489431619268434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OuagaAnnuHC!$AR$190:$AR$201</c:f>
              <c:numCache>
                <c:formatCode>0.0000</c:formatCode>
                <c:ptCount val="12"/>
                <c:pt idx="0">
                  <c:v>0</c:v>
                </c:pt>
                <c:pt idx="1">
                  <c:v>0.42658558959312204</c:v>
                </c:pt>
                <c:pt idx="2">
                  <c:v>-0.42658558959312193</c:v>
                </c:pt>
                <c:pt idx="3">
                  <c:v>-1.3721662694976546E-16</c:v>
                </c:pt>
                <c:pt idx="4">
                  <c:v>0.42658558959312221</c:v>
                </c:pt>
                <c:pt idx="5">
                  <c:v>-0.42658558959312204</c:v>
                </c:pt>
                <c:pt idx="6">
                  <c:v>-2.7443325389953091E-16</c:v>
                </c:pt>
                <c:pt idx="7">
                  <c:v>0.42658558959312193</c:v>
                </c:pt>
                <c:pt idx="8">
                  <c:v>-0.42658558959312171</c:v>
                </c:pt>
                <c:pt idx="9">
                  <c:v>-4.1164988084929634E-16</c:v>
                </c:pt>
                <c:pt idx="10">
                  <c:v>0.42658558959312193</c:v>
                </c:pt>
                <c:pt idx="11">
                  <c:v>-0.42658558959312159</c:v>
                </c:pt>
              </c:numCache>
            </c:numRef>
          </c:val>
          <c:smooth val="1"/>
        </c:ser>
        <c:marker val="1"/>
        <c:axId val="101600640"/>
        <c:axId val="101640064"/>
      </c:lineChart>
      <c:catAx>
        <c:axId val="1016006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101640064"/>
        <c:crosses val="autoZero"/>
        <c:auto val="1"/>
        <c:lblAlgn val="ctr"/>
        <c:lblOffset val="100"/>
      </c:catAx>
      <c:valAx>
        <c:axId val="10164006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2082843092879E-2"/>
              <c:y val="0.46668005425496373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1016006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478987540350834"/>
          <c:y val="0.44630942944212509"/>
          <c:w val="0.29528560654055946"/>
          <c:h val="0.24161109055998883"/>
        </c:manualLayout>
      </c:layout>
    </c:legend>
    <c:plotVisOnly val="1"/>
    <c:dispBlanksAs val="span"/>
  </c:chart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Annual Harmonic Amplitudes Variation at 06 Hours with Rz</a:t>
            </a:r>
          </a:p>
        </c:rich>
      </c:tx>
      <c:layout>
        <c:manualLayout>
          <c:xMode val="edge"/>
          <c:yMode val="edge"/>
          <c:x val="0.10496943369256841"/>
          <c:y val="1.2957536743007311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35"/>
          <c:h val="0.58860712028918871"/>
        </c:manualLayout>
      </c:layout>
      <c:lineChart>
        <c:grouping val="standard"/>
        <c:ser>
          <c:idx val="1"/>
          <c:order val="0"/>
          <c:tx>
            <c:v>Annual Harmonic at 06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OuaAnnHarAmpRzVar!$D$4:$D$10</c:f>
              <c:numCache>
                <c:formatCode>0.00</c:formatCode>
                <c:ptCount val="7"/>
                <c:pt idx="0">
                  <c:v>0.45689999999999997</c:v>
                </c:pt>
                <c:pt idx="1">
                  <c:v>2.1019999999999999</c:v>
                </c:pt>
                <c:pt idx="2">
                  <c:v>2.6414</c:v>
                </c:pt>
                <c:pt idx="3">
                  <c:v>1.1435999999999999</c:v>
                </c:pt>
                <c:pt idx="4">
                  <c:v>2.4453</c:v>
                </c:pt>
                <c:pt idx="5">
                  <c:v>2.7128999999999999</c:v>
                </c:pt>
                <c:pt idx="6">
                  <c:v>1.5904</c:v>
                </c:pt>
              </c:numCache>
            </c:numRef>
          </c:val>
          <c:smooth val="1"/>
        </c:ser>
        <c:marker val="1"/>
        <c:axId val="96508160"/>
        <c:axId val="100471936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OuaAnnHarAmpRzVar!$B$4:$B$10</c:f>
              <c:numCache>
                <c:formatCode>0.0</c:formatCode>
                <c:ptCount val="7"/>
                <c:pt idx="0">
                  <c:v>105.6</c:v>
                </c:pt>
                <c:pt idx="1">
                  <c:v>38</c:v>
                </c:pt>
                <c:pt idx="2">
                  <c:v>12.6</c:v>
                </c:pt>
                <c:pt idx="3">
                  <c:v>154.69999999999999</c:v>
                </c:pt>
                <c:pt idx="4">
                  <c:v>66.599999999999994</c:v>
                </c:pt>
                <c:pt idx="5">
                  <c:v>13.4</c:v>
                </c:pt>
                <c:pt idx="6">
                  <c:v>157.80000000000001</c:v>
                </c:pt>
              </c:numCache>
            </c:numRef>
          </c:val>
          <c:smooth val="1"/>
        </c:ser>
        <c:marker val="1"/>
        <c:axId val="100482048"/>
        <c:axId val="100498432"/>
      </c:lineChart>
      <c:catAx>
        <c:axId val="96508160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1965-1989</a:t>
                </a:r>
              </a:p>
            </c:rich>
          </c:tx>
          <c:layout>
            <c:manualLayout>
              <c:xMode val="edge"/>
              <c:yMode val="edge"/>
              <c:x val="0.3503159732545581"/>
              <c:y val="0.9451691678487553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00471936"/>
        <c:crosses val="autoZero"/>
        <c:lblAlgn val="ctr"/>
        <c:lblOffset val="100"/>
        <c:tickLblSkip val="1"/>
        <c:tickMarkSkip val="1"/>
      </c:catAx>
      <c:valAx>
        <c:axId val="10047193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2.5078281298753741E-2"/>
              <c:y val="0.49069026284091288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96508160"/>
        <c:crosses val="autoZero"/>
        <c:crossBetween val="midCat"/>
      </c:valAx>
      <c:catAx>
        <c:axId val="100482048"/>
        <c:scaling>
          <c:orientation val="minMax"/>
        </c:scaling>
        <c:delete val="1"/>
        <c:axPos val="b"/>
        <c:numFmt formatCode="General" sourceLinked="1"/>
        <c:tickLblPos val="nextTo"/>
        <c:crossAx val="100498432"/>
        <c:crosses val="autoZero"/>
        <c:lblAlgn val="ctr"/>
        <c:lblOffset val="100"/>
      </c:catAx>
      <c:valAx>
        <c:axId val="100498432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26"/>
              <c:y val="0.51697722888691267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00482048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42219059156067029"/>
          <c:y val="0.83192811770159247"/>
          <c:w val="0.57780940843932971"/>
          <c:h val="0.16807188229840753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Semi-Annual Harmonic Amplitudes Variation at 06 Hours with Rz</a:t>
            </a:r>
          </a:p>
        </c:rich>
      </c:tx>
      <c:layout>
        <c:manualLayout>
          <c:xMode val="edge"/>
          <c:yMode val="edge"/>
          <c:x val="9.0892063756395705E-2"/>
          <c:y val="5.5667206086702781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13"/>
          <c:h val="0.59678654974300027"/>
        </c:manualLayout>
      </c:layout>
      <c:lineChart>
        <c:grouping val="standard"/>
        <c:ser>
          <c:idx val="1"/>
          <c:order val="0"/>
          <c:tx>
            <c:v>Semi-Annual Harmonic at 06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OuaAnnHarAmpRzVar!$E$4:$E$10</c:f>
              <c:numCache>
                <c:formatCode>0.00</c:formatCode>
                <c:ptCount val="7"/>
                <c:pt idx="0">
                  <c:v>1.1533</c:v>
                </c:pt>
                <c:pt idx="1">
                  <c:v>1.4907999999999999</c:v>
                </c:pt>
                <c:pt idx="2">
                  <c:v>1.2059</c:v>
                </c:pt>
                <c:pt idx="3">
                  <c:v>1.4961</c:v>
                </c:pt>
                <c:pt idx="4">
                  <c:v>1.3026</c:v>
                </c:pt>
                <c:pt idx="5">
                  <c:v>1.244</c:v>
                </c:pt>
                <c:pt idx="6">
                  <c:v>1.6797</c:v>
                </c:pt>
              </c:numCache>
            </c:numRef>
          </c:val>
          <c:smooth val="1"/>
        </c:ser>
        <c:marker val="1"/>
        <c:axId val="113988352"/>
        <c:axId val="113991040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OuaAnnHarAmpRzVar!$B$4:$B$10</c:f>
              <c:numCache>
                <c:formatCode>0.0</c:formatCode>
                <c:ptCount val="7"/>
                <c:pt idx="0">
                  <c:v>105.6</c:v>
                </c:pt>
                <c:pt idx="1">
                  <c:v>38</c:v>
                </c:pt>
                <c:pt idx="2">
                  <c:v>12.6</c:v>
                </c:pt>
                <c:pt idx="3">
                  <c:v>154.69999999999999</c:v>
                </c:pt>
                <c:pt idx="4">
                  <c:v>66.599999999999994</c:v>
                </c:pt>
                <c:pt idx="5">
                  <c:v>13.4</c:v>
                </c:pt>
                <c:pt idx="6">
                  <c:v>157.80000000000001</c:v>
                </c:pt>
              </c:numCache>
            </c:numRef>
          </c:val>
          <c:smooth val="1"/>
        </c:ser>
        <c:marker val="1"/>
        <c:axId val="114030464"/>
        <c:axId val="114384896"/>
      </c:lineChart>
      <c:catAx>
        <c:axId val="113988352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1965-1989</a:t>
                </a:r>
              </a:p>
            </c:rich>
          </c:tx>
          <c:layout>
            <c:manualLayout>
              <c:xMode val="edge"/>
              <c:yMode val="edge"/>
              <c:x val="0.33163909526687713"/>
              <c:y val="0.9485631485340085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3991040"/>
        <c:crosses val="autoZero"/>
        <c:lblAlgn val="ctr"/>
        <c:lblOffset val="100"/>
        <c:tickLblSkip val="1"/>
        <c:tickMarkSkip val="1"/>
      </c:catAx>
      <c:valAx>
        <c:axId val="11399104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1.5572921588090724E-2"/>
              <c:y val="0.32839346992363477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3988352"/>
        <c:crosses val="autoZero"/>
        <c:crossBetween val="midCat"/>
      </c:valAx>
      <c:catAx>
        <c:axId val="114030464"/>
        <c:scaling>
          <c:orientation val="minMax"/>
        </c:scaling>
        <c:delete val="1"/>
        <c:axPos val="b"/>
        <c:numFmt formatCode="General" sourceLinked="1"/>
        <c:tickLblPos val="nextTo"/>
        <c:crossAx val="114384896"/>
        <c:crosses val="autoZero"/>
        <c:lblAlgn val="ctr"/>
        <c:lblOffset val="100"/>
      </c:catAx>
      <c:valAx>
        <c:axId val="114384896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04"/>
              <c:y val="0.51697722888691289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4030464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12832111338867438"/>
          <c:y val="0.14684197145243932"/>
          <c:w val="0.2818074229030173"/>
          <c:h val="0.16380074550270321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Seasonal Harmonic Amplitudes Variation at 06 Hours with Rz</a:t>
            </a:r>
          </a:p>
        </c:rich>
      </c:tx>
      <c:layout>
        <c:manualLayout>
          <c:xMode val="edge"/>
          <c:yMode val="edge"/>
          <c:x val="0.12018045039625556"/>
          <c:y val="9.6263038753393645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35"/>
          <c:h val="0.58890212961462518"/>
        </c:manualLayout>
      </c:layout>
      <c:lineChart>
        <c:grouping val="standard"/>
        <c:ser>
          <c:idx val="1"/>
          <c:order val="0"/>
          <c:tx>
            <c:v>Seasonal Harmonic at 06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OuaAnnHarAmpRzVar!$F$4:$F$10</c:f>
              <c:numCache>
                <c:formatCode>0.00</c:formatCode>
                <c:ptCount val="7"/>
                <c:pt idx="0">
                  <c:v>0.60560000000000003</c:v>
                </c:pt>
                <c:pt idx="1">
                  <c:v>0.1188</c:v>
                </c:pt>
                <c:pt idx="2">
                  <c:v>0.14630000000000001</c:v>
                </c:pt>
                <c:pt idx="3">
                  <c:v>0.30470000000000003</c:v>
                </c:pt>
                <c:pt idx="4">
                  <c:v>0.1973</c:v>
                </c:pt>
                <c:pt idx="5">
                  <c:v>9.2200000000000004E-2</c:v>
                </c:pt>
                <c:pt idx="6">
                  <c:v>0.1988</c:v>
                </c:pt>
              </c:numCache>
            </c:numRef>
          </c:val>
          <c:smooth val="1"/>
        </c:ser>
        <c:marker val="1"/>
        <c:axId val="114071424"/>
        <c:axId val="114217728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strRef>
              <c:f>'C:\Users\RAAdele\Desktop\LASU_FoSC-2017_Files\[19_Dakar_Harmonic_Plots_USE.xlsx]DiurHarAmpRzVar'!$D$3:$D$16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OuaAnnHarAmpRzVar!$B$4:$B$10</c:f>
              <c:numCache>
                <c:formatCode>0.0</c:formatCode>
                <c:ptCount val="7"/>
                <c:pt idx="0">
                  <c:v>105.6</c:v>
                </c:pt>
                <c:pt idx="1">
                  <c:v>38</c:v>
                </c:pt>
                <c:pt idx="2">
                  <c:v>12.6</c:v>
                </c:pt>
                <c:pt idx="3">
                  <c:v>154.69999999999999</c:v>
                </c:pt>
                <c:pt idx="4">
                  <c:v>66.599999999999994</c:v>
                </c:pt>
                <c:pt idx="5">
                  <c:v>13.4</c:v>
                </c:pt>
                <c:pt idx="6">
                  <c:v>157.80000000000001</c:v>
                </c:pt>
              </c:numCache>
            </c:numRef>
          </c:val>
          <c:smooth val="1"/>
        </c:ser>
        <c:marker val="1"/>
        <c:axId val="114250880"/>
        <c:axId val="114252416"/>
      </c:lineChart>
      <c:catAx>
        <c:axId val="114071424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 sz="1000" b="1" i="0" baseline="0">
                    <a:latin typeface="Times New Roman" pitchFamily="18" charset="0"/>
                    <a:cs typeface="Times New Roman" pitchFamily="18" charset="0"/>
                  </a:rPr>
                  <a:t>Solar-cycle Phases from 1965-1989</a:t>
                </a:r>
                <a:endParaRPr lang="en-GB" sz="10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2445957865878389"/>
              <c:y val="0.9434916878443623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4217728"/>
        <c:crosses val="autoZero"/>
        <c:lblAlgn val="ctr"/>
        <c:lblOffset val="100"/>
        <c:tickLblSkip val="1"/>
        <c:tickMarkSkip val="1"/>
      </c:catAx>
      <c:valAx>
        <c:axId val="114217728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1.5572921588090724E-2"/>
              <c:y val="0.31703390879213811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4071424"/>
        <c:crosses val="autoZero"/>
        <c:crossBetween val="midCat"/>
      </c:valAx>
      <c:catAx>
        <c:axId val="114250880"/>
        <c:scaling>
          <c:orientation val="minMax"/>
        </c:scaling>
        <c:delete val="1"/>
        <c:axPos val="b"/>
        <c:numFmt formatCode="0" sourceLinked="1"/>
        <c:tickLblPos val="nextTo"/>
        <c:crossAx val="114252416"/>
        <c:crosses val="autoZero"/>
        <c:lblAlgn val="ctr"/>
        <c:lblOffset val="100"/>
      </c:catAx>
      <c:valAx>
        <c:axId val="114252416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26"/>
              <c:y val="0.51697722888691267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4250880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28774858671512216"/>
          <c:y val="0.40593226327478293"/>
          <c:w val="0.500599384211589"/>
          <c:h val="0.17518505680408078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Harmonic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Analyses of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AHMM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000">
                <a:latin typeface="Times New Roman" pitchFamily="18" charset="0"/>
                <a:cs typeface="Times New Roman" pitchFamily="18" charset="0"/>
              </a:rPr>
              <a:t>at Djibouti in 1966</a:t>
            </a: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5744680851063875"/>
          <c:y val="0.12574868682852094"/>
          <c:w val="0.7978723404255319"/>
          <c:h val="0.69760581026298674"/>
        </c:manualLayout>
      </c:layout>
      <c:scatterChart>
        <c:scatterStyle val="lineMarker"/>
        <c:ser>
          <c:idx val="0"/>
          <c:order val="0"/>
          <c:tx>
            <c:v>Diurnal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DjiboDiurHC!$A$39:$A$62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0.16666666666666696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0.58333333333333293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DjiboDiurHC!$AB$39:$AB$62</c:f>
              <c:numCache>
                <c:formatCode>0.0000</c:formatCode>
                <c:ptCount val="24"/>
                <c:pt idx="0">
                  <c:v>0.11579627988773721</c:v>
                </c:pt>
                <c:pt idx="1">
                  <c:v>1.5935816985165299</c:v>
                </c:pt>
                <c:pt idx="2">
                  <c:v>2.8770353741428032</c:v>
                </c:pt>
                <c:pt idx="3">
                  <c:v>3.8488090203230723</c:v>
                </c:pt>
                <c:pt idx="4">
                  <c:v>4.4848802272966966</c:v>
                </c:pt>
                <c:pt idx="5">
                  <c:v>4.8277737337667928</c:v>
                </c:pt>
                <c:pt idx="6">
                  <c:v>4.9338758686912003</c:v>
                </c:pt>
                <c:pt idx="7">
                  <c:v>4.8277737337667928</c:v>
                </c:pt>
                <c:pt idx="8">
                  <c:v>4.4848802272966966</c:v>
                </c:pt>
                <c:pt idx="9">
                  <c:v>3.8488090203230727</c:v>
                </c:pt>
                <c:pt idx="10">
                  <c:v>2.8770353741428032</c:v>
                </c:pt>
                <c:pt idx="11">
                  <c:v>1.5935816985165314</c:v>
                </c:pt>
                <c:pt idx="12">
                  <c:v>0.11579627988773793</c:v>
                </c:pt>
                <c:pt idx="13">
                  <c:v>-1.3697028141977736</c:v>
                </c:pt>
                <c:pt idx="14">
                  <c:v>-2.6737937822202951</c:v>
                </c:pt>
                <c:pt idx="15">
                  <c:v>-3.6727420280308527</c:v>
                </c:pt>
                <c:pt idx="16">
                  <c:v>-4.3348408232478555</c:v>
                </c:pt>
                <c:pt idx="17">
                  <c:v>-4.6960773374857716</c:v>
                </c:pt>
                <c:pt idx="18">
                  <c:v>-4.8087458746226073</c:v>
                </c:pt>
                <c:pt idx="19">
                  <c:v>-4.6960773374857716</c:v>
                </c:pt>
                <c:pt idx="20">
                  <c:v>-4.3348408232478555</c:v>
                </c:pt>
                <c:pt idx="21">
                  <c:v>-3.6727420280308531</c:v>
                </c:pt>
                <c:pt idx="22">
                  <c:v>-2.6737937822202973</c:v>
                </c:pt>
                <c:pt idx="23">
                  <c:v>-1.3697028141977727</c:v>
                </c:pt>
              </c:numCache>
            </c:numRef>
          </c:yVal>
        </c:ser>
        <c:ser>
          <c:idx val="1"/>
          <c:order val="1"/>
          <c:tx>
            <c:v>Semi-diurnal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DjiboDiurHC!$A$39:$A$62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0.16666666666666696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0.58333333333333293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DjiboDiurHC!$AE$39:$AE$62</c:f>
              <c:numCache>
                <c:formatCode>0.0000</c:formatCode>
                <c:ptCount val="24"/>
                <c:pt idx="0">
                  <c:v>0</c:v>
                </c:pt>
                <c:pt idx="1">
                  <c:v>0.80318160482362122</c:v>
                </c:pt>
                <c:pt idx="2">
                  <c:v>1.2761764968667095</c:v>
                </c:pt>
                <c:pt idx="3">
                  <c:v>1.4097163408486688</c:v>
                </c:pt>
                <c:pt idx="4">
                  <c:v>1.2761764968667098</c:v>
                </c:pt>
                <c:pt idx="5">
                  <c:v>0.80318160482362122</c:v>
                </c:pt>
                <c:pt idx="6">
                  <c:v>2.052491206508413E-16</c:v>
                </c:pt>
                <c:pt idx="7">
                  <c:v>-0.80318160482362144</c:v>
                </c:pt>
                <c:pt idx="8">
                  <c:v>-1.2761764968667093</c:v>
                </c:pt>
                <c:pt idx="9">
                  <c:v>-1.4097163408486688</c:v>
                </c:pt>
                <c:pt idx="10">
                  <c:v>-1.2761764968667095</c:v>
                </c:pt>
                <c:pt idx="11">
                  <c:v>-0.803181604823622</c:v>
                </c:pt>
                <c:pt idx="12">
                  <c:v>-4.104982413016825E-16</c:v>
                </c:pt>
                <c:pt idx="13">
                  <c:v>0.80318160482362133</c:v>
                </c:pt>
                <c:pt idx="14">
                  <c:v>1.2761764968667098</c:v>
                </c:pt>
                <c:pt idx="15">
                  <c:v>1.4097163408486688</c:v>
                </c:pt>
                <c:pt idx="16">
                  <c:v>1.2761764968667102</c:v>
                </c:pt>
                <c:pt idx="17">
                  <c:v>0.80318160482362089</c:v>
                </c:pt>
                <c:pt idx="18">
                  <c:v>6.1574736195252371E-16</c:v>
                </c:pt>
                <c:pt idx="19">
                  <c:v>-0.80318160482362011</c:v>
                </c:pt>
                <c:pt idx="20">
                  <c:v>-1.2761764968667098</c:v>
                </c:pt>
                <c:pt idx="21">
                  <c:v>-1.4097163408486688</c:v>
                </c:pt>
                <c:pt idx="22">
                  <c:v>-1.2761764968667102</c:v>
                </c:pt>
                <c:pt idx="23">
                  <c:v>-0.80318160482362111</c:v>
                </c:pt>
              </c:numCache>
            </c:numRef>
          </c:yVal>
        </c:ser>
        <c:ser>
          <c:idx val="2"/>
          <c:order val="2"/>
          <c:tx>
            <c:v>6-Hourly</c:v>
          </c:tx>
          <c:spPr>
            <a:ln w="12700">
              <a:solidFill>
                <a:schemeClr val="tx1"/>
              </a:solidFill>
              <a:prstDash val="dashDot"/>
            </a:ln>
          </c:spPr>
          <c:marker>
            <c:symbol val="none"/>
          </c:marker>
          <c:xVal>
            <c:numRef>
              <c:f>DjiboDiurHC!$A$39:$A$62</c:f>
              <c:numCache>
                <c:formatCode>hh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8.3333333333333315E-2</c:v>
                </c:pt>
                <c:pt idx="3">
                  <c:v>0.125</c:v>
                </c:pt>
                <c:pt idx="4">
                  <c:v>0.16666666666666696</c:v>
                </c:pt>
                <c:pt idx="5">
                  <c:v>0.20833333333333304</c:v>
                </c:pt>
                <c:pt idx="6">
                  <c:v>0.25</c:v>
                </c:pt>
                <c:pt idx="7">
                  <c:v>0.29166666666666707</c:v>
                </c:pt>
                <c:pt idx="8">
                  <c:v>0.33333333333333298</c:v>
                </c:pt>
                <c:pt idx="9">
                  <c:v>0.37500000000000006</c:v>
                </c:pt>
                <c:pt idx="10">
                  <c:v>0.41666666666666707</c:v>
                </c:pt>
                <c:pt idx="11">
                  <c:v>0.45833333333333293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0.58333333333333293</c:v>
                </c:pt>
                <c:pt idx="15">
                  <c:v>0.62500000000000011</c:v>
                </c:pt>
                <c:pt idx="16">
                  <c:v>0.66666666666666707</c:v>
                </c:pt>
                <c:pt idx="17">
                  <c:v>0.70833333333333304</c:v>
                </c:pt>
                <c:pt idx="18">
                  <c:v>0.75000000000000011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0.87500000000000011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xVal>
          <c:yVal>
            <c:numRef>
              <c:f>DjiboDiurHC!$AH$39:$AH$62</c:f>
              <c:numCache>
                <c:formatCode>0.0000</c:formatCode>
                <c:ptCount val="24"/>
                <c:pt idx="0">
                  <c:v>-2.9004066305340966E-2</c:v>
                </c:pt>
                <c:pt idx="1">
                  <c:v>1.0857689969183042</c:v>
                </c:pt>
                <c:pt idx="2">
                  <c:v>1.0857689969183044</c:v>
                </c:pt>
                <c:pt idx="3">
                  <c:v>-2.9004066305340789E-2</c:v>
                </c:pt>
                <c:pt idx="4">
                  <c:v>-1.1233501077075749</c:v>
                </c:pt>
                <c:pt idx="5">
                  <c:v>-1.1233501077075754</c:v>
                </c:pt>
                <c:pt idx="6">
                  <c:v>-2.9004066305341327E-2</c:v>
                </c:pt>
                <c:pt idx="7">
                  <c:v>1.0857689969183044</c:v>
                </c:pt>
                <c:pt idx="8">
                  <c:v>1.0857689969183046</c:v>
                </c:pt>
                <c:pt idx="9">
                  <c:v>-2.9004066305340429E-2</c:v>
                </c:pt>
                <c:pt idx="10">
                  <c:v>-1.1233501077075754</c:v>
                </c:pt>
                <c:pt idx="11">
                  <c:v>-1.1233501077075758</c:v>
                </c:pt>
                <c:pt idx="12">
                  <c:v>-2.9004066305341674E-2</c:v>
                </c:pt>
                <c:pt idx="13">
                  <c:v>1.0857689969183044</c:v>
                </c:pt>
                <c:pt idx="14">
                  <c:v>1.0857689969183042</c:v>
                </c:pt>
                <c:pt idx="15">
                  <c:v>-2.9004066305340075E-2</c:v>
                </c:pt>
                <c:pt idx="16">
                  <c:v>-1.1233501077075745</c:v>
                </c:pt>
                <c:pt idx="17">
                  <c:v>-1.1233501077075749</c:v>
                </c:pt>
                <c:pt idx="18">
                  <c:v>-2.9004066305342028E-2</c:v>
                </c:pt>
                <c:pt idx="19">
                  <c:v>1.0857689969183035</c:v>
                </c:pt>
                <c:pt idx="20">
                  <c:v>1.0857689969183042</c:v>
                </c:pt>
                <c:pt idx="21">
                  <c:v>-2.9004066305339724E-2</c:v>
                </c:pt>
                <c:pt idx="22">
                  <c:v>-1.1233501077075743</c:v>
                </c:pt>
                <c:pt idx="23">
                  <c:v>-1.1233501077075749</c:v>
                </c:pt>
              </c:numCache>
            </c:numRef>
          </c:yVal>
          <c:smooth val="1"/>
        </c:ser>
        <c:axId val="84187008"/>
        <c:axId val="84197376"/>
      </c:scatterChart>
      <c:valAx>
        <c:axId val="841870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LT/hr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hh" sourceLinked="1"/>
        <c:maj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4197376"/>
        <c:crosses val="autoZero"/>
        <c:crossBetween val="midCat"/>
      </c:valAx>
      <c:valAx>
        <c:axId val="8419737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MUF/MHz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0.0000" sourceLinked="1"/>
        <c:majorTickMark val="none"/>
        <c:tickLblPos val="nextTo"/>
        <c:txPr>
          <a:bodyPr/>
          <a:lstStyle/>
          <a:p>
            <a:pPr>
              <a:defRPr sz="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41870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7872339384150446"/>
          <c:y val="0.91616916817436556"/>
          <c:w val="0.64680848460376172"/>
          <c:h val="5.9880233417424905E-2"/>
        </c:manualLayout>
      </c:layout>
      <c:txPr>
        <a:bodyPr/>
        <a:lstStyle/>
        <a:p>
          <a:pPr>
            <a:defRPr sz="8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/>
      </a:pPr>
      <a:endParaRPr lang="en-US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Annual Harmonic Amplitudes Variation</a:t>
            </a:r>
            <a:r>
              <a:rPr lang="en-US" baseline="0"/>
              <a:t>  at 12 Hours with Rz</a:t>
            </a:r>
            <a:endParaRPr lang="en-US"/>
          </a:p>
        </c:rich>
      </c:tx>
      <c:layout>
        <c:manualLayout>
          <c:xMode val="edge"/>
          <c:yMode val="edge"/>
          <c:x val="9.0336145885186639E-2"/>
          <c:y val="5.5667299690371104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68"/>
          <c:h val="0.58860712028918871"/>
        </c:manualLayout>
      </c:layout>
      <c:lineChart>
        <c:grouping val="standard"/>
        <c:ser>
          <c:idx val="1"/>
          <c:order val="0"/>
          <c:tx>
            <c:v>Annual Harmonic at 12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OuaAnnHarAmpRzVar!$G$4:$G$10</c:f>
              <c:numCache>
                <c:formatCode>0.00</c:formatCode>
                <c:ptCount val="7"/>
                <c:pt idx="0">
                  <c:v>1.4565999999999999</c:v>
                </c:pt>
                <c:pt idx="1">
                  <c:v>2.1524999999999999</c:v>
                </c:pt>
                <c:pt idx="2">
                  <c:v>1.6787000000000001</c:v>
                </c:pt>
                <c:pt idx="3">
                  <c:v>2.9115000000000002</c:v>
                </c:pt>
                <c:pt idx="4">
                  <c:v>2.8315000000000001</c:v>
                </c:pt>
                <c:pt idx="5">
                  <c:v>1.8411</c:v>
                </c:pt>
                <c:pt idx="6">
                  <c:v>1.1929000000000001</c:v>
                </c:pt>
              </c:numCache>
            </c:numRef>
          </c:val>
          <c:smooth val="1"/>
        </c:ser>
        <c:marker val="1"/>
        <c:axId val="114284416"/>
        <c:axId val="114294144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OuaAnnHarAmpRzVar!$B$4:$B$10</c:f>
              <c:numCache>
                <c:formatCode>0.0</c:formatCode>
                <c:ptCount val="7"/>
                <c:pt idx="0">
                  <c:v>105.6</c:v>
                </c:pt>
                <c:pt idx="1">
                  <c:v>38</c:v>
                </c:pt>
                <c:pt idx="2">
                  <c:v>12.6</c:v>
                </c:pt>
                <c:pt idx="3">
                  <c:v>154.69999999999999</c:v>
                </c:pt>
                <c:pt idx="4">
                  <c:v>66.599999999999994</c:v>
                </c:pt>
                <c:pt idx="5">
                  <c:v>13.4</c:v>
                </c:pt>
                <c:pt idx="6">
                  <c:v>157.80000000000001</c:v>
                </c:pt>
              </c:numCache>
            </c:numRef>
          </c:val>
          <c:smooth val="1"/>
        </c:ser>
        <c:marker val="1"/>
        <c:axId val="114353280"/>
        <c:axId val="114354816"/>
      </c:lineChart>
      <c:catAx>
        <c:axId val="114284416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1965-1989</a:t>
                </a:r>
              </a:p>
            </c:rich>
          </c:tx>
          <c:layout>
            <c:manualLayout>
              <c:xMode val="edge"/>
              <c:yMode val="edge"/>
              <c:x val="0.35031597325455843"/>
              <c:y val="0.9451691678487553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4294144"/>
        <c:crosses val="autoZero"/>
        <c:lblAlgn val="ctr"/>
        <c:lblOffset val="100"/>
        <c:tickLblSkip val="1"/>
        <c:tickMarkSkip val="1"/>
      </c:catAx>
      <c:valAx>
        <c:axId val="11429414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2.5078281298753741E-2"/>
              <c:y val="0.49069026284091288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4284416"/>
        <c:crosses val="autoZero"/>
        <c:crossBetween val="midCat"/>
      </c:valAx>
      <c:catAx>
        <c:axId val="114353280"/>
        <c:scaling>
          <c:orientation val="minMax"/>
        </c:scaling>
        <c:delete val="1"/>
        <c:axPos val="b"/>
        <c:numFmt formatCode="General" sourceLinked="1"/>
        <c:tickLblPos val="nextTo"/>
        <c:crossAx val="114354816"/>
        <c:crosses val="autoZero"/>
        <c:lblAlgn val="ctr"/>
        <c:lblOffset val="100"/>
      </c:catAx>
      <c:valAx>
        <c:axId val="114354816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71"/>
              <c:y val="0.51697722888691244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4353280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13821025784300095"/>
          <c:y val="0.13749617882140613"/>
          <c:w val="0.42794212145895549"/>
          <c:h val="0.18088492611042892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Semi-Annual Harmonic Amplitudes Variation at 12 Hours with Rz</a:t>
            </a:r>
          </a:p>
        </c:rich>
      </c:tx>
      <c:layout>
        <c:manualLayout>
          <c:xMode val="edge"/>
          <c:yMode val="edge"/>
          <c:x val="0.10277364832942119"/>
          <c:y val="1.2957514955117841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35"/>
          <c:h val="0.59678654974300005"/>
        </c:manualLayout>
      </c:layout>
      <c:lineChart>
        <c:grouping val="standard"/>
        <c:ser>
          <c:idx val="1"/>
          <c:order val="0"/>
          <c:tx>
            <c:v>Semi-Annual Harmonic at 12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OuaAnnHarAmpRzVar!$H$4:$H$10</c:f>
              <c:numCache>
                <c:formatCode>0.00</c:formatCode>
                <c:ptCount val="7"/>
                <c:pt idx="0">
                  <c:v>2.27</c:v>
                </c:pt>
                <c:pt idx="1">
                  <c:v>1.9661</c:v>
                </c:pt>
                <c:pt idx="2">
                  <c:v>1.4169</c:v>
                </c:pt>
                <c:pt idx="3">
                  <c:v>2.4893999999999998</c:v>
                </c:pt>
                <c:pt idx="4">
                  <c:v>0.89510000000000001</c:v>
                </c:pt>
                <c:pt idx="5">
                  <c:v>1.3773</c:v>
                </c:pt>
                <c:pt idx="6">
                  <c:v>1.3323</c:v>
                </c:pt>
              </c:numCache>
            </c:numRef>
          </c:val>
          <c:smooth val="1"/>
        </c:ser>
        <c:marker val="1"/>
        <c:axId val="114027136"/>
        <c:axId val="114060672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OuaAnnHarAmpRzVar!$B$4:$B$10</c:f>
              <c:numCache>
                <c:formatCode>0.0</c:formatCode>
                <c:ptCount val="7"/>
                <c:pt idx="0">
                  <c:v>105.6</c:v>
                </c:pt>
                <c:pt idx="1">
                  <c:v>38</c:v>
                </c:pt>
                <c:pt idx="2">
                  <c:v>12.6</c:v>
                </c:pt>
                <c:pt idx="3">
                  <c:v>154.69999999999999</c:v>
                </c:pt>
                <c:pt idx="4">
                  <c:v>66.599999999999994</c:v>
                </c:pt>
                <c:pt idx="5">
                  <c:v>13.4</c:v>
                </c:pt>
                <c:pt idx="6">
                  <c:v>157.80000000000001</c:v>
                </c:pt>
              </c:numCache>
            </c:numRef>
          </c:val>
          <c:smooth val="1"/>
        </c:ser>
        <c:marker val="1"/>
        <c:axId val="114064768"/>
        <c:axId val="114082944"/>
      </c:lineChart>
      <c:catAx>
        <c:axId val="114027136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1965-1989</a:t>
                </a:r>
              </a:p>
            </c:rich>
          </c:tx>
          <c:layout>
            <c:manualLayout>
              <c:xMode val="edge"/>
              <c:yMode val="edge"/>
              <c:x val="0.33163909526687735"/>
              <c:y val="0.9485631485340085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4060672"/>
        <c:crosses val="autoZero"/>
        <c:lblAlgn val="ctr"/>
        <c:lblOffset val="100"/>
        <c:tickLblSkip val="1"/>
        <c:tickMarkSkip val="1"/>
      </c:catAx>
      <c:valAx>
        <c:axId val="11406067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1.0820287758880567E-2"/>
              <c:y val="0.31130959347100046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4027136"/>
        <c:crosses val="autoZero"/>
        <c:crossBetween val="midCat"/>
      </c:valAx>
      <c:catAx>
        <c:axId val="114064768"/>
        <c:scaling>
          <c:orientation val="minMax"/>
        </c:scaling>
        <c:delete val="1"/>
        <c:axPos val="b"/>
        <c:numFmt formatCode="General" sourceLinked="1"/>
        <c:tickLblPos val="nextTo"/>
        <c:crossAx val="114082944"/>
        <c:crosses val="autoZero"/>
        <c:lblAlgn val="ctr"/>
        <c:lblOffset val="100"/>
      </c:catAx>
      <c:valAx>
        <c:axId val="114082944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26"/>
              <c:y val="0.51697722888691267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4064768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44434226073809902"/>
          <c:y val="0.58898278295002082"/>
          <c:w val="0.27705478907380804"/>
          <c:h val="0.16380074550270321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MUF Seasonal Harmonic Amplitudes Variation at 12 Hours with Rz</a:t>
            </a:r>
          </a:p>
        </c:rich>
      </c:tx>
      <c:layout>
        <c:manualLayout>
          <c:xMode val="edge"/>
          <c:yMode val="edge"/>
          <c:x val="0.10880986751565418"/>
          <c:y val="5.2848955224696938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68"/>
          <c:h val="0.58890212961462496"/>
        </c:manualLayout>
      </c:layout>
      <c:lineChart>
        <c:grouping val="standard"/>
        <c:ser>
          <c:idx val="1"/>
          <c:order val="0"/>
          <c:tx>
            <c:v>Seasonal Harmonic at 12 Hours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OuaAnnHarAmpRzVar!$C$3:$C$10</c:f>
              <c:strCache>
                <c:ptCount val="8"/>
                <c:pt idx="0">
                  <c:v>Minimum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Maximum</c:v>
                </c:pt>
                <c:pt idx="5">
                  <c:v>Decreasing</c:v>
                </c:pt>
                <c:pt idx="6">
                  <c:v>Minimum</c:v>
                </c:pt>
                <c:pt idx="7">
                  <c:v>Maximum</c:v>
                </c:pt>
              </c:strCache>
            </c:strRef>
          </c:cat>
          <c:val>
            <c:numRef>
              <c:f>OuaAnnHarAmpRzVar!$I$4:$I$10</c:f>
              <c:numCache>
                <c:formatCode>0.00</c:formatCode>
                <c:ptCount val="7"/>
                <c:pt idx="0">
                  <c:v>0.4647</c:v>
                </c:pt>
                <c:pt idx="1">
                  <c:v>2.06E-2</c:v>
                </c:pt>
                <c:pt idx="2">
                  <c:v>1.1364000000000001</c:v>
                </c:pt>
                <c:pt idx="3">
                  <c:v>0.42659999999999998</c:v>
                </c:pt>
                <c:pt idx="4">
                  <c:v>0.54010000000000002</c:v>
                </c:pt>
                <c:pt idx="5">
                  <c:v>0.1158</c:v>
                </c:pt>
                <c:pt idx="6">
                  <c:v>0.307</c:v>
                </c:pt>
              </c:numCache>
            </c:numRef>
          </c:val>
          <c:smooth val="1"/>
        </c:ser>
        <c:marker val="1"/>
        <c:axId val="113931392"/>
        <c:axId val="113938432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strRef>
              <c:f>'C:\Users\RAAdele\Desktop\LASU_FoSC-2017_Files\[19_Dakar_Harmonic_Plots_USE.xlsx]DiurHarAmpRzVar'!$D$3:$D$16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OuaAnnHarAmpRzVar!$B$4:$B$10</c:f>
              <c:numCache>
                <c:formatCode>0.0</c:formatCode>
                <c:ptCount val="7"/>
                <c:pt idx="0">
                  <c:v>105.6</c:v>
                </c:pt>
                <c:pt idx="1">
                  <c:v>38</c:v>
                </c:pt>
                <c:pt idx="2">
                  <c:v>12.6</c:v>
                </c:pt>
                <c:pt idx="3">
                  <c:v>154.69999999999999</c:v>
                </c:pt>
                <c:pt idx="4">
                  <c:v>66.599999999999994</c:v>
                </c:pt>
                <c:pt idx="5">
                  <c:v>13.4</c:v>
                </c:pt>
                <c:pt idx="6">
                  <c:v>157.80000000000001</c:v>
                </c:pt>
              </c:numCache>
            </c:numRef>
          </c:val>
          <c:smooth val="1"/>
        </c:ser>
        <c:marker val="1"/>
        <c:axId val="114055808"/>
        <c:axId val="114286592"/>
      </c:lineChart>
      <c:catAx>
        <c:axId val="113931392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 sz="1000" b="1" i="0" baseline="0">
                    <a:latin typeface="Times New Roman" pitchFamily="18" charset="0"/>
                    <a:cs typeface="Times New Roman" pitchFamily="18" charset="0"/>
                  </a:rPr>
                  <a:t>Solar-cycle Phases from 1965-1989</a:t>
                </a:r>
                <a:endParaRPr lang="en-GB" sz="10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24459578658784"/>
              <c:y val="0.9434916878443623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3938432"/>
        <c:crosses val="autoZero"/>
        <c:lblAlgn val="ctr"/>
        <c:lblOffset val="100"/>
        <c:tickLblSkip val="1"/>
        <c:tickMarkSkip val="1"/>
      </c:catAx>
      <c:valAx>
        <c:axId val="11393843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Amplitude</a:t>
                </a:r>
              </a:p>
            </c:rich>
          </c:tx>
          <c:layout>
            <c:manualLayout>
              <c:xMode val="edge"/>
              <c:yMode val="edge"/>
              <c:x val="2.0325555417300901E-2"/>
              <c:y val="0.33005813385074839"/>
            </c:manualLayout>
          </c:layout>
          <c:spPr>
            <a:noFill/>
            <a:ln w="25400">
              <a:noFill/>
            </a:ln>
          </c:spPr>
        </c:title>
        <c:numFmt formatCode="0.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3931392"/>
        <c:crosses val="autoZero"/>
        <c:crossBetween val="midCat"/>
      </c:valAx>
      <c:catAx>
        <c:axId val="114055808"/>
        <c:scaling>
          <c:orientation val="minMax"/>
        </c:scaling>
        <c:delete val="1"/>
        <c:axPos val="b"/>
        <c:numFmt formatCode="0" sourceLinked="1"/>
        <c:tickLblPos val="nextTo"/>
        <c:crossAx val="114286592"/>
        <c:crosses val="autoZero"/>
        <c:lblAlgn val="ctr"/>
        <c:lblOffset val="100"/>
      </c:catAx>
      <c:valAx>
        <c:axId val="114286592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71"/>
              <c:y val="0.51697722888691244"/>
            </c:manualLayout>
          </c:layout>
          <c:spPr>
            <a:noFill/>
            <a:ln w="25400">
              <a:noFill/>
            </a:ln>
          </c:spPr>
        </c:title>
        <c:numFmt formatCode="0.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14055808"/>
        <c:crosses val="max"/>
        <c:crossBetween val="midCat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13410753078139923"/>
          <c:y val="0.19191752473248536"/>
          <c:w val="0.4256915791276964"/>
          <c:h val="0.16872558812409474"/>
        </c:manualLayout>
      </c:layout>
      <c:spPr>
        <a:noFill/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>
                <a:latin typeface="Times New Roman" pitchFamily="18" charset="0"/>
                <a:cs typeface="Times New Roman" pitchFamily="18" charset="0"/>
              </a:rPr>
              <a:t>Solar-Cycle Harmonics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Solar-cycle</c:v>
          </c:tx>
          <c:spPr>
            <a:ln w="12700">
              <a:solidFill>
                <a:srgbClr val="002060"/>
              </a:solidFill>
            </a:ln>
          </c:spPr>
          <c:marker>
            <c:symbol val="square"/>
            <c:size val="5"/>
            <c:spPr>
              <a:noFill/>
              <a:ln w="6350">
                <a:solidFill>
                  <a:srgbClr val="002060"/>
                </a:solidFill>
              </a:ln>
            </c:spPr>
          </c:marker>
          <c:xVal>
            <c:numRef>
              <c:f>'C:\Users\RAAdele\Desktop\LASU_FoSC-2017_Files\[Djibo_Ouaga_Harmonic Plots.xls]Solar-cycle_HT'!$A$48:$A$58</c:f>
              <c:numCache>
                <c:formatCode>General</c:formatCode>
                <c:ptCount val="11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</c:numCache>
            </c:numRef>
          </c:xVal>
          <c:yVal>
            <c:numRef>
              <c:f>'C:\Users\RAAdele\Desktop\LASU_FoSC-2017_Files\[Djibo_Ouaga_Harmonic Plots.xls]Solar-cycle_HT'!$B$48:$B$58</c:f>
              <c:numCache>
                <c:formatCode>General</c:formatCode>
                <c:ptCount val="11"/>
                <c:pt idx="0">
                  <c:v>0</c:v>
                </c:pt>
                <c:pt idx="1">
                  <c:v>23.487303165674874</c:v>
                </c:pt>
                <c:pt idx="2">
                  <c:v>36.018125261461989</c:v>
                </c:pt>
                <c:pt idx="3">
                  <c:v>38.146972057903916</c:v>
                </c:pt>
                <c:pt idx="4">
                  <c:v>31.297557663219834</c:v>
                </c:pt>
                <c:pt idx="5">
                  <c:v>12.687256951968536</c:v>
                </c:pt>
                <c:pt idx="6">
                  <c:v>-12.687256951970726</c:v>
                </c:pt>
                <c:pt idx="7">
                  <c:v>-31.297557663220957</c:v>
                </c:pt>
                <c:pt idx="8">
                  <c:v>-38.146972057904101</c:v>
                </c:pt>
                <c:pt idx="9">
                  <c:v>-36.018125261461392</c:v>
                </c:pt>
                <c:pt idx="10">
                  <c:v>-23.4873031656732</c:v>
                </c:pt>
              </c:numCache>
            </c:numRef>
          </c:yVal>
        </c:ser>
        <c:ser>
          <c:idx val="1"/>
          <c:order val="1"/>
          <c:tx>
            <c:v>Semi-Solar-cycle</c:v>
          </c:tx>
          <c:spPr>
            <a:ln w="12700">
              <a:solidFill>
                <a:schemeClr val="accent6">
                  <a:lumMod val="50000"/>
                </a:schemeClr>
              </a:solidFill>
            </a:ln>
          </c:spPr>
          <c:marker>
            <c:symbol val="diamond"/>
            <c:size val="5"/>
            <c:spPr>
              <a:noFill/>
              <a:ln w="6350">
                <a:solidFill>
                  <a:schemeClr val="accent6">
                    <a:lumMod val="50000"/>
                  </a:schemeClr>
                </a:solidFill>
              </a:ln>
            </c:spPr>
          </c:marker>
          <c:xVal>
            <c:numRef>
              <c:f>'C:\Users\RAAdele\Desktop\LASU_FoSC-2017_Files\[Djibo_Ouaga_Harmonic Plots.xls]Solar-cycle_HT'!$D$48:$D$58</c:f>
              <c:numCache>
                <c:formatCode>General</c:formatCode>
                <c:ptCount val="11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</c:numCache>
            </c:numRef>
          </c:xVal>
          <c:yVal>
            <c:numRef>
              <c:f>'C:\Users\RAAdele\Desktop\LASU_FoSC-2017_Files\[Djibo_Ouaga_Harmonic Plots.xls]Solar-cycle_HT'!$E$48:$E$58</c:f>
              <c:numCache>
                <c:formatCode>General</c:formatCode>
                <c:ptCount val="11"/>
                <c:pt idx="0">
                  <c:v>0</c:v>
                </c:pt>
                <c:pt idx="1">
                  <c:v>8.8558550514799688</c:v>
                </c:pt>
                <c:pt idx="2">
                  <c:v>7.6951987955737691</c:v>
                </c:pt>
                <c:pt idx="3">
                  <c:v>-3.1194435510421665</c:v>
                </c:pt>
                <c:pt idx="4">
                  <c:v>-9.3792792585768883</c:v>
                </c:pt>
                <c:pt idx="5">
                  <c:v>-5.7748744798767522</c:v>
                </c:pt>
                <c:pt idx="6">
                  <c:v>5.7748744798745069</c:v>
                </c:pt>
                <c:pt idx="7">
                  <c:v>9.3792792585771299</c:v>
                </c:pt>
                <c:pt idx="8">
                  <c:v>3.1194435510450513</c:v>
                </c:pt>
                <c:pt idx="9">
                  <c:v>-7.6951987955722778</c:v>
                </c:pt>
                <c:pt idx="10">
                  <c:v>-8.8558550514807628</c:v>
                </c:pt>
              </c:numCache>
            </c:numRef>
          </c:yVal>
        </c:ser>
        <c:ser>
          <c:idx val="2"/>
          <c:order val="2"/>
          <c:tx>
            <c:v>One-Quarter Solar-cycle</c:v>
          </c:tx>
          <c:spPr>
            <a:ln w="12700">
              <a:solidFill>
                <a:schemeClr val="tx1"/>
              </a:solidFill>
            </a:ln>
          </c:spPr>
          <c:marker>
            <c:symbol val="triangle"/>
            <c:size val="5"/>
            <c:spPr>
              <a:noFill/>
              <a:ln w="6350">
                <a:solidFill>
                  <a:schemeClr val="tx1"/>
                </a:solidFill>
              </a:ln>
            </c:spPr>
          </c:marker>
          <c:xVal>
            <c:numRef>
              <c:f>'C:\Users\RAAdele\Desktop\LASU_FoSC-2017_Files\[Djibo_Ouaga_Harmonic Plots.xls]Solar-cycle_HT'!$G$48:$G$58</c:f>
              <c:numCache>
                <c:formatCode>General</c:formatCode>
                <c:ptCount val="11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</c:numCache>
            </c:numRef>
          </c:xVal>
          <c:yVal>
            <c:numRef>
              <c:f>'C:\Users\RAAdele\Desktop\LASU_FoSC-2017_Files\[Djibo_Ouaga_Harmonic Plots.xls]Solar-cycle_HT'!$H$48:$H$58</c:f>
              <c:numCache>
                <c:formatCode>General</c:formatCode>
                <c:ptCount val="11"/>
                <c:pt idx="0">
                  <c:v>0</c:v>
                </c:pt>
                <c:pt idx="1">
                  <c:v>3.4008978029269294</c:v>
                </c:pt>
                <c:pt idx="2">
                  <c:v>-1.1311006343183032</c:v>
                </c:pt>
                <c:pt idx="3">
                  <c:v>-3.2111057958080016</c:v>
                </c:pt>
                <c:pt idx="4">
                  <c:v>2.0939517194140649</c:v>
                </c:pt>
                <c:pt idx="5">
                  <c:v>2.7902554083094246</c:v>
                </c:pt>
                <c:pt idx="6">
                  <c:v>-2.7902554082282016</c:v>
                </c:pt>
                <c:pt idx="7">
                  <c:v>-2.0939517195369901</c:v>
                </c:pt>
                <c:pt idx="8">
                  <c:v>3.2111057957645275</c:v>
                </c:pt>
                <c:pt idx="9">
                  <c:v>1.1311006344753849</c:v>
                </c:pt>
                <c:pt idx="10">
                  <c:v>-3.400897802913617</c:v>
                </c:pt>
              </c:numCache>
            </c:numRef>
          </c:yVal>
        </c:ser>
        <c:axId val="104415616"/>
        <c:axId val="104418304"/>
      </c:scatterChart>
      <c:valAx>
        <c:axId val="104415616"/>
        <c:scaling>
          <c:orientation val="minMax"/>
          <c:max val="1975"/>
          <c:min val="1965"/>
        </c:scaling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Years</a:t>
                </a:r>
              </a:p>
            </c:rich>
          </c:tx>
          <c:layout/>
        </c:title>
        <c:numFmt formatCode="0" sourceLinked="0"/>
        <c:majorTickMark val="none"/>
        <c:tickLblPos val="nextTo"/>
        <c:txPr>
          <a:bodyPr rot="-54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04418304"/>
        <c:crosses val="autoZero"/>
        <c:crossBetween val="midCat"/>
        <c:majorUnit val="1"/>
        <c:minorUnit val="1"/>
      </c:valAx>
      <c:valAx>
        <c:axId val="10441830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lang="en-US" sz="1000"/>
                </a:pPr>
                <a:r>
                  <a:rPr lang="en-GB" sz="1000">
                    <a:latin typeface="Times New Roman" pitchFamily="18" charset="0"/>
                    <a:cs typeface="Times New Roman" pitchFamily="18" charset="0"/>
                  </a:rPr>
                  <a:t> Amplitude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/>
          <a:lstStyle/>
          <a:p>
            <a:pPr>
              <a:defRPr lang="en-US" sz="8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04415616"/>
        <c:crossesAt val="0"/>
        <c:crossBetween val="midCat"/>
      </c:valAx>
    </c:plotArea>
    <c:legend>
      <c:legendPos val="r"/>
      <c:layout/>
      <c:txPr>
        <a:bodyPr/>
        <a:lstStyle/>
        <a:p>
          <a:pPr>
            <a:defRPr lang="en-US" sz="10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Diurnal Harmonic Amplitudes Variation</a:t>
            </a:r>
          </a:p>
        </c:rich>
      </c:tx>
      <c:layout>
        <c:manualLayout>
          <c:xMode val="edge"/>
          <c:yMode val="edge"/>
          <c:x val="0.29050274178989643"/>
          <c:y val="2.2650657566172891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13"/>
          <c:h val="0.6313168699645425"/>
        </c:manualLayout>
      </c:layout>
      <c:lineChart>
        <c:grouping val="standard"/>
        <c:ser>
          <c:idx val="1"/>
          <c:order val="0"/>
          <c:tx>
            <c:v>Diurnal Harmonic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DjiDiurHarAmpRzVar!$D$3:$D$16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DjiDiurHarAmpRzVar!$E$3:$E$16</c:f>
              <c:numCache>
                <c:formatCode>0.0000</c:formatCode>
                <c:ptCount val="14"/>
                <c:pt idx="0">
                  <c:v>3.4305999999999996</c:v>
                </c:pt>
                <c:pt idx="1">
                  <c:v>2.6202999999999999</c:v>
                </c:pt>
                <c:pt idx="3">
                  <c:v>5.5539999999999994</c:v>
                </c:pt>
                <c:pt idx="4">
                  <c:v>4.9339000000000004</c:v>
                </c:pt>
                <c:pt idx="5">
                  <c:v>3.1832000000000003</c:v>
                </c:pt>
                <c:pt idx="6">
                  <c:v>3.8177999999999996</c:v>
                </c:pt>
                <c:pt idx="7">
                  <c:v>5.5705</c:v>
                </c:pt>
                <c:pt idx="8">
                  <c:v>3.9319999999999995</c:v>
                </c:pt>
                <c:pt idx="9">
                  <c:v>3.0817000000000001</c:v>
                </c:pt>
              </c:numCache>
            </c:numRef>
          </c:val>
          <c:smooth val="1"/>
        </c:ser>
        <c:marker val="1"/>
        <c:axId val="83484672"/>
        <c:axId val="83486592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DjiDiurHarAmpRzVar!$C$3:$C$16</c:f>
              <c:numCache>
                <c:formatCode>0</c:formatCode>
                <c:ptCount val="14"/>
                <c:pt idx="0">
                  <c:v>189.85000000000002</c:v>
                </c:pt>
                <c:pt idx="1">
                  <c:v>184.59166666666664</c:v>
                </c:pt>
                <c:pt idx="2">
                  <c:v>112.27499999999999</c:v>
                </c:pt>
                <c:pt idx="3">
                  <c:v>10.200000000000001</c:v>
                </c:pt>
                <c:pt idx="4">
                  <c:v>46.874999999999993</c:v>
                </c:pt>
                <c:pt idx="5">
                  <c:v>105.89166666666667</c:v>
                </c:pt>
                <c:pt idx="6">
                  <c:v>68.933333333333309</c:v>
                </c:pt>
                <c:pt idx="7">
                  <c:v>12.55</c:v>
                </c:pt>
                <c:pt idx="8">
                  <c:v>92.658333333333317</c:v>
                </c:pt>
                <c:pt idx="9">
                  <c:v>155.27499999999998</c:v>
                </c:pt>
                <c:pt idx="10">
                  <c:v>66.633333333333297</c:v>
                </c:pt>
                <c:pt idx="11">
                  <c:v>13.400000000000002</c:v>
                </c:pt>
                <c:pt idx="12">
                  <c:v>100</c:v>
                </c:pt>
                <c:pt idx="13">
                  <c:v>157.79166666666666</c:v>
                </c:pt>
              </c:numCache>
            </c:numRef>
          </c:val>
          <c:smooth val="1"/>
        </c:ser>
        <c:marker val="1"/>
        <c:axId val="84942848"/>
        <c:axId val="84944384"/>
      </c:lineChart>
      <c:catAx>
        <c:axId val="83484672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1957-1989</a:t>
                </a:r>
              </a:p>
            </c:rich>
          </c:tx>
          <c:layout>
            <c:manualLayout>
              <c:xMode val="edge"/>
              <c:yMode val="edge"/>
              <c:x val="0.35031597325455777"/>
              <c:y val="0.9451691678487553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3486592"/>
        <c:crosses val="autoZero"/>
        <c:lblAlgn val="ctr"/>
        <c:lblOffset val="100"/>
        <c:tickLblSkip val="1"/>
        <c:tickMarkSkip val="1"/>
      </c:catAx>
      <c:valAx>
        <c:axId val="8348659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2.5078281298753741E-2"/>
              <c:y val="0.49069026284091288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3484672"/>
        <c:crosses val="autoZero"/>
        <c:crossBetween val="midCat"/>
      </c:valAx>
      <c:catAx>
        <c:axId val="84942848"/>
        <c:scaling>
          <c:orientation val="minMax"/>
        </c:scaling>
        <c:delete val="1"/>
        <c:axPos val="b"/>
        <c:numFmt formatCode="General" sourceLinked="1"/>
        <c:tickLblPos val="nextTo"/>
        <c:crossAx val="84944384"/>
        <c:crosses val="autoZero"/>
        <c:lblAlgn val="ctr"/>
        <c:lblOffset val="100"/>
      </c:catAx>
      <c:valAx>
        <c:axId val="84944384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04"/>
              <c:y val="0.51697722888691289"/>
            </c:manualLayout>
          </c:layout>
          <c:spPr>
            <a:noFill/>
            <a:ln w="25400">
              <a:noFill/>
            </a:ln>
          </c:spPr>
        </c:title>
        <c:numFmt formatCode="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4942848"/>
        <c:crosses val="max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304179060599575"/>
          <c:y val="9.1293660358441026E-2"/>
          <c:w val="0.57710565133795388"/>
          <c:h val="6.6424767005501803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Semi-Diurnal Harmonic Amplitudes Variation</a:t>
            </a:r>
          </a:p>
        </c:rich>
      </c:tx>
      <c:layout>
        <c:manualLayout>
          <c:xMode val="edge"/>
          <c:yMode val="edge"/>
          <c:x val="0.29050274178989627"/>
          <c:y val="2.2650657566172877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891"/>
          <c:h val="0.63095413829794822"/>
        </c:manualLayout>
      </c:layout>
      <c:lineChart>
        <c:grouping val="standard"/>
        <c:ser>
          <c:idx val="1"/>
          <c:order val="0"/>
          <c:tx>
            <c:v>Semi-Diurnal Harmonic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DjiDiurHarAmpRzVar!$D$3:$D$16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DjiDiurHarAmpRzVar!$F$3:$F$16</c:f>
              <c:numCache>
                <c:formatCode>0.0000</c:formatCode>
                <c:ptCount val="14"/>
                <c:pt idx="0">
                  <c:v>0.9254</c:v>
                </c:pt>
                <c:pt idx="1">
                  <c:v>1.0105999999999997</c:v>
                </c:pt>
                <c:pt idx="3">
                  <c:v>1.3602000000000001</c:v>
                </c:pt>
                <c:pt idx="4">
                  <c:v>1.4096999999999997</c:v>
                </c:pt>
                <c:pt idx="5">
                  <c:v>1.6811</c:v>
                </c:pt>
                <c:pt idx="6">
                  <c:v>2.0911</c:v>
                </c:pt>
                <c:pt idx="7">
                  <c:v>2.0526999999999997</c:v>
                </c:pt>
                <c:pt idx="8">
                  <c:v>1.7136999999999998</c:v>
                </c:pt>
                <c:pt idx="9">
                  <c:v>1.6859999999999997</c:v>
                </c:pt>
              </c:numCache>
            </c:numRef>
          </c:val>
          <c:smooth val="1"/>
        </c:ser>
        <c:marker val="1"/>
        <c:axId val="84978688"/>
        <c:axId val="84985344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numRef>
              <c:f>'C:\Users\RAAdele\Desktop\LASU_FoSC-2017_Files\[3_Yearly Variation of MUF and Rz.xlsx]SSN-MUF_Corltn'!$A$3:$A$35</c:f>
              <c:numCache>
                <c:formatCode>General</c:formatCode>
                <c:ptCount val="33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numCache>
            </c:numRef>
          </c:cat>
          <c:val>
            <c:numRef>
              <c:f>DjiDiurHarAmpRzVar!$C$3:$C$16</c:f>
              <c:numCache>
                <c:formatCode>0</c:formatCode>
                <c:ptCount val="14"/>
                <c:pt idx="0">
                  <c:v>189.85000000000002</c:v>
                </c:pt>
                <c:pt idx="1">
                  <c:v>184.59166666666664</c:v>
                </c:pt>
                <c:pt idx="2">
                  <c:v>112.27499999999999</c:v>
                </c:pt>
                <c:pt idx="3">
                  <c:v>10.200000000000001</c:v>
                </c:pt>
                <c:pt idx="4">
                  <c:v>46.874999999999993</c:v>
                </c:pt>
                <c:pt idx="5">
                  <c:v>105.89166666666667</c:v>
                </c:pt>
                <c:pt idx="6">
                  <c:v>68.933333333333309</c:v>
                </c:pt>
                <c:pt idx="7">
                  <c:v>12.55</c:v>
                </c:pt>
                <c:pt idx="8">
                  <c:v>92.658333333333317</c:v>
                </c:pt>
                <c:pt idx="9">
                  <c:v>155.27499999999998</c:v>
                </c:pt>
                <c:pt idx="10">
                  <c:v>66.633333333333297</c:v>
                </c:pt>
                <c:pt idx="11">
                  <c:v>13.400000000000002</c:v>
                </c:pt>
                <c:pt idx="12">
                  <c:v>100</c:v>
                </c:pt>
                <c:pt idx="13">
                  <c:v>157.79166666666666</c:v>
                </c:pt>
              </c:numCache>
            </c:numRef>
          </c:val>
          <c:smooth val="1"/>
        </c:ser>
        <c:marker val="1"/>
        <c:axId val="84987264"/>
        <c:axId val="85013632"/>
      </c:lineChart>
      <c:catAx>
        <c:axId val="84978688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>
                    <a:latin typeface="Times New Roman" pitchFamily="18" charset="0"/>
                    <a:cs typeface="Times New Roman" pitchFamily="18" charset="0"/>
                  </a:rPr>
                  <a:t>Solar-cycle Phases from 1957-1989</a:t>
                </a:r>
              </a:p>
            </c:rich>
          </c:tx>
          <c:layout>
            <c:manualLayout>
              <c:xMode val="edge"/>
              <c:yMode val="edge"/>
              <c:x val="0.33163909526687702"/>
              <c:y val="0.9485631485340085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4985344"/>
        <c:crosses val="autoZero"/>
        <c:lblAlgn val="ctr"/>
        <c:lblOffset val="100"/>
        <c:tickLblSkip val="1"/>
        <c:tickMarkSkip val="1"/>
      </c:catAx>
      <c:valAx>
        <c:axId val="84985344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2.5078281298753741E-2"/>
              <c:y val="0.49069026284091288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4978688"/>
        <c:crosses val="autoZero"/>
        <c:crossBetween val="midCat"/>
      </c:valAx>
      <c:catAx>
        <c:axId val="84987264"/>
        <c:scaling>
          <c:orientation val="minMax"/>
        </c:scaling>
        <c:delete val="1"/>
        <c:axPos val="b"/>
        <c:numFmt formatCode="General" sourceLinked="1"/>
        <c:tickLblPos val="nextTo"/>
        <c:crossAx val="85013632"/>
        <c:crosses val="autoZero"/>
        <c:lblAlgn val="ctr"/>
        <c:lblOffset val="100"/>
      </c:catAx>
      <c:valAx>
        <c:axId val="85013632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882"/>
              <c:y val="0.51697722888691311"/>
            </c:manualLayout>
          </c:layout>
          <c:spPr>
            <a:noFill/>
            <a:ln w="25400">
              <a:noFill/>
            </a:ln>
          </c:spPr>
        </c:title>
        <c:numFmt formatCode="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4987264"/>
        <c:crosses val="max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304179060599575"/>
          <c:y val="9.1293660358441026E-2"/>
          <c:w val="0.57710565133795388"/>
          <c:h val="6.6424767005501803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en-US"/>
              <a:t>6-Hourly Harmonic Amplitudes Variation</a:t>
            </a:r>
          </a:p>
        </c:rich>
      </c:tx>
      <c:layout>
        <c:manualLayout>
          <c:xMode val="edge"/>
          <c:yMode val="edge"/>
          <c:x val="0.29050274178989643"/>
          <c:y val="2.2650657566172891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225705329153606"/>
          <c:y val="0.13033960968498087"/>
          <c:w val="0.74764890282131913"/>
          <c:h val="0.63231626777070049"/>
        </c:manualLayout>
      </c:layout>
      <c:lineChart>
        <c:grouping val="standard"/>
        <c:ser>
          <c:idx val="1"/>
          <c:order val="0"/>
          <c:tx>
            <c:v>6-Hourly Harmonic</c:v>
          </c:tx>
          <c:spPr>
            <a:ln w="12700" cmpd="sng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solidFill>
                  <a:srgbClr val="000000"/>
                </a:solidFill>
                <a:prstDash val="solid"/>
              </a:ln>
            </c:spPr>
          </c:marker>
          <c:cat>
            <c:strRef>
              <c:f>DjiDiurHarAmpRzVar!$D$3:$D$16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DjiDiurHarAmpRzVar!$G$3:$G$16</c:f>
              <c:numCache>
                <c:formatCode>0.0000</c:formatCode>
                <c:ptCount val="14"/>
                <c:pt idx="0">
                  <c:v>0.7330000000000001</c:v>
                </c:pt>
                <c:pt idx="1">
                  <c:v>1.212</c:v>
                </c:pt>
                <c:pt idx="3">
                  <c:v>1.0237999999999998</c:v>
                </c:pt>
                <c:pt idx="4">
                  <c:v>1.0857999999999999</c:v>
                </c:pt>
                <c:pt idx="5">
                  <c:v>1.1939</c:v>
                </c:pt>
                <c:pt idx="6">
                  <c:v>0.86029999999999995</c:v>
                </c:pt>
                <c:pt idx="7">
                  <c:v>1.1597999999999997</c:v>
                </c:pt>
                <c:pt idx="8">
                  <c:v>1.038</c:v>
                </c:pt>
                <c:pt idx="9">
                  <c:v>0.91300000000000003</c:v>
                </c:pt>
              </c:numCache>
            </c:numRef>
          </c:val>
          <c:smooth val="1"/>
        </c:ser>
        <c:marker val="1"/>
        <c:axId val="85035648"/>
        <c:axId val="85046400"/>
      </c:lineChart>
      <c:lineChart>
        <c:grouping val="standard"/>
        <c:ser>
          <c:idx val="4"/>
          <c:order val="1"/>
          <c:tx>
            <c:v>Rz</c:v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plus"/>
            <c:size val="3"/>
            <c:spPr>
              <a:noFill/>
              <a:ln w="6350">
                <a:solidFill>
                  <a:srgbClr val="000000"/>
                </a:solidFill>
              </a:ln>
            </c:spPr>
          </c:marker>
          <c:cat>
            <c:strRef>
              <c:f>DjiDiurHarAmpRzVar!$D$3:$D$16</c:f>
              <c:strCache>
                <c:ptCount val="14"/>
                <c:pt idx="0">
                  <c:v>Maximum</c:v>
                </c:pt>
                <c:pt idx="1">
                  <c:v>Maximum</c:v>
                </c:pt>
                <c:pt idx="2">
                  <c:v>Decreasing</c:v>
                </c:pt>
                <c:pt idx="3">
                  <c:v>Minimum</c:v>
                </c:pt>
                <c:pt idx="4">
                  <c:v>Increasing</c:v>
                </c:pt>
                <c:pt idx="5">
                  <c:v>Maximum</c:v>
                </c:pt>
                <c:pt idx="6">
                  <c:v>Decreasing</c:v>
                </c:pt>
                <c:pt idx="7">
                  <c:v>Minimum</c:v>
                </c:pt>
                <c:pt idx="8">
                  <c:v>Increasing</c:v>
                </c:pt>
                <c:pt idx="9">
                  <c:v>Maximum</c:v>
                </c:pt>
                <c:pt idx="10">
                  <c:v>Decreasing</c:v>
                </c:pt>
                <c:pt idx="11">
                  <c:v>Minimum</c:v>
                </c:pt>
                <c:pt idx="12">
                  <c:v>Increasing</c:v>
                </c:pt>
                <c:pt idx="13">
                  <c:v>Maximum</c:v>
                </c:pt>
              </c:strCache>
            </c:strRef>
          </c:cat>
          <c:val>
            <c:numRef>
              <c:f>DjiDiurHarAmpRzVar!$C$3:$C$16</c:f>
              <c:numCache>
                <c:formatCode>0</c:formatCode>
                <c:ptCount val="14"/>
                <c:pt idx="0">
                  <c:v>189.85000000000002</c:v>
                </c:pt>
                <c:pt idx="1">
                  <c:v>184.59166666666664</c:v>
                </c:pt>
                <c:pt idx="2">
                  <c:v>112.27499999999999</c:v>
                </c:pt>
                <c:pt idx="3">
                  <c:v>10.200000000000001</c:v>
                </c:pt>
                <c:pt idx="4">
                  <c:v>46.874999999999993</c:v>
                </c:pt>
                <c:pt idx="5">
                  <c:v>105.89166666666667</c:v>
                </c:pt>
                <c:pt idx="6">
                  <c:v>68.933333333333309</c:v>
                </c:pt>
                <c:pt idx="7">
                  <c:v>12.55</c:v>
                </c:pt>
                <c:pt idx="8">
                  <c:v>92.658333333333317</c:v>
                </c:pt>
                <c:pt idx="9">
                  <c:v>155.27499999999998</c:v>
                </c:pt>
                <c:pt idx="10">
                  <c:v>66.633333333333297</c:v>
                </c:pt>
                <c:pt idx="11">
                  <c:v>13.400000000000002</c:v>
                </c:pt>
                <c:pt idx="12">
                  <c:v>100</c:v>
                </c:pt>
                <c:pt idx="13">
                  <c:v>157.79166666666666</c:v>
                </c:pt>
              </c:numCache>
            </c:numRef>
          </c:val>
          <c:smooth val="1"/>
        </c:ser>
        <c:marker val="1"/>
        <c:axId val="85048320"/>
        <c:axId val="85050112"/>
      </c:lineChart>
      <c:catAx>
        <c:axId val="85035648"/>
        <c:scaling>
          <c:orientation val="minMax"/>
        </c:scaling>
        <c:axPos val="b"/>
        <c:majorGridlines>
          <c:spPr>
            <a:ln w="3175">
              <a:gradFill>
                <a:gsLst>
                  <a:gs pos="0">
                    <a:schemeClr val="tx1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r>
                  <a:rPr lang="en-GB" sz="1000" b="1" i="0" baseline="0">
                    <a:latin typeface="Times New Roman" pitchFamily="18" charset="0"/>
                    <a:cs typeface="Times New Roman" pitchFamily="18" charset="0"/>
                  </a:rPr>
                  <a:t>Solar-cycle Phases from 1957-1989</a:t>
                </a:r>
                <a:endParaRPr lang="en-GB" sz="10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2445957865878378"/>
              <c:y val="0.9434916878443623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5046400"/>
        <c:crosses val="autoZero"/>
        <c:lblAlgn val="ctr"/>
        <c:lblOffset val="100"/>
        <c:tickLblSkip val="1"/>
        <c:tickMarkSkip val="1"/>
      </c:catAx>
      <c:valAx>
        <c:axId val="85046400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Number</a:t>
                </a:r>
              </a:p>
            </c:rich>
          </c:tx>
          <c:layout>
            <c:manualLayout>
              <c:xMode val="edge"/>
              <c:yMode val="edge"/>
              <c:x val="2.5078281298753741E-2"/>
              <c:y val="0.49069026284091288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5035648"/>
        <c:crosses val="autoZero"/>
        <c:crossBetween val="midCat"/>
      </c:valAx>
      <c:catAx>
        <c:axId val="85048320"/>
        <c:scaling>
          <c:orientation val="minMax"/>
        </c:scaling>
        <c:delete val="1"/>
        <c:axPos val="b"/>
        <c:numFmt formatCode="General" sourceLinked="1"/>
        <c:tickLblPos val="nextTo"/>
        <c:crossAx val="85050112"/>
        <c:crosses val="autoZero"/>
        <c:lblAlgn val="ctr"/>
        <c:lblOffset val="100"/>
      </c:catAx>
      <c:valAx>
        <c:axId val="85050112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Rz</a:t>
                </a:r>
              </a:p>
            </c:rich>
          </c:tx>
          <c:layout>
            <c:manualLayout>
              <c:xMode val="edge"/>
              <c:yMode val="edge"/>
              <c:x val="0.94043885248609904"/>
              <c:y val="0.51697722888691289"/>
            </c:manualLayout>
          </c:layout>
          <c:spPr>
            <a:noFill/>
            <a:ln w="25400">
              <a:noFill/>
            </a:ln>
          </c:spPr>
        </c:title>
        <c:numFmt formatCode="0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85048320"/>
        <c:crosses val="max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6777827462660336"/>
          <c:y val="9.9551322835265424E-2"/>
          <c:w val="0.57699121808418441"/>
          <c:h val="6.6424767005501803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dispBlanksAs val="span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06 hours in 1965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2055191825246284"/>
          <c:y val="0.19256756756756771"/>
          <c:w val="0.44110383650492563"/>
          <c:h val="0.69932432432432434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DjiboAnnuHC!$B$35:$B$46</c:f>
              <c:numCache>
                <c:formatCode>0.0000</c:formatCode>
                <c:ptCount val="12"/>
                <c:pt idx="0">
                  <c:v>0</c:v>
                </c:pt>
                <c:pt idx="1">
                  <c:v>1.7690802374495087</c:v>
                </c:pt>
                <c:pt idx="2">
                  <c:v>2.8108943314261068</c:v>
                </c:pt>
                <c:pt idx="3">
                  <c:v>3.105027933941138</c:v>
                </c:pt>
                <c:pt idx="4">
                  <c:v>2.8108943314261077</c:v>
                </c:pt>
                <c:pt idx="5">
                  <c:v>1.7690802374495087</c:v>
                </c:pt>
                <c:pt idx="6">
                  <c:v>4.5207977986128126E-16</c:v>
                </c:pt>
                <c:pt idx="7">
                  <c:v>-1.7690802374495094</c:v>
                </c:pt>
                <c:pt idx="8">
                  <c:v>-2.8108943314261068</c:v>
                </c:pt>
                <c:pt idx="9">
                  <c:v>-3.105027933941138</c:v>
                </c:pt>
                <c:pt idx="10">
                  <c:v>-2.8108943314261068</c:v>
                </c:pt>
                <c:pt idx="11">
                  <c:v>-1.7690802374495103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DjiboAnnuHC!$E$35:$E$46</c:f>
              <c:numCache>
                <c:formatCode>0.0000</c:formatCode>
                <c:ptCount val="12"/>
                <c:pt idx="0">
                  <c:v>0</c:v>
                </c:pt>
                <c:pt idx="1">
                  <c:v>0.83793597955791821</c:v>
                </c:pt>
                <c:pt idx="2">
                  <c:v>0.83793597955791832</c:v>
                </c:pt>
                <c:pt idx="3">
                  <c:v>1.3476633003994828E-16</c:v>
                </c:pt>
                <c:pt idx="4">
                  <c:v>-0.8379359795579181</c:v>
                </c:pt>
                <c:pt idx="5">
                  <c:v>-0.83793597955791821</c:v>
                </c:pt>
                <c:pt idx="6">
                  <c:v>-2.6953266007989665E-16</c:v>
                </c:pt>
                <c:pt idx="7">
                  <c:v>0.83793597955791832</c:v>
                </c:pt>
                <c:pt idx="8">
                  <c:v>0.83793597955791854</c:v>
                </c:pt>
                <c:pt idx="9">
                  <c:v>4.0429899011984495E-16</c:v>
                </c:pt>
                <c:pt idx="10">
                  <c:v>-0.83793597955791832</c:v>
                </c:pt>
                <c:pt idx="11">
                  <c:v>-0.83793597955791854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DjiboAnnuHC!$H$35:$H$46</c:f>
              <c:numCache>
                <c:formatCode>0.0000</c:formatCode>
                <c:ptCount val="12"/>
                <c:pt idx="0">
                  <c:v>0</c:v>
                </c:pt>
                <c:pt idx="1">
                  <c:v>0.21329279479656107</c:v>
                </c:pt>
                <c:pt idx="2">
                  <c:v>-0.21329279479656099</c:v>
                </c:pt>
                <c:pt idx="3">
                  <c:v>-6.8608313474882777E-17</c:v>
                </c:pt>
                <c:pt idx="4">
                  <c:v>0.21329279479656116</c:v>
                </c:pt>
                <c:pt idx="5">
                  <c:v>-0.21329279479656107</c:v>
                </c:pt>
                <c:pt idx="6">
                  <c:v>-1.3721662694976558E-16</c:v>
                </c:pt>
                <c:pt idx="7">
                  <c:v>0.21329279479656099</c:v>
                </c:pt>
                <c:pt idx="8">
                  <c:v>-0.21329279479656091</c:v>
                </c:pt>
                <c:pt idx="9">
                  <c:v>-2.0582494042464829E-16</c:v>
                </c:pt>
                <c:pt idx="10">
                  <c:v>0.21329279479656099</c:v>
                </c:pt>
                <c:pt idx="11">
                  <c:v>-0.21329279479656085</c:v>
                </c:pt>
              </c:numCache>
            </c:numRef>
          </c:val>
          <c:smooth val="1"/>
        </c:ser>
        <c:marker val="1"/>
        <c:axId val="85419520"/>
        <c:axId val="85421440"/>
      </c:lineChart>
      <c:catAx>
        <c:axId val="854195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5421440"/>
        <c:crosses val="autoZero"/>
        <c:auto val="1"/>
        <c:lblAlgn val="ctr"/>
        <c:lblOffset val="100"/>
      </c:catAx>
      <c:valAx>
        <c:axId val="8542144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752397772758E-2"/>
              <c:y val="0.46668014471164082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54195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173105698236315"/>
          <c:y val="0.4493243243243249"/>
          <c:w val="0.29824637574508844"/>
          <c:h val="0.24324324324324348"/>
        </c:manualLayout>
      </c:layout>
    </c:legend>
    <c:plotVisOnly val="1"/>
    <c:dispBlanksAs val="span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GB" sz="1000">
                <a:latin typeface="Times New Roman" pitchFamily="18" charset="0"/>
                <a:cs typeface="Times New Roman" pitchFamily="18" charset="0"/>
              </a:rPr>
              <a:t>Annual,</a:t>
            </a:r>
            <a:r>
              <a:rPr lang="en-GB" sz="1000" baseline="0">
                <a:latin typeface="Times New Roman" pitchFamily="18" charset="0"/>
                <a:cs typeface="Times New Roman" pitchFamily="18" charset="0"/>
              </a:rPr>
              <a:t> Semi-Annual and Seasonal Harmonic Curves of HMMUF at 06 hours in 1969</a:t>
            </a:r>
            <a:endParaRPr lang="en-GB" sz="1000"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21568679076380295"/>
          <c:y val="0.18791977099899596"/>
          <c:w val="0.4583344303730813"/>
          <c:h val="0.70469914124623345"/>
        </c:manualLayout>
      </c:layout>
      <c:lineChart>
        <c:grouping val="standard"/>
        <c:ser>
          <c:idx val="0"/>
          <c:order val="0"/>
          <c:tx>
            <c:v>Annual</c:v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DjiboAnnuHC!$K$35:$K$46</c:f>
              <c:numCache>
                <c:formatCode>0.0000</c:formatCode>
                <c:ptCount val="12"/>
                <c:pt idx="0">
                  <c:v>0</c:v>
                </c:pt>
                <c:pt idx="1">
                  <c:v>2.238917265281628</c:v>
                </c:pt>
                <c:pt idx="2">
                  <c:v>3.55741911321407</c:v>
                </c:pt>
                <c:pt idx="3">
                  <c:v>3.929669499052876</c:v>
                </c:pt>
                <c:pt idx="4">
                  <c:v>3.5574191132140704</c:v>
                </c:pt>
                <c:pt idx="5">
                  <c:v>2.238917265281628</c:v>
                </c:pt>
                <c:pt idx="6">
                  <c:v>5.7214432844232627E-16</c:v>
                </c:pt>
                <c:pt idx="7">
                  <c:v>-2.2389172652816289</c:v>
                </c:pt>
                <c:pt idx="8">
                  <c:v>-3.5574191132140696</c:v>
                </c:pt>
                <c:pt idx="9">
                  <c:v>-3.929669499052876</c:v>
                </c:pt>
                <c:pt idx="10">
                  <c:v>-3.55741911321407</c:v>
                </c:pt>
                <c:pt idx="11">
                  <c:v>-2.2389172652816303</c:v>
                </c:pt>
              </c:numCache>
            </c:numRef>
          </c:val>
          <c:smooth val="1"/>
        </c:ser>
        <c:ser>
          <c:idx val="1"/>
          <c:order val="1"/>
          <c:tx>
            <c:v>Semi-Annual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DjiboAnnuHC!$N$35:$N$46</c:f>
              <c:numCache>
                <c:formatCode>0.0000</c:formatCode>
                <c:ptCount val="12"/>
                <c:pt idx="0">
                  <c:v>0</c:v>
                </c:pt>
                <c:pt idx="1">
                  <c:v>1.752047957257465</c:v>
                </c:pt>
                <c:pt idx="2">
                  <c:v>1.7520479572574652</c:v>
                </c:pt>
                <c:pt idx="3">
                  <c:v>2.817841446289828E-16</c:v>
                </c:pt>
                <c:pt idx="4">
                  <c:v>-1.7520479572574648</c:v>
                </c:pt>
                <c:pt idx="5">
                  <c:v>-1.752047957257465</c:v>
                </c:pt>
                <c:pt idx="6">
                  <c:v>-5.635682892579657E-16</c:v>
                </c:pt>
                <c:pt idx="7">
                  <c:v>1.7520479572574652</c:v>
                </c:pt>
                <c:pt idx="8">
                  <c:v>1.7520479572574659</c:v>
                </c:pt>
                <c:pt idx="9">
                  <c:v>8.4535243388694869E-16</c:v>
                </c:pt>
                <c:pt idx="10">
                  <c:v>-1.7520479572574652</c:v>
                </c:pt>
                <c:pt idx="11">
                  <c:v>-1.7520479572574659</c:v>
                </c:pt>
              </c:numCache>
            </c:numRef>
          </c:val>
          <c:smooth val="1"/>
        </c:ser>
        <c:ser>
          <c:idx val="2"/>
          <c:order val="2"/>
          <c:tx>
            <c:v>Seasonal</c:v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strRef>
              <c:f>DjiboAnnuHC!$A$35:$A$46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DjiboAnnuHC!$Q$35:$Q$46</c:f>
              <c:numCache>
                <c:formatCode>0.0000</c:formatCode>
                <c:ptCount val="12"/>
                <c:pt idx="0">
                  <c:v>0</c:v>
                </c:pt>
                <c:pt idx="1">
                  <c:v>0.35802719126565608</c:v>
                </c:pt>
                <c:pt idx="2">
                  <c:v>-0.35802719126565596</c:v>
                </c:pt>
                <c:pt idx="3">
                  <c:v>-1.1516395476141036E-16</c:v>
                </c:pt>
                <c:pt idx="4">
                  <c:v>0.35802719126565619</c:v>
                </c:pt>
                <c:pt idx="5">
                  <c:v>-0.35802719126565608</c:v>
                </c:pt>
                <c:pt idx="6">
                  <c:v>-2.3032790952282072E-16</c:v>
                </c:pt>
                <c:pt idx="7">
                  <c:v>0.35802719126565596</c:v>
                </c:pt>
                <c:pt idx="8">
                  <c:v>-0.3580271912656558</c:v>
                </c:pt>
                <c:pt idx="9">
                  <c:v>-3.4549186428423118E-16</c:v>
                </c:pt>
                <c:pt idx="10">
                  <c:v>0.35802719126565596</c:v>
                </c:pt>
                <c:pt idx="11">
                  <c:v>-0.35802719126565569</c:v>
                </c:pt>
              </c:numCache>
            </c:numRef>
          </c:val>
          <c:smooth val="1"/>
        </c:ser>
        <c:marker val="1"/>
        <c:axId val="85456000"/>
        <c:axId val="85457920"/>
      </c:lineChart>
      <c:catAx>
        <c:axId val="854560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Year</a:t>
                </a:r>
              </a:p>
            </c:rich>
          </c:tx>
          <c:layout/>
          <c:spPr>
            <a:noFill/>
            <a:ln w="25400">
              <a:noFill/>
            </a:ln>
          </c:spPr>
        </c:title>
        <c:numFmt formatCode="General" sourceLinked="1"/>
        <c:majorTickMark val="none"/>
        <c:tickLblPos val="nextTo"/>
        <c:crossAx val="85457920"/>
        <c:crosses val="autoZero"/>
        <c:auto val="1"/>
        <c:lblAlgn val="ctr"/>
        <c:lblOffset val="100"/>
      </c:catAx>
      <c:valAx>
        <c:axId val="8545792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800">
                    <a:latin typeface="Times New Roman" pitchFamily="18" charset="0"/>
                    <a:cs typeface="Times New Roman" pitchFamily="18" charset="0"/>
                  </a:rPr>
                  <a:t>Amplitude</a:t>
                </a:r>
              </a:p>
            </c:rich>
          </c:tx>
          <c:layout>
            <c:manualLayout>
              <c:xMode val="edge"/>
              <c:yMode val="edge"/>
              <c:x val="2.1681957186544441E-2"/>
              <c:y val="0.46668005425496362"/>
            </c:manualLayout>
          </c:layout>
          <c:spPr>
            <a:noFill/>
            <a:ln w="25400">
              <a:noFill/>
            </a:ln>
          </c:spPr>
        </c:title>
        <c:numFmt formatCode="0.0000" sourceLinked="1"/>
        <c:tickLblPos val="nextTo"/>
        <c:crossAx val="854560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60800886127767"/>
          <c:y val="0.44966513414011117"/>
          <c:w val="0.2916672686556383"/>
          <c:h val="0.24161109055998894"/>
        </c:manualLayout>
      </c:layout>
    </c:legend>
    <c:plotVisOnly val="1"/>
    <c:dispBlanksAs val="span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64C75-C868-4B18-8DF2-DDF220700460}" type="datetimeFigureOut">
              <a:rPr lang="en-US" smtClean="0"/>
              <a:t>10/13/2017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AE1D2-E663-4FF3-87FB-372FAA2A23D2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21FF6-440D-4E14-BBF6-8D5C7DE8EB1D}" type="datetimeFigureOut">
              <a:rPr lang="en-US" smtClean="0"/>
              <a:pPr/>
              <a:t>10/12/2017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CBD0E-CC6B-48BE-9DEF-F094CD1C223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CBD0E-CC6B-48BE-9DEF-F094CD1C223F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D06E-B9AA-4FB2-8DF9-F1CA5961FDF9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8C61-7493-40FC-A534-6080993D383E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DBAE-5445-4CE9-9709-65A10E3477EC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9255B-12B5-4921-B412-376D7C2DCCD2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58E51-3A3D-44CC-9248-D1E0ACE1593E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CE4C8-D508-43E3-BD8B-EFE2F59F13A8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8374-AB35-487F-AEC9-682FC3E1246D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AF55-8CC1-49EA-B64F-B03F34AF8D84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B59C-0713-49B9-BE73-2790CCB7F8A4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BA9B6-45FD-4A50-B9BE-D4EE6E1526F6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0294-7767-4062-A20C-B844F81C2B89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DCCA6-B0A4-4FCC-A9DF-CE1A0D6408EF}" type="datetime1">
              <a:rPr lang="en-US" smtClean="0"/>
              <a:pPr/>
              <a:t>10/12/2017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7F270-7E3D-44F0-B0D4-02AC69642ED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7" Type="http://schemas.openxmlformats.org/officeDocument/2006/relationships/chart" Target="../charts/chart42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1.xml"/><Relationship Id="rId5" Type="http://schemas.openxmlformats.org/officeDocument/2006/relationships/chart" Target="../charts/chart40.xml"/><Relationship Id="rId4" Type="http://schemas.openxmlformats.org/officeDocument/2006/relationships/chart" Target="../charts/char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399"/>
            <a:ext cx="7772400" cy="236220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Harmonic Analyses of Maximum Usable Frequency at the Djibouti and Ouagadougou Stations.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124200"/>
            <a:ext cx="7239000" cy="3048000"/>
          </a:xfrm>
        </p:spPr>
        <p:txBody>
          <a:bodyPr>
            <a:normAutofit/>
          </a:bodyPr>
          <a:lstStyle/>
          <a:p>
            <a:pPr algn="just"/>
            <a:r>
              <a:rPr lang="en-GB" b="1" baseline="30000" dirty="0" smtClean="0">
                <a:latin typeface="Times New Roman"/>
              </a:rPr>
              <a:t>1</a:t>
            </a:r>
            <a:r>
              <a:rPr lang="en-GB" b="1" baseline="0" dirty="0" smtClean="0">
                <a:latin typeface="Times New Roman"/>
              </a:rPr>
              <a:t>Adeniji-Adele, R. A; </a:t>
            </a:r>
            <a:r>
              <a:rPr lang="en-GB" b="1" baseline="30000" dirty="0" smtClean="0">
                <a:latin typeface="Times New Roman"/>
              </a:rPr>
              <a:t>1</a:t>
            </a:r>
            <a:r>
              <a:rPr lang="en-GB" b="1" baseline="0" dirty="0" smtClean="0">
                <a:latin typeface="Times New Roman"/>
              </a:rPr>
              <a:t>Somoye, E. O; </a:t>
            </a:r>
            <a:r>
              <a:rPr lang="en-GB" b="1" baseline="30000" dirty="0" smtClean="0">
                <a:latin typeface="Times New Roman"/>
              </a:rPr>
              <a:t>1</a:t>
            </a:r>
            <a:r>
              <a:rPr lang="en-GB" b="1" baseline="0" dirty="0" smtClean="0">
                <a:latin typeface="Times New Roman"/>
              </a:rPr>
              <a:t>Ogwala, A; </a:t>
            </a:r>
            <a:r>
              <a:rPr lang="en-GB" b="1" baseline="30000" dirty="0" smtClean="0">
                <a:latin typeface="Times New Roman"/>
              </a:rPr>
              <a:t>1</a:t>
            </a:r>
            <a:r>
              <a:rPr lang="en-GB" b="1" baseline="0" dirty="0" smtClean="0">
                <a:latin typeface="Times New Roman"/>
              </a:rPr>
              <a:t>Onori, E. O; </a:t>
            </a:r>
            <a:r>
              <a:rPr lang="en-GB" b="1" baseline="30000" dirty="0" smtClean="0">
                <a:latin typeface="Times New Roman"/>
              </a:rPr>
              <a:t>1</a:t>
            </a:r>
            <a:r>
              <a:rPr lang="en-GB" b="1" baseline="0" dirty="0" smtClean="0">
                <a:latin typeface="Times New Roman"/>
              </a:rPr>
              <a:t>Ogabi, C. O; </a:t>
            </a:r>
            <a:r>
              <a:rPr lang="en-GB" b="1" baseline="30000" dirty="0" smtClean="0">
                <a:latin typeface="Times New Roman"/>
              </a:rPr>
              <a:t>1</a:t>
            </a:r>
            <a:r>
              <a:rPr lang="en-GB" b="1" baseline="0" dirty="0" smtClean="0">
                <a:latin typeface="Times New Roman"/>
              </a:rPr>
              <a:t>Ometan, O. O; </a:t>
            </a:r>
            <a:r>
              <a:rPr lang="en-GB" b="1" baseline="30000" dirty="0" smtClean="0">
                <a:latin typeface="Times New Roman"/>
              </a:rPr>
              <a:t>1</a:t>
            </a:r>
            <a:r>
              <a:rPr lang="en-GB" b="1" baseline="0" dirty="0" smtClean="0">
                <a:latin typeface="Times New Roman"/>
              </a:rPr>
              <a:t>Oluyo, K; </a:t>
            </a:r>
            <a:r>
              <a:rPr lang="en-GB" b="1" baseline="30000" dirty="0" smtClean="0">
                <a:latin typeface="Times New Roman"/>
              </a:rPr>
              <a:t>1</a:t>
            </a:r>
            <a:r>
              <a:rPr lang="en-GB" b="1" baseline="0" dirty="0" smtClean="0">
                <a:latin typeface="Times New Roman"/>
              </a:rPr>
              <a:t>Sode, A.</a:t>
            </a:r>
          </a:p>
          <a:p>
            <a:pPr algn="just"/>
            <a:r>
              <a:rPr lang="en-GB" b="1" baseline="30000" dirty="0" smtClean="0">
                <a:latin typeface="Times New Roman"/>
              </a:rPr>
              <a:t>1</a:t>
            </a:r>
            <a:r>
              <a:rPr lang="en-GB" b="1" dirty="0" smtClean="0">
                <a:latin typeface="Times New Roman"/>
              </a:rPr>
              <a:t> – Lagos State University</a:t>
            </a:r>
          </a:p>
          <a:p>
            <a:pPr algn="just"/>
            <a:r>
              <a:rPr lang="en-GB" sz="2600" b="1" baseline="0" dirty="0" smtClean="0">
                <a:latin typeface="Times New Roman"/>
              </a:rPr>
              <a:t>[Lagos State University Ionospheric and Radio Propagation Research Group (LIRPRG)]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THE HARMONICS ANALYSIS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sz="2800" dirty="0" smtClean="0"/>
              <a:t>	When </a:t>
            </a:r>
            <a:r>
              <a:rPr lang="en-GB" sz="2800" i="1" dirty="0"/>
              <a:t>a</a:t>
            </a:r>
            <a:r>
              <a:rPr lang="en-GB" sz="2800" i="1" baseline="-25000" dirty="0"/>
              <a:t>1</a:t>
            </a:r>
            <a:r>
              <a:rPr lang="en-GB" sz="2800" i="1" dirty="0"/>
              <a:t>, b</a:t>
            </a:r>
            <a:r>
              <a:rPr lang="en-GB" sz="2800" i="1" baseline="-25000" dirty="0"/>
              <a:t>1</a:t>
            </a:r>
            <a:r>
              <a:rPr lang="en-GB" sz="2800" i="1" dirty="0"/>
              <a:t>,; a</a:t>
            </a:r>
            <a:r>
              <a:rPr lang="en-GB" sz="2800" i="1" baseline="-25000" dirty="0"/>
              <a:t>2</a:t>
            </a:r>
            <a:r>
              <a:rPr lang="en-GB" sz="2800" i="1" dirty="0"/>
              <a:t>, b</a:t>
            </a:r>
            <a:r>
              <a:rPr lang="en-GB" sz="2800" i="1" baseline="-25000" dirty="0"/>
              <a:t>2</a:t>
            </a:r>
            <a:r>
              <a:rPr lang="en-GB" sz="2800" i="1" dirty="0"/>
              <a:t>;..;a</a:t>
            </a:r>
            <a:r>
              <a:rPr lang="en-GB" sz="2800" i="1" baseline="-25000" dirty="0"/>
              <a:t>n</a:t>
            </a:r>
            <a:r>
              <a:rPr lang="en-GB" sz="2800" i="1" dirty="0"/>
              <a:t>, </a:t>
            </a:r>
            <a:r>
              <a:rPr lang="en-GB" sz="2800" i="1" dirty="0" err="1"/>
              <a:t>b</a:t>
            </a:r>
            <a:r>
              <a:rPr lang="en-GB" sz="2800" i="1" baseline="-25000" dirty="0" err="1"/>
              <a:t>n</a:t>
            </a:r>
            <a:r>
              <a:rPr lang="en-GB" sz="2800" dirty="0"/>
              <a:t> have been determined, the values of </a:t>
            </a:r>
            <a:r>
              <a:rPr lang="en-GB" sz="2800" i="1" dirty="0"/>
              <a:t>C</a:t>
            </a:r>
            <a:r>
              <a:rPr lang="en-GB" sz="2800" i="1" baseline="-25000" dirty="0"/>
              <a:t>1</a:t>
            </a:r>
            <a:r>
              <a:rPr lang="en-GB" sz="2800" i="1" dirty="0"/>
              <a:t>, φ</a:t>
            </a:r>
            <a:r>
              <a:rPr lang="en-GB" sz="2800" i="1" baseline="-25000" dirty="0"/>
              <a:t>1</a:t>
            </a:r>
            <a:r>
              <a:rPr lang="en-GB" sz="2800" i="1" dirty="0"/>
              <a:t>; C</a:t>
            </a:r>
            <a:r>
              <a:rPr lang="en-GB" sz="2800" i="1" baseline="-25000" dirty="0"/>
              <a:t>2</a:t>
            </a:r>
            <a:r>
              <a:rPr lang="en-GB" sz="2800" i="1" dirty="0"/>
              <a:t>, φ</a:t>
            </a:r>
            <a:r>
              <a:rPr lang="en-GB" sz="2800" i="1" baseline="-25000" dirty="0"/>
              <a:t>2</a:t>
            </a:r>
            <a:r>
              <a:rPr lang="en-GB" sz="2800" i="1" dirty="0"/>
              <a:t>; ..;</a:t>
            </a:r>
            <a:r>
              <a:rPr lang="en-GB" sz="2800" i="1" dirty="0" err="1"/>
              <a:t>C</a:t>
            </a:r>
            <a:r>
              <a:rPr lang="en-GB" sz="2800" i="1" baseline="-25000" dirty="0" err="1"/>
              <a:t>n</a:t>
            </a:r>
            <a:r>
              <a:rPr lang="en-GB" sz="2800" i="1" dirty="0"/>
              <a:t>, </a:t>
            </a:r>
            <a:r>
              <a:rPr lang="en-GB" sz="2800" i="1" dirty="0" err="1"/>
              <a:t>φ</a:t>
            </a:r>
            <a:r>
              <a:rPr lang="en-GB" sz="2800" i="1" baseline="-25000" dirty="0" err="1"/>
              <a:t>n</a:t>
            </a:r>
            <a:r>
              <a:rPr lang="en-GB" sz="2800" dirty="0"/>
              <a:t> can be calculated. Substituting </a:t>
            </a:r>
            <a:r>
              <a:rPr lang="en-GB" sz="2800" i="1" dirty="0"/>
              <a:t>C</a:t>
            </a:r>
            <a:r>
              <a:rPr lang="en-GB" sz="2800" dirty="0"/>
              <a:t> and </a:t>
            </a:r>
            <a:r>
              <a:rPr lang="en-GB" sz="2800" i="1" dirty="0"/>
              <a:t>φ</a:t>
            </a:r>
            <a:r>
              <a:rPr lang="en-GB" sz="2800" dirty="0"/>
              <a:t> in the expression for </a:t>
            </a:r>
            <a:r>
              <a:rPr lang="en-GB" sz="2800" i="1" dirty="0"/>
              <a:t>h(t)</a:t>
            </a:r>
            <a:r>
              <a:rPr lang="en-GB" sz="2800" dirty="0"/>
              <a:t>, it </a:t>
            </a:r>
            <a:r>
              <a:rPr lang="en-GB" sz="2800" dirty="0" smtClean="0"/>
              <a:t>becomes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en-GB" sz="2800" dirty="0"/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Or </a:t>
            </a:r>
          </a:p>
          <a:p>
            <a:pPr>
              <a:buFont typeface="Wingdings" pitchFamily="2" charset="2"/>
              <a:buChar char="Ø"/>
            </a:pPr>
            <a:endParaRPr lang="en-GB" sz="2800" dirty="0"/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.</a:t>
            </a:r>
            <a:r>
              <a:rPr lang="en-GB" sz="2800" dirty="0"/>
              <a:t> where φ</a:t>
            </a:r>
            <a:r>
              <a:rPr lang="en-GB" sz="2800" baseline="30000" dirty="0"/>
              <a:t>/</a:t>
            </a:r>
            <a:r>
              <a:rPr lang="en-GB" sz="2800" dirty="0"/>
              <a:t> = 90</a:t>
            </a:r>
            <a:r>
              <a:rPr lang="en-GB" sz="2800" baseline="30000" dirty="0"/>
              <a:t>0</a:t>
            </a:r>
            <a:r>
              <a:rPr lang="en-GB" sz="2800" dirty="0"/>
              <a:t> – φ</a:t>
            </a:r>
            <a:r>
              <a:rPr lang="en-GB" sz="2800" dirty="0" smtClean="0"/>
              <a:t>.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3428999"/>
            <a:ext cx="6400799" cy="1076587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4267200"/>
            <a:ext cx="6553200" cy="109552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HARMONICS ANALYSIS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The components of </a:t>
            </a:r>
            <a:r>
              <a:rPr lang="en-GB" sz="2800" i="1" dirty="0" smtClean="0"/>
              <a:t>t</a:t>
            </a:r>
            <a:r>
              <a:rPr lang="en-GB" sz="2800" dirty="0" smtClean="0"/>
              <a:t> for the first harmonic of the diurnal variations have angular frequency intervals given by 		 </a:t>
            </a:r>
            <a:r>
              <a:rPr lang="en-GB" sz="2800" dirty="0"/>
              <a:t>	</a:t>
            </a:r>
            <a:r>
              <a:rPr lang="en-GB" sz="2800" dirty="0" smtClean="0"/>
              <a:t>        ,(</a:t>
            </a:r>
            <a:r>
              <a:rPr lang="en-GB" sz="2800" i="1" dirty="0"/>
              <a:t>t = 0, 1, 2. 3,.....,23</a:t>
            </a:r>
            <a:r>
              <a:rPr lang="en-GB" sz="2800" dirty="0"/>
              <a:t>)	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The components of </a:t>
            </a:r>
            <a:r>
              <a:rPr lang="en-GB" sz="2800" i="1" dirty="0" smtClean="0"/>
              <a:t>t</a:t>
            </a:r>
            <a:r>
              <a:rPr lang="en-GB" sz="2800" dirty="0" smtClean="0"/>
              <a:t> for the first harmonic of the annual variations have angular frequency intervals given by 		 	        ,(</a:t>
            </a:r>
            <a:r>
              <a:rPr lang="en-GB" sz="2800" i="1" dirty="0" smtClean="0"/>
              <a:t>t = 0, 1, 2. 3,.....,11</a:t>
            </a:r>
            <a:r>
              <a:rPr lang="en-GB" sz="2800" dirty="0" smtClean="0"/>
              <a:t>)	</a:t>
            </a:r>
          </a:p>
          <a:p>
            <a:endParaRPr lang="en-GB" sz="2800" dirty="0" smtClean="0"/>
          </a:p>
          <a:p>
            <a:r>
              <a:rPr lang="en-GB" sz="2800" dirty="0" smtClean="0"/>
              <a:t>The components of </a:t>
            </a:r>
            <a:r>
              <a:rPr lang="en-GB" sz="2800" i="1" dirty="0" smtClean="0"/>
              <a:t>t</a:t>
            </a:r>
            <a:r>
              <a:rPr lang="en-GB" sz="2800" dirty="0" smtClean="0"/>
              <a:t> for the first harmonic of the annual variations have angular frequency intervals given by 		 	        </a:t>
            </a:r>
            <a:r>
              <a:rPr lang="en-GB" sz="2800" dirty="0" smtClean="0"/>
              <a:t>,(</a:t>
            </a:r>
            <a:r>
              <a:rPr lang="en-GB" sz="2800" i="1" dirty="0" smtClean="0"/>
              <a:t>t = 0, 1, 2. 3,.....,10</a:t>
            </a:r>
            <a:r>
              <a:rPr lang="en-GB" sz="2800" dirty="0" smtClean="0"/>
              <a:t>)	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2057400"/>
            <a:ext cx="2286000" cy="1026000"/>
          </a:xfrm>
          <a:prstGeom prst="rect">
            <a:avLst/>
          </a:prstGeom>
          <a:noFill/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3962400"/>
            <a:ext cx="2376905" cy="1066800"/>
          </a:xfrm>
          <a:prstGeom prst="rect">
            <a:avLst/>
          </a:prstGeom>
          <a:noFill/>
        </p:spPr>
      </p:pic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1" y="5791200"/>
            <a:ext cx="2590800" cy="997809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GB" sz="3200" b="1" dirty="0"/>
              <a:t>RESULTS AND </a:t>
            </a:r>
            <a:r>
              <a:rPr lang="en-GB" sz="3200" b="1" dirty="0" smtClean="0"/>
              <a:t>DISCUSSION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685800" y="838201"/>
          <a:ext cx="36576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572000" y="914400"/>
          <a:ext cx="3720873" cy="2347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09600" y="3581400"/>
          <a:ext cx="4159703" cy="250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648200" y="3276600"/>
          <a:ext cx="3793671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4800" y="6096001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</a:t>
            </a:r>
            <a:r>
              <a:rPr lang="en-GB" dirty="0" smtClean="0"/>
              <a:t>. 3: </a:t>
            </a:r>
            <a:r>
              <a:rPr lang="en-GB" dirty="0" smtClean="0"/>
              <a:t>Diurnal, Semi-Diurnal &amp; 6-Hourly Harmonic Curves of Annual Hourly Means </a:t>
            </a:r>
            <a:r>
              <a:rPr lang="en-GB" dirty="0" smtClean="0"/>
              <a:t>MUF</a:t>
            </a:r>
          </a:p>
          <a:p>
            <a:r>
              <a:rPr lang="en-GB" dirty="0" smtClean="0"/>
              <a:t>            at Djibouti </a:t>
            </a:r>
            <a:r>
              <a:rPr lang="en-GB" dirty="0" smtClean="0"/>
              <a:t>in 1957, 1958, 1964 and 1966.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609600" y="381000"/>
          <a:ext cx="3962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648200" y="381000"/>
          <a:ext cx="4237264" cy="2743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609600" y="3200400"/>
          <a:ext cx="3962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59436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Fig. </a:t>
            </a:r>
            <a:r>
              <a:rPr lang="en-GB" dirty="0" smtClean="0"/>
              <a:t>4: Djibouti </a:t>
            </a:r>
            <a:r>
              <a:rPr lang="en-GB" dirty="0" smtClean="0"/>
              <a:t>Diurnal, Semi-diurnal and 6-Hourly Variations Harmonic Amplitudes </a:t>
            </a:r>
            <a:endParaRPr lang="en-GB" dirty="0" smtClean="0"/>
          </a:p>
          <a:p>
            <a:r>
              <a:rPr lang="en-GB" dirty="0" smtClean="0"/>
              <a:t>        phase </a:t>
            </a:r>
            <a:r>
              <a:rPr lang="en-GB" dirty="0" smtClean="0"/>
              <a:t>Relationship with </a:t>
            </a:r>
            <a:r>
              <a:rPr lang="en-GB" dirty="0" err="1" smtClean="0"/>
              <a:t>Rz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685800" y="381000"/>
          <a:ext cx="3886200" cy="2666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648200" y="381000"/>
          <a:ext cx="3870614" cy="2666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685800" y="3124200"/>
          <a:ext cx="3879273" cy="2947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648200" y="3048000"/>
          <a:ext cx="3956339" cy="2947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60198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Fig</a:t>
            </a:r>
            <a:r>
              <a:rPr lang="en-GB" dirty="0" smtClean="0"/>
              <a:t>. 5: </a:t>
            </a:r>
            <a:r>
              <a:rPr lang="en-GB" dirty="0"/>
              <a:t>Annual, Semi-Annual and Seasonal Harmonic Curves of Hourly </a:t>
            </a:r>
            <a:r>
              <a:rPr lang="en-GB" dirty="0" smtClean="0"/>
              <a:t>Means</a:t>
            </a:r>
          </a:p>
          <a:p>
            <a:r>
              <a:rPr lang="en-GB" dirty="0" smtClean="0"/>
              <a:t>            MUF </a:t>
            </a:r>
            <a:r>
              <a:rPr lang="en-GB" dirty="0"/>
              <a:t>for Djibouti at 06 Hours in 1965, 1969, 1973 and 1976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685800" y="304800"/>
          <a:ext cx="3860222" cy="2947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724400" y="304800"/>
          <a:ext cx="3832514" cy="2947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685800" y="2971800"/>
          <a:ext cx="3879272" cy="2947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724400" y="2971800"/>
          <a:ext cx="3832514" cy="2947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8200" y="59436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Fig. </a:t>
            </a:r>
            <a:r>
              <a:rPr lang="en-GB" dirty="0" smtClean="0"/>
              <a:t>6: </a:t>
            </a:r>
            <a:r>
              <a:rPr lang="en-GB" dirty="0"/>
              <a:t>Annual, Semi-Annual and Seasonal Harmonic Curves of Hourly </a:t>
            </a:r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          Means </a:t>
            </a:r>
            <a:r>
              <a:rPr lang="en-GB" dirty="0"/>
              <a:t>MUF for Djibouti at 12 Hours in 1965, 1969, 1973 and 1976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17220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16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57200" y="228601"/>
          <a:ext cx="4038600" cy="2057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572000" y="228601"/>
          <a:ext cx="4343400" cy="2057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57200" y="2286000"/>
          <a:ext cx="40386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572000" y="2286001"/>
          <a:ext cx="4313464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457200" y="4267200"/>
          <a:ext cx="40386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572000" y="4267201"/>
          <a:ext cx="4313464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1000" y="6248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Fig. 7: Djibouti’s Annual, Semi-annual and Quarterly Variations Amplitude Phase</a:t>
            </a:r>
          </a:p>
          <a:p>
            <a:r>
              <a:rPr lang="en-GB" dirty="0" smtClean="0"/>
              <a:t> </a:t>
            </a:r>
            <a:r>
              <a:rPr lang="en-GB" dirty="0" smtClean="0"/>
              <a:t>      Relationship with </a:t>
            </a:r>
            <a:r>
              <a:rPr lang="en-GB" dirty="0" err="1" smtClean="0"/>
              <a:t>Rz</a:t>
            </a:r>
            <a:r>
              <a:rPr lang="en-GB" dirty="0" smtClean="0"/>
              <a:t>.</a:t>
            </a:r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58975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17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81000" y="228600"/>
          <a:ext cx="4092287" cy="293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800600" y="228600"/>
          <a:ext cx="4074103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04800" y="3124200"/>
          <a:ext cx="4287116" cy="306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800600" y="3276600"/>
          <a:ext cx="4045528" cy="287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6172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Fig. </a:t>
            </a:r>
            <a:r>
              <a:rPr lang="en-GB" dirty="0" smtClean="0"/>
              <a:t>8: </a:t>
            </a:r>
            <a:r>
              <a:rPr lang="en-GB" dirty="0" smtClean="0"/>
              <a:t>Diurnal, Semi-Diurnal &amp; 6-Hourly Harmonic Curves of Annual Hourly </a:t>
            </a:r>
            <a:r>
              <a:rPr lang="en-GB" dirty="0" smtClean="0"/>
              <a:t>Means</a:t>
            </a:r>
          </a:p>
          <a:p>
            <a:r>
              <a:rPr lang="en-GB" dirty="0" smtClean="0"/>
              <a:t>            MUF </a:t>
            </a:r>
            <a:r>
              <a:rPr lang="en-GB" dirty="0" smtClean="0"/>
              <a:t>at Ouagadougou in 1966</a:t>
            </a:r>
            <a:r>
              <a:rPr lang="en-GB" dirty="0" smtClean="0"/>
              <a:t>., 1968, 1972 and 1976.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10600" cy="58975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18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57200" y="228601"/>
          <a:ext cx="4038600" cy="2514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572000" y="228600"/>
          <a:ext cx="4191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57200" y="2819401"/>
          <a:ext cx="40386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9600" y="5867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Fig. </a:t>
            </a:r>
            <a:r>
              <a:rPr lang="en-GB" dirty="0" smtClean="0"/>
              <a:t>9: Ouagadougou </a:t>
            </a:r>
            <a:r>
              <a:rPr lang="en-GB" dirty="0" smtClean="0"/>
              <a:t>Diurnal, Semi-diurnal and 6-Hourly Variations Harmonic </a:t>
            </a:r>
            <a:endParaRPr lang="en-GB" dirty="0" smtClean="0"/>
          </a:p>
          <a:p>
            <a:r>
              <a:rPr lang="en-GB" dirty="0" smtClean="0"/>
              <a:t>            amplitudes </a:t>
            </a:r>
            <a:r>
              <a:rPr lang="en-GB" dirty="0" smtClean="0"/>
              <a:t>Phase </a:t>
            </a:r>
            <a:r>
              <a:rPr lang="en-GB" dirty="0" smtClean="0"/>
              <a:t>Relationships </a:t>
            </a:r>
            <a:r>
              <a:rPr lang="en-GB" dirty="0" smtClean="0"/>
              <a:t>with </a:t>
            </a:r>
            <a:r>
              <a:rPr lang="en-GB" dirty="0" err="1" smtClean="0"/>
              <a:t>Rz</a:t>
            </a:r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10600" cy="58975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19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81000" y="228601"/>
          <a:ext cx="4191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800600" y="228600"/>
          <a:ext cx="3946814" cy="2947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57200" y="3352800"/>
          <a:ext cx="3879273" cy="2947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800600" y="3352800"/>
          <a:ext cx="3956339" cy="2947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6172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Fig. </a:t>
            </a:r>
            <a:r>
              <a:rPr lang="en-GB" dirty="0" smtClean="0"/>
              <a:t>10: </a:t>
            </a:r>
            <a:r>
              <a:rPr lang="en-GB" dirty="0" smtClean="0"/>
              <a:t>Annual, Semi-Annual and Seasonal Harmonic Curves of Hourly Means </a:t>
            </a:r>
            <a:r>
              <a:rPr lang="en-GB" dirty="0" smtClean="0"/>
              <a:t>MUF</a:t>
            </a:r>
          </a:p>
          <a:p>
            <a:r>
              <a:rPr lang="en-GB" dirty="0" smtClean="0"/>
              <a:t>              for </a:t>
            </a:r>
            <a:r>
              <a:rPr lang="en-GB" dirty="0" smtClean="0"/>
              <a:t>Ouagadougou at 06 Hours in 1969, 1973, 1976 and 1980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19200"/>
            <a:ext cx="7772400" cy="5105400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GB" dirty="0" smtClean="0"/>
              <a:t>THE MUF</a:t>
            </a:r>
          </a:p>
          <a:p>
            <a:pPr lvl="1" algn="just">
              <a:buFont typeface="Wingdings" pitchFamily="2" charset="2"/>
              <a:buChar char="§"/>
            </a:pPr>
            <a:r>
              <a:rPr lang="en-GB" dirty="0" smtClean="0"/>
              <a:t>ITS DEFINITION</a:t>
            </a:r>
          </a:p>
          <a:p>
            <a:pPr lvl="1" algn="just">
              <a:buFont typeface="Wingdings" pitchFamily="2" charset="2"/>
              <a:buChar char="§"/>
            </a:pPr>
            <a:r>
              <a:rPr lang="en-GB" dirty="0" smtClean="0"/>
              <a:t>ITS DERIVATION</a:t>
            </a:r>
          </a:p>
          <a:p>
            <a:pPr lvl="1" algn="just">
              <a:buFont typeface="Wingdings" pitchFamily="2" charset="2"/>
              <a:buChar char="§"/>
            </a:pPr>
            <a:r>
              <a:rPr lang="en-GB" dirty="0" smtClean="0"/>
              <a:t>ITS VARIATIONS</a:t>
            </a:r>
            <a:endParaRPr lang="en-GB" dirty="0"/>
          </a:p>
          <a:p>
            <a:pPr algn="just">
              <a:buFont typeface="Wingdings" pitchFamily="2" charset="2"/>
              <a:buChar char="Ø"/>
            </a:pPr>
            <a:endParaRPr lang="en-GB" dirty="0" smtClean="0"/>
          </a:p>
          <a:p>
            <a:pPr algn="just">
              <a:buFont typeface="Wingdings" pitchFamily="2" charset="2"/>
              <a:buChar char="Ø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534400" cy="58975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20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457200" y="304800"/>
          <a:ext cx="3860222" cy="2947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4876800" y="381000"/>
          <a:ext cx="3832514" cy="2947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533400" y="3200400"/>
          <a:ext cx="3879272" cy="2947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876800" y="3200400"/>
          <a:ext cx="3832514" cy="2947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60198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Fig. </a:t>
            </a:r>
            <a:r>
              <a:rPr lang="en-GB" dirty="0" smtClean="0"/>
              <a:t>11: </a:t>
            </a:r>
            <a:r>
              <a:rPr lang="en-GB" dirty="0" smtClean="0"/>
              <a:t>Annual, Semi-Annual and Seasonal Harmonic Curves of Hourly Means </a:t>
            </a:r>
            <a:r>
              <a:rPr lang="en-GB" dirty="0" smtClean="0"/>
              <a:t>MUF</a:t>
            </a:r>
          </a:p>
          <a:p>
            <a:r>
              <a:rPr lang="en-GB" dirty="0" smtClean="0"/>
              <a:t>          for </a:t>
            </a:r>
            <a:r>
              <a:rPr lang="en-GB" dirty="0" smtClean="0"/>
              <a:t>Ouagadougou at 12 Hours in 1969, 1973, 1976 and 1980</a:t>
            </a:r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10600" cy="601980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21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04800" y="228601"/>
          <a:ext cx="3962400" cy="2133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04800" y="2362200"/>
          <a:ext cx="39624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04800" y="4191000"/>
          <a:ext cx="3962400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343400" y="228601"/>
          <a:ext cx="44196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4343400" y="2362200"/>
          <a:ext cx="4389664" cy="1828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343400" y="4191001"/>
          <a:ext cx="4389664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6172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Fig. 12: Ouagadougou’s </a:t>
            </a:r>
            <a:r>
              <a:rPr lang="en-GB" dirty="0" smtClean="0"/>
              <a:t>Annual, Semi-annual and Quarterly Variations </a:t>
            </a:r>
            <a:r>
              <a:rPr lang="en-GB" dirty="0" smtClean="0"/>
              <a:t>Amplitude</a:t>
            </a:r>
          </a:p>
          <a:p>
            <a:r>
              <a:rPr lang="en-GB" dirty="0" smtClean="0"/>
              <a:t>              Phase Relationship </a:t>
            </a:r>
            <a:r>
              <a:rPr lang="en-GB" dirty="0" smtClean="0"/>
              <a:t>with </a:t>
            </a:r>
            <a:r>
              <a:rPr lang="en-GB" dirty="0" err="1" smtClean="0"/>
              <a:t>Rz</a:t>
            </a:r>
            <a:r>
              <a:rPr lang="en-GB" dirty="0" smtClean="0"/>
              <a:t>.</a:t>
            </a:r>
            <a:endParaRPr lang="en-GB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22</a:t>
            </a:fld>
            <a:endParaRPr lang="en-GB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762000" y="685800"/>
          <a:ext cx="7543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400" y="5638800"/>
            <a:ext cx="3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Fig. 13: Solar Cycles Harmonic Curves.</a:t>
            </a:r>
            <a:endParaRPr lang="en-GB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CONCLUSION AND RECOMMENDATIONS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GB" sz="2800" dirty="0" smtClean="0"/>
              <a:t>For </a:t>
            </a:r>
            <a:r>
              <a:rPr lang="en-GB" sz="2800" dirty="0" smtClean="0"/>
              <a:t>all phases of the solar </a:t>
            </a:r>
            <a:r>
              <a:rPr lang="en-GB" sz="2800" dirty="0" smtClean="0"/>
              <a:t>cycles </a:t>
            </a:r>
            <a:r>
              <a:rPr lang="en-GB" sz="2800" dirty="0" smtClean="0"/>
              <a:t>for the two stations, the 24-hourly cycle (i.e., the diurnal variation) is the most important for HF propagation</a:t>
            </a:r>
            <a:r>
              <a:rPr lang="en-GB" sz="28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the annual </a:t>
            </a:r>
            <a:r>
              <a:rPr lang="en-GB" sz="2800" dirty="0" smtClean="0"/>
              <a:t>variation harmonic analyses show </a:t>
            </a:r>
            <a:r>
              <a:rPr lang="en-GB" sz="2800" dirty="0" smtClean="0"/>
              <a:t>that the </a:t>
            </a:r>
            <a:r>
              <a:rPr lang="en-GB" sz="2800" dirty="0" smtClean="0"/>
              <a:t>annual </a:t>
            </a:r>
            <a:r>
              <a:rPr lang="en-GB" sz="2800" dirty="0" smtClean="0"/>
              <a:t>variation is more predominant than its harmonics</a:t>
            </a:r>
            <a:r>
              <a:rPr lang="en-GB" sz="28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Solar cycle phase relationships are evident in the harmonics of the </a:t>
            </a:r>
            <a:r>
              <a:rPr lang="en-GB" sz="2800" dirty="0" smtClean="0"/>
              <a:t>MUF variations </a:t>
            </a:r>
            <a:r>
              <a:rPr lang="en-GB" sz="2800" dirty="0" smtClean="0"/>
              <a:t>for the </a:t>
            </a:r>
            <a:r>
              <a:rPr lang="en-GB" sz="2800" dirty="0" smtClean="0"/>
              <a:t>two Stations.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It is recommended that further studies in this area be undertaken by other researchers for corroboration.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dirty="0" smtClean="0"/>
              <a:t>NASA for making the data available on-line.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Dr. Moses </a:t>
            </a:r>
            <a:r>
              <a:rPr lang="en-GB" dirty="0" err="1" smtClean="0"/>
              <a:t>Akanbi</a:t>
            </a:r>
            <a:r>
              <a:rPr lang="en-GB" dirty="0" smtClean="0"/>
              <a:t> and Dr. A. </a:t>
            </a:r>
            <a:r>
              <a:rPr lang="en-GB" dirty="0" err="1" smtClean="0"/>
              <a:t>Wusu</a:t>
            </a:r>
            <a:r>
              <a:rPr lang="en-GB" dirty="0" smtClean="0"/>
              <a:t> of the department of Mathematics, Lagos State University for the generating the MUF data.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Prof. E. O. Somoye for providing the inspiration.</a:t>
            </a:r>
          </a:p>
          <a:p>
            <a:pPr>
              <a:buFont typeface="Wingdings" pitchFamily="2" charset="2"/>
              <a:buChar char="Ø"/>
            </a:pPr>
            <a:r>
              <a:rPr lang="en-GB" dirty="0" smtClean="0"/>
              <a:t>Members of LIRPRG for moral supports.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algn="ctr">
              <a:buNone/>
            </a:pPr>
            <a:r>
              <a:rPr lang="en-GB" dirty="0" smtClean="0"/>
              <a:t>APPENDIX 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26</a:t>
            </a:fld>
            <a:endParaRPr lang="en-GB"/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838200" y="838200"/>
          <a:ext cx="7620000" cy="5289371"/>
        </p:xfrm>
        <a:graphic>
          <a:graphicData uri="http://schemas.openxmlformats.org/presentationml/2006/ole">
            <p:oleObj spid="_x0000_s26626" name="Worksheet" r:id="rId3" imgW="9829755" imgH="6822936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algn="ctr">
              <a:buNone/>
            </a:pPr>
            <a:r>
              <a:rPr lang="en-GB" dirty="0" smtClean="0"/>
              <a:t>APPENDIX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27</a:t>
            </a:fld>
            <a:endParaRPr lang="en-GB"/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1066800" y="838200"/>
          <a:ext cx="6686148" cy="5326438"/>
        </p:xfrm>
        <a:graphic>
          <a:graphicData uri="http://schemas.openxmlformats.org/presentationml/2006/ole">
            <p:oleObj spid="_x0000_s27651" name="Worksheet" r:id="rId3" imgW="5855304" imgH="4663543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APPENDIX 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28</a:t>
            </a:fld>
            <a:endParaRPr lang="en-GB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656320" y="914401"/>
          <a:ext cx="7801880" cy="5010270"/>
        </p:xfrm>
        <a:graphic>
          <a:graphicData uri="http://schemas.openxmlformats.org/presentationml/2006/ole">
            <p:oleObj spid="_x0000_s28674" name="Worksheet" r:id="rId3" imgW="9796278" imgH="6291078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APPENDIX 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419100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29</a:t>
            </a:fld>
            <a:endParaRPr lang="en-GB"/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914400" y="990600"/>
          <a:ext cx="7479754" cy="3810000"/>
        </p:xfrm>
        <a:graphic>
          <a:graphicData uri="http://schemas.openxmlformats.org/presentationml/2006/ole">
            <p:oleObj spid="_x0000_s29698" name="Worksheet" r:id="rId3" imgW="9796278" imgH="4991061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MATERIALS AND METHODS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800" dirty="0" smtClean="0"/>
              <a:t>FLOW CHART FOR THE HARMONIC PLOT TABLES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838200" y="2438400"/>
            <a:ext cx="3581400" cy="685800"/>
          </a:xfrm>
          <a:prstGeom prst="flowChart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PRIMARY TABLES OF MUF (DAYS OF A MONTH X HOURS</a:t>
            </a:r>
            <a:r>
              <a:rPr lang="en-GB" dirty="0" smtClean="0"/>
              <a:t>) [APPENDIX A]</a:t>
            </a:r>
            <a:endParaRPr lang="en-GB" dirty="0"/>
          </a:p>
        </p:txBody>
      </p:sp>
      <p:sp>
        <p:nvSpPr>
          <p:cNvPr id="5" name="Down Arrow 4"/>
          <p:cNvSpPr/>
          <p:nvPr/>
        </p:nvSpPr>
        <p:spPr>
          <a:xfrm>
            <a:off x="2209800" y="312420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lowchart: Process 5"/>
          <p:cNvSpPr/>
          <p:nvPr/>
        </p:nvSpPr>
        <p:spPr>
          <a:xfrm>
            <a:off x="838200" y="3429000"/>
            <a:ext cx="3581400" cy="7620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SECONDARY TABLES OF MUF (HOURS OF A DAY X </a:t>
            </a:r>
            <a:r>
              <a:rPr lang="en-GB" dirty="0" smtClean="0"/>
              <a:t>MONTHS) [APPENDIX B]</a:t>
            </a:r>
            <a:endParaRPr lang="en-GB" dirty="0"/>
          </a:p>
        </p:txBody>
      </p:sp>
      <p:sp>
        <p:nvSpPr>
          <p:cNvPr id="7" name="Down Arrow 6"/>
          <p:cNvSpPr/>
          <p:nvPr/>
        </p:nvSpPr>
        <p:spPr>
          <a:xfrm>
            <a:off x="2209800" y="41910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Process 7"/>
          <p:cNvSpPr/>
          <p:nvPr/>
        </p:nvSpPr>
        <p:spPr>
          <a:xfrm>
            <a:off x="838200" y="4419600"/>
            <a:ext cx="3581400" cy="6858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HARMONICS ANALYSIS </a:t>
            </a:r>
            <a:r>
              <a:rPr lang="en-GB" dirty="0" smtClean="0"/>
              <a:t>TABLES (COMPLEX) [APPENDIX C]</a:t>
            </a:r>
            <a:endParaRPr lang="en-GB" dirty="0"/>
          </a:p>
        </p:txBody>
      </p:sp>
      <p:sp>
        <p:nvSpPr>
          <p:cNvPr id="9" name="Flowchart: Process 8"/>
          <p:cNvSpPr/>
          <p:nvPr/>
        </p:nvSpPr>
        <p:spPr>
          <a:xfrm>
            <a:off x="990600" y="1524000"/>
            <a:ext cx="3048000" cy="6096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RAW MUF DATA FROM </a:t>
            </a:r>
            <a:r>
              <a:rPr lang="en-GB" dirty="0" smtClean="0"/>
              <a:t>foF2*M(3000)F2 </a:t>
            </a:r>
            <a:r>
              <a:rPr lang="en-GB" dirty="0" smtClean="0"/>
              <a:t>DATA</a:t>
            </a:r>
            <a:endParaRPr lang="en-GB" dirty="0"/>
          </a:p>
        </p:txBody>
      </p:sp>
      <p:sp>
        <p:nvSpPr>
          <p:cNvPr id="10" name="Down Arrow 9"/>
          <p:cNvSpPr/>
          <p:nvPr/>
        </p:nvSpPr>
        <p:spPr>
          <a:xfrm>
            <a:off x="2209800" y="213360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Process 10"/>
          <p:cNvSpPr/>
          <p:nvPr/>
        </p:nvSpPr>
        <p:spPr>
          <a:xfrm>
            <a:off x="762000" y="5334000"/>
            <a:ext cx="3657600" cy="7620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HARMONICS PLOT </a:t>
            </a:r>
            <a:r>
              <a:rPr lang="en-GB" dirty="0" smtClean="0"/>
              <a:t>TABLES (HOURS, MONTHS OR YEARS X  h(t)) [APPENDIX D]</a:t>
            </a:r>
            <a:endParaRPr lang="en-GB" dirty="0"/>
          </a:p>
        </p:txBody>
      </p:sp>
      <p:sp>
        <p:nvSpPr>
          <p:cNvPr id="12" name="Down Arrow 11"/>
          <p:cNvSpPr/>
          <p:nvPr/>
        </p:nvSpPr>
        <p:spPr>
          <a:xfrm>
            <a:off x="2209800" y="5105400"/>
            <a:ext cx="1524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4" name="Flowchart: Process 13"/>
          <p:cNvSpPr/>
          <p:nvPr/>
        </p:nvSpPr>
        <p:spPr>
          <a:xfrm>
            <a:off x="5105400" y="1600200"/>
            <a:ext cx="2667000" cy="7620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RAW SMOOTHED (SSN) SUNSPOT NUMBER</a:t>
            </a:r>
            <a:endParaRPr lang="en-GB" dirty="0"/>
          </a:p>
        </p:txBody>
      </p:sp>
      <p:sp>
        <p:nvSpPr>
          <p:cNvPr id="15" name="Down Arrow 14"/>
          <p:cNvSpPr/>
          <p:nvPr/>
        </p:nvSpPr>
        <p:spPr>
          <a:xfrm>
            <a:off x="6324600" y="2362200"/>
            <a:ext cx="2286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owchart: Process 15"/>
          <p:cNvSpPr/>
          <p:nvPr/>
        </p:nvSpPr>
        <p:spPr>
          <a:xfrm>
            <a:off x="5105400" y="2743200"/>
            <a:ext cx="2667000" cy="9144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TABULATED VALUES OF SSN (YEARS X MONTHS)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0" y="6172200"/>
            <a:ext cx="6921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Fig. 1: Flow Chart for the Derivation of the Harmonics </a:t>
            </a:r>
            <a:r>
              <a:rPr lang="en-GB" sz="2000" dirty="0" smtClean="0"/>
              <a:t>P</a:t>
            </a:r>
            <a:r>
              <a:rPr lang="en-GB" sz="2000" dirty="0" smtClean="0"/>
              <a:t>lot Tables</a:t>
            </a:r>
            <a:endParaRPr lang="en-GB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			THANKS FOR LISTENING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sz="2800" dirty="0" smtClean="0"/>
              <a:t>The Quattara Criteria for Solar-cycles Phase Determination</a:t>
            </a:r>
            <a:endParaRPr lang="en-US" sz="2800" dirty="0" smtClean="0"/>
          </a:p>
          <a:p>
            <a:pPr lvl="1"/>
            <a:r>
              <a:rPr lang="en-US" sz="2400" dirty="0" smtClean="0"/>
              <a:t>Minimum </a:t>
            </a:r>
            <a:r>
              <a:rPr lang="en-US" sz="2400" dirty="0"/>
              <a:t>Phase: </a:t>
            </a:r>
            <a:r>
              <a:rPr lang="en-US" sz="2400" dirty="0" err="1"/>
              <a:t>R</a:t>
            </a:r>
            <a:r>
              <a:rPr lang="en-US" sz="2400" baseline="-25000" dirty="0" err="1"/>
              <a:t>z</a:t>
            </a:r>
            <a:r>
              <a:rPr lang="en-US" sz="2400" dirty="0"/>
              <a:t> &lt; 20</a:t>
            </a:r>
            <a:endParaRPr lang="en-GB" sz="2400" dirty="0" smtClean="0"/>
          </a:p>
          <a:p>
            <a:pPr lvl="1"/>
            <a:r>
              <a:rPr lang="en-US" sz="2400" dirty="0"/>
              <a:t>Increasing Phase: 20 ≤ </a:t>
            </a:r>
            <a:r>
              <a:rPr lang="en-US" sz="2400" dirty="0" err="1"/>
              <a:t>R</a:t>
            </a:r>
            <a:r>
              <a:rPr lang="en-US" sz="2400" baseline="-25000" dirty="0" err="1"/>
              <a:t>z</a:t>
            </a:r>
            <a:r>
              <a:rPr lang="en-US" sz="2400" dirty="0"/>
              <a:t> ≤ 100</a:t>
            </a:r>
            <a:endParaRPr lang="en-GB" sz="2400" dirty="0" smtClean="0"/>
          </a:p>
          <a:p>
            <a:pPr lvl="1"/>
            <a:r>
              <a:rPr lang="en-US" sz="2400" dirty="0"/>
              <a:t>Maximum Phase: </a:t>
            </a:r>
            <a:r>
              <a:rPr lang="en-US" sz="2400" dirty="0" err="1"/>
              <a:t>R</a:t>
            </a:r>
            <a:r>
              <a:rPr lang="en-US" sz="2400" baseline="-25000" dirty="0" err="1"/>
              <a:t>z</a:t>
            </a:r>
            <a:r>
              <a:rPr lang="en-US" sz="2400" dirty="0"/>
              <a:t> &gt; 100 or </a:t>
            </a:r>
            <a:r>
              <a:rPr lang="en-US" sz="2400" dirty="0" err="1"/>
              <a:t>R</a:t>
            </a:r>
            <a:r>
              <a:rPr lang="en-US" sz="2400" baseline="-25000" dirty="0" err="1"/>
              <a:t>z</a:t>
            </a:r>
            <a:r>
              <a:rPr lang="en-US" sz="2400" dirty="0"/>
              <a:t> &gt; 0.8R</a:t>
            </a:r>
            <a:r>
              <a:rPr lang="en-US" sz="2400" baseline="-25000" dirty="0"/>
              <a:t>z</a:t>
            </a:r>
            <a:r>
              <a:rPr lang="en-US" sz="2400" dirty="0"/>
              <a:t> Max</a:t>
            </a:r>
            <a:endParaRPr lang="en-GB" sz="2400" dirty="0" smtClean="0"/>
          </a:p>
          <a:p>
            <a:pPr lvl="1"/>
            <a:r>
              <a:rPr lang="en-US" sz="2400" dirty="0"/>
              <a:t>Decreasing Phase: 100 ≥ </a:t>
            </a:r>
            <a:r>
              <a:rPr lang="en-US" sz="2400" dirty="0" err="1"/>
              <a:t>R</a:t>
            </a:r>
            <a:r>
              <a:rPr lang="en-US" sz="2400" baseline="-25000" dirty="0" err="1"/>
              <a:t>z</a:t>
            </a:r>
            <a:r>
              <a:rPr lang="en-US" sz="2400" dirty="0"/>
              <a:t> ≥ </a:t>
            </a:r>
            <a:r>
              <a:rPr lang="en-US" sz="2400" dirty="0" smtClean="0"/>
              <a:t>20</a:t>
            </a:r>
          </a:p>
          <a:p>
            <a:endParaRPr lang="en-GB" sz="2800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>
              <a:buNone/>
            </a:pPr>
            <a:r>
              <a:rPr lang="en-GB" sz="2800" dirty="0" smtClean="0"/>
              <a:t>Table 1: Data for Years in bold lettering are selectively 	    used for the Harmonic Analyses.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914400" y="1752600"/>
          <a:ext cx="7389745" cy="3810000"/>
        </p:xfrm>
        <a:graphic>
          <a:graphicData uri="http://schemas.openxmlformats.org/presentationml/2006/ole">
            <p:oleObj spid="_x0000_s2051" name="Document" r:id="rId3" imgW="6016261" imgH="2493733" progId="Word.Document.12">
              <p:embed/>
            </p:oleObj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410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dirty="0" smtClean="0"/>
              <a:t>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sz="2200" dirty="0" smtClean="0"/>
              <a:t>Fig. </a:t>
            </a:r>
            <a:r>
              <a:rPr lang="en-GB" sz="2200" dirty="0" smtClean="0"/>
              <a:t>2: </a:t>
            </a:r>
            <a:r>
              <a:rPr lang="en-GB" sz="2200" dirty="0" smtClean="0"/>
              <a:t>Plot of Smoothed Sunspot Number (</a:t>
            </a:r>
            <a:r>
              <a:rPr lang="en-GB" sz="2200" dirty="0" err="1" smtClean="0"/>
              <a:t>R</a:t>
            </a:r>
            <a:r>
              <a:rPr lang="en-GB" sz="2200" baseline="-25000" dirty="0" err="1" smtClean="0"/>
              <a:t>z</a:t>
            </a:r>
            <a:r>
              <a:rPr lang="en-GB" sz="2200" dirty="0" smtClean="0"/>
              <a:t>) from </a:t>
            </a:r>
            <a:r>
              <a:rPr lang="en-GB" sz="2200" dirty="0" smtClean="0"/>
              <a:t>1957 </a:t>
            </a:r>
            <a:r>
              <a:rPr lang="en-GB" sz="2200" dirty="0" smtClean="0"/>
              <a:t>to 1989 </a:t>
            </a:r>
            <a:r>
              <a:rPr lang="en-GB" sz="2200" dirty="0" smtClean="0"/>
              <a:t>with</a:t>
            </a:r>
          </a:p>
          <a:p>
            <a:pPr>
              <a:buNone/>
            </a:pPr>
            <a:r>
              <a:rPr lang="en-GB" sz="2200" dirty="0" smtClean="0"/>
              <a:t> </a:t>
            </a:r>
            <a:r>
              <a:rPr lang="en-GB" sz="2200" dirty="0" smtClean="0"/>
              <a:t>          </a:t>
            </a:r>
            <a:r>
              <a:rPr lang="en-GB" sz="2200" dirty="0" smtClean="0"/>
              <a:t>superimposed </a:t>
            </a:r>
            <a:r>
              <a:rPr lang="en-GB" sz="2200" dirty="0" smtClean="0"/>
              <a:t>3</a:t>
            </a:r>
            <a:r>
              <a:rPr lang="en-GB" sz="2200" baseline="30000" dirty="0" smtClean="0"/>
              <a:t>rd</a:t>
            </a:r>
            <a:r>
              <a:rPr lang="en-GB" sz="2200" dirty="0" smtClean="0"/>
              <a:t> Order </a:t>
            </a:r>
            <a:r>
              <a:rPr lang="en-GB" sz="2200" dirty="0" smtClean="0"/>
              <a:t>Polynomial</a:t>
            </a:r>
            <a:r>
              <a:rPr lang="en-GB" sz="2200" dirty="0" smtClean="0"/>
              <a:t>.</a:t>
            </a:r>
            <a:endParaRPr lang="en-GB" sz="2200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467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FOURIER SERIES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sz="2800" dirty="0" smtClean="0"/>
              <a:t>The MUF is an example of Time Series.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The Fourier </a:t>
            </a:r>
            <a:r>
              <a:rPr lang="en-GB" sz="2800" dirty="0" smtClean="0"/>
              <a:t>Series: </a:t>
            </a:r>
            <a:r>
              <a:rPr lang="en-GB" sz="2800" dirty="0" smtClean="0"/>
              <a:t>Single-valued periodic signals can be represented by Fourier Series: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Font typeface="Wingdings" pitchFamily="2" charset="2"/>
              <a:buChar char="Ø"/>
            </a:pPr>
            <a:r>
              <a:rPr lang="en-GB" sz="2800" dirty="0" smtClean="0"/>
              <a:t>If the series is truncated after the third harmonics, we have</a:t>
            </a:r>
            <a:endParaRPr lang="en-GB" sz="2800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438400"/>
            <a:ext cx="6477000" cy="1447800"/>
          </a:xfrm>
          <a:prstGeom prst="rect">
            <a:avLst/>
          </a:prstGeom>
          <a:noFill/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4724400"/>
            <a:ext cx="7239000" cy="779269"/>
          </a:xfrm>
          <a:prstGeom prst="rect">
            <a:avLst/>
          </a:prstGeom>
          <a:noFill/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5334000"/>
            <a:ext cx="5181600" cy="810291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HARMONICS ANALYSIS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 smtClean="0"/>
              <a:t>If </a:t>
            </a:r>
            <a:r>
              <a:rPr lang="en-GB" sz="2200" dirty="0"/>
              <a:t>the series contains t terms such that t = 0, 1, 2, 3, ....,T-1; and we multiply each term </a:t>
            </a:r>
            <a:r>
              <a:rPr lang="en-GB" sz="2200" dirty="0" smtClean="0"/>
              <a:t>by </a:t>
            </a:r>
            <a:r>
              <a:rPr lang="en-GB" sz="2200" dirty="0" err="1" smtClean="0"/>
              <a:t>cos</a:t>
            </a:r>
            <a:r>
              <a:rPr lang="en-GB" sz="2200" dirty="0" smtClean="0"/>
              <a:t> </a:t>
            </a:r>
            <a:r>
              <a:rPr lang="en-GB" sz="2200" dirty="0"/>
              <a:t>ω</a:t>
            </a:r>
            <a:r>
              <a:rPr lang="en-GB" sz="2200" baseline="-25000" dirty="0"/>
              <a:t>0</a:t>
            </a:r>
            <a:r>
              <a:rPr lang="en-GB" sz="2200" dirty="0"/>
              <a:t>t, </a:t>
            </a:r>
            <a:r>
              <a:rPr lang="en-GB" sz="2200" dirty="0" err="1"/>
              <a:t>cos</a:t>
            </a:r>
            <a:r>
              <a:rPr lang="en-GB" sz="2200" dirty="0"/>
              <a:t> ω</a:t>
            </a:r>
            <a:r>
              <a:rPr lang="en-GB" sz="2200" baseline="-25000" dirty="0"/>
              <a:t>1</a:t>
            </a:r>
            <a:r>
              <a:rPr lang="en-GB" sz="2200" dirty="0"/>
              <a:t>t</a:t>
            </a:r>
            <a:r>
              <a:rPr lang="en-GB" sz="2200" dirty="0" smtClean="0"/>
              <a:t>,...,</a:t>
            </a:r>
            <a:r>
              <a:rPr lang="en-GB" sz="2200" dirty="0" err="1" smtClean="0"/>
              <a:t>cos</a:t>
            </a:r>
            <a:r>
              <a:rPr lang="en-GB" sz="2200" dirty="0" smtClean="0"/>
              <a:t> </a:t>
            </a:r>
            <a:r>
              <a:rPr lang="en-GB" sz="2200" dirty="0"/>
              <a:t>ω</a:t>
            </a:r>
            <a:r>
              <a:rPr lang="en-GB" sz="2200" baseline="-25000" dirty="0"/>
              <a:t>T-1</a:t>
            </a:r>
            <a:r>
              <a:rPr lang="en-GB" sz="2200" dirty="0"/>
              <a:t>t and we then add up the product terms, we get . </a:t>
            </a: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Therefore,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i.e., for the first and nth harmonics, we have</a:t>
            </a:r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r>
              <a:rPr lang="en-GB" sz="2000" dirty="0"/>
              <a:t>	</a:t>
            </a:r>
            <a:r>
              <a:rPr lang="en-GB" sz="2000" dirty="0" smtClean="0"/>
              <a:t>				 and</a:t>
            </a:r>
            <a:endParaRPr lang="en-GB" sz="2000" dirty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Respectively. Similarly for the sine terms</a:t>
            </a:r>
            <a:r>
              <a:rPr lang="en-GB" dirty="0" smtClean="0"/>
              <a:t>                                      </a:t>
            </a:r>
            <a:endParaRPr lang="en-GB" dirty="0"/>
          </a:p>
          <a:p>
            <a:pPr>
              <a:buNone/>
            </a:pPr>
            <a:endParaRPr lang="en-GB" dirty="0" smtClean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4953000"/>
            <a:ext cx="2491619" cy="981075"/>
          </a:xfrm>
          <a:prstGeom prst="rect">
            <a:avLst/>
          </a:prstGeom>
          <a:noFill/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3505200"/>
            <a:ext cx="2342849" cy="990600"/>
          </a:xfrm>
          <a:prstGeom prst="rect">
            <a:avLst/>
          </a:prstGeom>
          <a:noFill/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2209800"/>
            <a:ext cx="2514600" cy="1002657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4953000"/>
            <a:ext cx="2590800" cy="1182053"/>
          </a:xfrm>
          <a:prstGeom prst="rect">
            <a:avLst/>
          </a:prstGeom>
          <a:noFill/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HARMONICS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GB" sz="2800" dirty="0"/>
              <a:t>T</a:t>
            </a:r>
            <a:r>
              <a:rPr lang="en-GB" sz="2800" dirty="0" smtClean="0"/>
              <a:t>he Fourier Series can be modified to</a:t>
            </a:r>
          </a:p>
          <a:p>
            <a:pPr marL="571500" indent="-571500">
              <a:buNone/>
            </a:pPr>
            <a:r>
              <a:rPr lang="en-GB" sz="2800" i="1" dirty="0" smtClean="0"/>
              <a:t>						</a:t>
            </a:r>
          </a:p>
          <a:p>
            <a:pPr marL="571500" indent="-571500">
              <a:buNone/>
            </a:pPr>
            <a:r>
              <a:rPr lang="en-GB" sz="2800" dirty="0" smtClean="0"/>
              <a:t>It is found that</a:t>
            </a:r>
          </a:p>
          <a:p>
            <a:pPr marL="571500" indent="-571500">
              <a:buFont typeface="+mj-lt"/>
              <a:buAutoNum type="romanLcPeriod"/>
            </a:pPr>
            <a:endParaRPr lang="en-GB" sz="2800" dirty="0" smtClean="0"/>
          </a:p>
          <a:p>
            <a:pPr marL="571500" indent="-571500">
              <a:buFont typeface="+mj-lt"/>
              <a:buAutoNum type="romanLcPeriod"/>
            </a:pPr>
            <a:r>
              <a:rPr lang="en-GB" sz="2800" dirty="0"/>
              <a:t>.</a:t>
            </a:r>
          </a:p>
          <a:p>
            <a:pPr marL="571500" indent="-571500">
              <a:buFont typeface="+mj-lt"/>
              <a:buAutoNum type="romanLcPeriod"/>
            </a:pPr>
            <a:endParaRPr lang="en-GB" sz="2800" dirty="0" smtClean="0"/>
          </a:p>
          <a:p>
            <a:pPr marL="571500" indent="-571500">
              <a:buFont typeface="+mj-lt"/>
              <a:buAutoNum type="romanLcPeriod"/>
            </a:pPr>
            <a:r>
              <a:rPr lang="en-GB" sz="2800" dirty="0" smtClean="0"/>
              <a:t>.</a:t>
            </a:r>
          </a:p>
          <a:p>
            <a:pPr marL="571500" indent="-571500">
              <a:buFont typeface="+mj-lt"/>
              <a:buAutoNum type="romanLcPeriod"/>
            </a:pPr>
            <a:endParaRPr lang="en-GB" sz="2800" dirty="0"/>
          </a:p>
          <a:p>
            <a:pPr marL="571500" indent="-571500">
              <a:buFont typeface="+mj-lt"/>
              <a:buAutoNum type="romanLcPeriod"/>
            </a:pPr>
            <a:r>
              <a:rPr lang="en-GB" sz="2800" dirty="0" smtClean="0"/>
              <a:t>Hence, </a:t>
            </a:r>
          </a:p>
          <a:p>
            <a:pPr marL="571500" indent="-571500">
              <a:buFont typeface="+mj-lt"/>
              <a:buAutoNum type="romanLcPeriod"/>
            </a:pPr>
            <a:endParaRPr lang="en-GB" sz="2800" dirty="0"/>
          </a:p>
          <a:p>
            <a:pPr marL="571500" indent="-571500">
              <a:buFont typeface="+mj-lt"/>
              <a:buAutoNum type="romanLcPeriod"/>
            </a:pPr>
            <a:r>
              <a:rPr lang="en-GB" sz="2800" dirty="0" smtClean="0"/>
              <a:t>.</a:t>
            </a:r>
          </a:p>
          <a:p>
            <a:pPr marL="571500" indent="-571500">
              <a:buFont typeface="+mj-lt"/>
              <a:buAutoNum type="romanLcPeriod"/>
            </a:pPr>
            <a:endParaRPr lang="en-GB" sz="2800" dirty="0"/>
          </a:p>
          <a:p>
            <a:pPr marL="571500" indent="-571500">
              <a:buFont typeface="+mj-lt"/>
              <a:buAutoNum type="romanLcPeriod"/>
            </a:pPr>
            <a:endParaRPr lang="en-GB" sz="2800" dirty="0" smtClean="0"/>
          </a:p>
          <a:p>
            <a:pPr marL="571500" indent="-571500">
              <a:buFont typeface="+mj-lt"/>
              <a:buAutoNum type="romanLcPeriod"/>
            </a:pPr>
            <a:endParaRPr lang="en-GB" sz="2800" dirty="0" smtClean="0"/>
          </a:p>
          <a:p>
            <a:pPr marL="571500" indent="-571500">
              <a:buNone/>
            </a:pPr>
            <a:endParaRPr lang="en-GB" sz="2800" dirty="0" smtClean="0"/>
          </a:p>
          <a:p>
            <a:pPr marL="571500" indent="-571500">
              <a:buNone/>
            </a:pPr>
            <a:endParaRPr lang="en-GB" sz="2800" dirty="0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2667000"/>
            <a:ext cx="2971800" cy="1238250"/>
          </a:xfrm>
          <a:prstGeom prst="rect">
            <a:avLst/>
          </a:prstGeom>
          <a:noFill/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3657600"/>
            <a:ext cx="2895600" cy="1284668"/>
          </a:xfrm>
          <a:prstGeom prst="rect">
            <a:avLst/>
          </a:prstGeom>
          <a:noFill/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4876800"/>
            <a:ext cx="3108158" cy="762000"/>
          </a:xfrm>
          <a:prstGeom prst="rect">
            <a:avLst/>
          </a:prstGeom>
          <a:noFill/>
        </p:spPr>
      </p:pic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1524000"/>
            <a:ext cx="4419600" cy="1220979"/>
          </a:xfrm>
          <a:prstGeom prst="rect">
            <a:avLst/>
          </a:prstGeom>
          <a:noFill/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5638801"/>
            <a:ext cx="2971800" cy="983474"/>
          </a:xfrm>
          <a:prstGeom prst="rect">
            <a:avLst/>
          </a:prstGeom>
          <a:noFill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7F270-7E3D-44F0-B0D4-02AC69642ED5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</TotalTime>
  <Words>1436</Words>
  <Application>Microsoft Office PowerPoint</Application>
  <PresentationFormat>On-screen Show (4:3)</PresentationFormat>
  <Paragraphs>320</Paragraphs>
  <Slides>30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Document</vt:lpstr>
      <vt:lpstr>Microsoft Office Excel Worksheet</vt:lpstr>
      <vt:lpstr>Harmonic Analyses of Maximum Usable Frequency at the Djibouti and Ouagadougou Stations. </vt:lpstr>
      <vt:lpstr>INTRODUCTION</vt:lpstr>
      <vt:lpstr>MATERIALS AND METHODS</vt:lpstr>
      <vt:lpstr>Slide 4</vt:lpstr>
      <vt:lpstr>Slide 5</vt:lpstr>
      <vt:lpstr>Slide 6</vt:lpstr>
      <vt:lpstr>THE FOURIER SERIES</vt:lpstr>
      <vt:lpstr>THE HARMONICS ANALYSIS</vt:lpstr>
      <vt:lpstr>THE HARMONICS ANALYSIS</vt:lpstr>
      <vt:lpstr>THE HARMONICS ANALYSIS</vt:lpstr>
      <vt:lpstr>THE HARMONICS ANALYSIS</vt:lpstr>
      <vt:lpstr>RESULTS AND DISCUSSION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CONCLUSION AND RECOMMENDATIONS</vt:lpstr>
      <vt:lpstr>REFERENCES</vt:lpstr>
      <vt:lpstr>ACKNOWLEDGEMENTS</vt:lpstr>
      <vt:lpstr>Slide 26</vt:lpstr>
      <vt:lpstr>Slide 27</vt:lpstr>
      <vt:lpstr>APPENDIX C</vt:lpstr>
      <vt:lpstr>APPENDIX D</vt:lpstr>
      <vt:lpstr>Slide 30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Harmonic Analyses of Maximum Usable Frequency at the Djibouti and Ouagadougou Stations.</dc:title>
  <dc:creator>RAAdele</dc:creator>
  <cp:lastModifiedBy>RAAdele</cp:lastModifiedBy>
  <cp:revision>76</cp:revision>
  <dcterms:created xsi:type="dcterms:W3CDTF">2017-10-12T16:27:23Z</dcterms:created>
  <dcterms:modified xsi:type="dcterms:W3CDTF">2017-10-13T09:33:02Z</dcterms:modified>
</cp:coreProperties>
</file>