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97" r:id="rId1"/>
    <p:sldMasterId id="2147484312" r:id="rId2"/>
    <p:sldMasterId id="2147484363" r:id="rId3"/>
  </p:sldMasterIdLst>
  <p:notesMasterIdLst>
    <p:notesMasterId r:id="rId32"/>
  </p:notesMasterIdLst>
  <p:handoutMasterIdLst>
    <p:handoutMasterId r:id="rId33"/>
  </p:handoutMasterIdLst>
  <p:sldIdLst>
    <p:sldId id="582" r:id="rId4"/>
    <p:sldId id="523" r:id="rId5"/>
    <p:sldId id="625" r:id="rId6"/>
    <p:sldId id="624" r:id="rId7"/>
    <p:sldId id="626" r:id="rId8"/>
    <p:sldId id="627" r:id="rId9"/>
    <p:sldId id="630" r:id="rId10"/>
    <p:sldId id="633" r:id="rId11"/>
    <p:sldId id="632" r:id="rId12"/>
    <p:sldId id="634" r:id="rId13"/>
    <p:sldId id="635" r:id="rId14"/>
    <p:sldId id="636" r:id="rId15"/>
    <p:sldId id="637" r:id="rId16"/>
    <p:sldId id="597" r:id="rId17"/>
    <p:sldId id="612" r:id="rId18"/>
    <p:sldId id="618" r:id="rId19"/>
    <p:sldId id="619" r:id="rId20"/>
    <p:sldId id="614" r:id="rId21"/>
    <p:sldId id="615" r:id="rId22"/>
    <p:sldId id="616" r:id="rId23"/>
    <p:sldId id="617" r:id="rId24"/>
    <p:sldId id="639" r:id="rId25"/>
    <p:sldId id="641" r:id="rId26"/>
    <p:sldId id="622" r:id="rId27"/>
    <p:sldId id="638" r:id="rId28"/>
    <p:sldId id="640" r:id="rId29"/>
    <p:sldId id="590" r:id="rId30"/>
    <p:sldId id="591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971">
          <p15:clr>
            <a:srgbClr val="A4A3A4"/>
          </p15:clr>
        </p15:guide>
        <p15:guide id="6" pos="567">
          <p15:clr>
            <a:srgbClr val="A4A3A4"/>
          </p15:clr>
        </p15:guide>
        <p15:guide id="7" pos="5465">
          <p15:clr>
            <a:srgbClr val="A4A3A4"/>
          </p15:clr>
        </p15:guide>
        <p15:guide id="8" pos="2925">
          <p15:clr>
            <a:srgbClr val="A4A3A4"/>
          </p15:clr>
        </p15:guide>
        <p15:guide id="9" pos="1338">
          <p15:clr>
            <a:srgbClr val="A4A3A4"/>
          </p15:clr>
        </p15:guide>
        <p15:guide id="10" pos="51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e.Hannay" initials="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00"/>
    <a:srgbClr val="CCE9DB"/>
    <a:srgbClr val="99CDB7"/>
    <a:srgbClr val="66B492"/>
    <a:srgbClr val="339B6E"/>
    <a:srgbClr val="DFD1DE"/>
    <a:srgbClr val="C0A2BD"/>
    <a:srgbClr val="A0749B"/>
    <a:srgbClr val="81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7" autoAdjust="0"/>
    <p:restoredTop sz="86444" autoAdjust="0"/>
  </p:normalViewPr>
  <p:slideViewPr>
    <p:cSldViewPr>
      <p:cViewPr varScale="1">
        <p:scale>
          <a:sx n="66" d="100"/>
          <a:sy n="66" d="100"/>
        </p:scale>
        <p:origin x="532" y="32"/>
      </p:cViewPr>
      <p:guideLst>
        <p:guide orient="horz" pos="3929"/>
        <p:guide orient="horz" pos="709"/>
        <p:guide orient="horz" pos="4247"/>
        <p:guide orient="horz" pos="845"/>
        <p:guide orient="horz" pos="971"/>
        <p:guide pos="567"/>
        <p:guide pos="5465"/>
        <p:guide pos="2925"/>
        <p:guide pos="1338"/>
        <p:guide pos="51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latin typeface="Futura Medium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D88796-4A85-4495-8DA8-9A03FBEA7560}" type="datetimeFigureOut">
              <a:rPr lang="en-US">
                <a:latin typeface="Futura Medium"/>
              </a:rPr>
              <a:pPr>
                <a:defRPr/>
              </a:pPr>
              <a:t>10/10/2017</a:t>
            </a:fld>
            <a:endParaRPr lang="en-GB">
              <a:latin typeface="Futura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Futura Medium"/>
              </a:rPr>
              <a:t>Geoscience Seminar_ Namibia 2017</a:t>
            </a:r>
            <a:endParaRPr lang="en-GB">
              <a:latin typeface="Futura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E988AF-F8DE-4ACC-A3C2-B9A9253121AF}" type="slidenum">
              <a:rPr lang="en-GB">
                <a:latin typeface="Futura Medium"/>
              </a:rPr>
              <a:pPr>
                <a:defRPr/>
              </a:pPr>
              <a:t>‹#›</a:t>
            </a:fld>
            <a:endParaRPr lang="en-GB">
              <a:latin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03762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latin typeface="Futura Medium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D4FB98-B533-49DC-A4C7-154CE9DF733F}" type="datetimeFigureOut">
              <a:rPr lang="en-US">
                <a:latin typeface="Futura Medium"/>
              </a:rPr>
              <a:pPr>
                <a:defRPr/>
              </a:pPr>
              <a:t>10/10/2017</a:t>
            </a:fld>
            <a:endParaRPr lang="en-GB">
              <a:latin typeface="Futura Medium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>
              <a:latin typeface="Futura Medium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latin typeface="Futura Medium"/>
              </a:rPr>
              <a:t>Geoscience Seminar_ Namibia 2017</a:t>
            </a:r>
            <a:endParaRPr lang="en-GB">
              <a:latin typeface="Futura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52C0F9-8D0F-484D-AE5F-249BE1C069DD}" type="slidenum">
              <a:rPr lang="en-GB">
                <a:latin typeface="Futura Medium"/>
              </a:rPr>
              <a:pPr>
                <a:defRPr/>
              </a:pPr>
              <a:t>‹#›</a:t>
            </a:fld>
            <a:endParaRPr lang="en-GB">
              <a:latin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419705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044D5-B0F3-468D-A502-0CB46ECD47E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But what happens after you graduate?  How does AAPG fufill it’s self described mission of becoming essential throughout your geoscience career?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Futura Medium"/>
              </a:rPr>
              <a:t>Geoscience Seminar_ Namibia 2017</a:t>
            </a:r>
            <a:endParaRPr lang="en-GB">
              <a:latin typeface="Futura Medium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D8DD9-125B-468B-B6A8-47EBCA2852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8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93F3E-0039-4CC2-9773-50B3F9B73E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9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7AE22-5285-4040-81ED-DEC3ECA0F4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4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F63DE-281C-4EA0-B331-7311793C70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F534E-6C4A-47A4-8869-C5B2DFECF4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7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E8ACC-3284-450F-9159-F1228799B8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70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25B63-F6C1-41E7-B02C-6432BA2122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8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92FE8-10B2-4B35-AA7F-A0B99DCC730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4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043B0-892E-4252-A2F6-168722CF49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1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0F997-FB7B-4D06-A8B3-37FE70D446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19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37B75-6E35-4007-9E57-BAADD51DE5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50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8D66-C552-4916-B4D4-F3EE2538AF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6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C54E4-515F-4CA6-8E04-41471CB14D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4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D86C7-3E2C-4A33-81DC-A0E0AE71A7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6546-C322-45A0-BD0F-109F8232CF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0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D0168-36DE-488A-B078-3AC7CA9A20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6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D8DD9-125B-468B-B6A8-47EBCA2852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93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93F3E-0039-4CC2-9773-50B3F9B73E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6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7AE22-5285-4040-81ED-DEC3ECA0F4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72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F63DE-281C-4EA0-B331-7311793C70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84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F534E-6C4A-47A4-8869-C5B2DFECF4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88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E8ACC-3284-450F-9159-F1228799B8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11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25B63-F6C1-41E7-B02C-6432BA2122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70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92FE8-10B2-4B35-AA7F-A0B99DCC730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24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043B0-892E-4252-A2F6-168722CF49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8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0F997-FB7B-4D06-A8B3-37FE70D446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70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37B75-6E35-4007-9E57-BAADD51DE5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53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8D66-C552-4916-B4D4-F3EE2538AF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3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C54E4-515F-4CA6-8E04-41471CB14D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14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D86C7-3E2C-4A33-81DC-A0E0AE71A7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58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6546-C322-45A0-BD0F-109F8232CF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01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D0168-36DE-488A-B078-3AC7CA9A20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5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07105-4ABE-47BB-B23E-1A311D99D4D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pitchFamily="-110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FFFFFF"/>
                </a:solidFill>
                <a:latin typeface="Times New Roman" pitchFamily="-110" charset="0"/>
                <a:cs typeface="+mn-cs"/>
              </a:rPr>
              <a:t>Opuwari et al_LASUFOC_2017</a:t>
            </a:r>
            <a:endParaRPr lang="en-US">
              <a:solidFill>
                <a:srgbClr val="FFFFFF"/>
              </a:solidFill>
              <a:latin typeface="Times New Roman" pitchFamily="-110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184E19-AB8F-4F38-A9CC-C7DA274B4A30}" type="slidenum">
              <a:rPr lang="en-US">
                <a:solidFill>
                  <a:srgbClr val="FFFFFF"/>
                </a:solidFill>
                <a:latin typeface="Times New Roman" pitchFamily="-110" charset="0"/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pitchFamily="-11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7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pitchFamily="-110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FFFFFF"/>
                </a:solidFill>
                <a:latin typeface="Times New Roman" pitchFamily="-110" charset="0"/>
              </a:rPr>
              <a:t>Opuwari et al_LASUFOC_2017</a:t>
            </a:r>
            <a:endParaRPr lang="en-US">
              <a:solidFill>
                <a:srgbClr val="FFFFFF"/>
              </a:solidFill>
              <a:latin typeface="Times New Roman" pitchFamily="-110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184E19-AB8F-4F38-A9CC-C7DA274B4A30}" type="slidenum">
              <a:rPr lang="en-US">
                <a:solidFill>
                  <a:srgbClr val="FFFFFF"/>
                </a:solidFill>
                <a:latin typeface="Times New Roman" pitchFamily="-110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5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3.emf"/><Relationship Id="rId4" Type="http://schemas.openxmlformats.org/officeDocument/2006/relationships/image" Target="../media/image17.emf"/><Relationship Id="rId9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8145463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ZA" sz="4000" b="1" dirty="0">
                <a:solidFill>
                  <a:srgbClr val="FFFF00"/>
                </a:solidFill>
                <a:latin typeface="Calibri(HEADINGS)"/>
              </a:rPr>
              <a:t>Petrophysical evaluation of Selected wells in the Upper Shallow Marine Reservoirs of the Eastern Bredasdorp basin, South Africa</a:t>
            </a:r>
            <a:r>
              <a:rPr lang="en-US" sz="4000" dirty="0" smtClean="0">
                <a:latin typeface="Calibri(HEADINGS)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Calibri(HEADINGS)"/>
                <a:cs typeface="Times New Roman" panose="02020603050405020304" pitchFamily="18" charset="0"/>
              </a:rPr>
            </a:br>
            <a:r>
              <a:rPr lang="en-US" sz="4000" dirty="0" smtClean="0">
                <a:latin typeface="Ariel(headings)"/>
              </a:rPr>
              <a:t/>
            </a:r>
            <a:br>
              <a:rPr lang="en-US" sz="4000" dirty="0" smtClean="0">
                <a:latin typeface="Ariel(headings)"/>
              </a:rPr>
            </a:br>
            <a:r>
              <a:rPr lang="en-US" sz="3200" dirty="0" smtClean="0">
                <a:solidFill>
                  <a:schemeClr val="tx1"/>
                </a:solidFill>
                <a:latin typeface="Ariel(headings)"/>
                <a:cs typeface="Times New Roman" panose="02020603050405020304" pitchFamily="18" charset="0"/>
              </a:rPr>
              <a:t>By</a:t>
            </a:r>
            <a:r>
              <a:rPr lang="en-US" sz="4000" dirty="0" smtClean="0">
                <a:latin typeface="Ariel(headings)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Ariel(headings)"/>
                <a:cs typeface="Times New Roman" panose="02020603050405020304" pitchFamily="18" charset="0"/>
              </a:rPr>
            </a:br>
            <a:r>
              <a:rPr lang="en-US" sz="4000" dirty="0">
                <a:latin typeface="Ariel(headings)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Ariel(headings)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Mimonitu</a:t>
            </a:r>
            <a:r>
              <a:rPr lang="en-US" sz="2800" b="1" dirty="0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 Opuwari </a:t>
            </a:r>
            <a:r>
              <a:rPr lang="en-US" sz="2800" b="1" baseline="500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1</a:t>
            </a:r>
            <a:r>
              <a:rPr lang="en-US" sz="28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,Roxzanne</a:t>
            </a:r>
            <a:r>
              <a:rPr lang="en-US" sz="2800" dirty="0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Prinsloo</a:t>
            </a:r>
            <a:r>
              <a:rPr lang="en-US" sz="2800" baseline="500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1</a:t>
            </a:r>
            <a:r>
              <a:rPr lang="en-US" sz="28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,Abuh</a:t>
            </a:r>
            <a:r>
              <a:rPr lang="en-US" sz="2800" dirty="0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Momoh</a:t>
            </a:r>
            <a:r>
              <a:rPr lang="en-US" sz="2800" baseline="500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,Ono</a:t>
            </a:r>
            <a:r>
              <a:rPr lang="en-US" sz="2800" dirty="0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 Daniel </a:t>
            </a:r>
            <a:r>
              <a:rPr lang="en-US" sz="2800" baseline="50000" dirty="0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4800" b="1" dirty="0" smtClean="0">
                <a:solidFill>
                  <a:srgbClr val="FFFF00"/>
                </a:solidFill>
              </a:rPr>
              <a:t>Materials and Methods</a:t>
            </a:r>
            <a:endParaRPr lang="en-ZA" sz="4800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10</a:t>
            </a:fld>
            <a:endParaRPr lang="en-Z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98438"/>
            <a:ext cx="8229600" cy="710258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rgbClr val="FFFF00"/>
                </a:solidFill>
              </a:rPr>
              <a:t>Evaluation flow chart (stage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11</a:t>
            </a:fld>
            <a:endParaRPr lang="en-ZA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0" y="908696"/>
            <a:ext cx="835292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6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66361"/>
            <a:ext cx="8229600" cy="814367"/>
          </a:xfrm>
        </p:spPr>
        <p:txBody>
          <a:bodyPr/>
          <a:lstStyle/>
          <a:p>
            <a:r>
              <a:rPr lang="en-ZA" dirty="0">
                <a:solidFill>
                  <a:srgbClr val="FFFF00"/>
                </a:solidFill>
              </a:rPr>
              <a:t>Evaluation flow chart (stage </a:t>
            </a:r>
            <a:r>
              <a:rPr lang="en-ZA" dirty="0" smtClean="0">
                <a:solidFill>
                  <a:srgbClr val="FFFF00"/>
                </a:solidFill>
              </a:rPr>
              <a:t>II</a:t>
            </a:r>
            <a:r>
              <a:rPr lang="en-ZA" dirty="0">
                <a:solidFill>
                  <a:srgbClr val="FFFF00"/>
                </a:solidFill>
              </a:rPr>
              <a:t>)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1438"/>
            <a:ext cx="7383670" cy="489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2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latin typeface="Calibri(HEADINGS)"/>
              </a:rPr>
              <a:t>Results &amp; Discussions</a:t>
            </a:r>
            <a:endParaRPr lang="en-ZA" dirty="0">
              <a:latin typeface="Calibri(HEADINGS)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8DD9-125B-468B-B6A8-47EBCA285289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" t="12275" r="-1"/>
          <a:stretch/>
        </p:blipFill>
        <p:spPr bwMode="auto">
          <a:xfrm>
            <a:off x="495627" y="846817"/>
            <a:ext cx="6840760" cy="59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F-O1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4007449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F-O2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1247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F-O3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72328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solidFill>
                  <a:srgbClr val="FFFF00"/>
                </a:solidFill>
                <a:latin typeface="Calibri(HEADINGS)"/>
              </a:rPr>
              <a:t>Identification of  USM Reservoirs</a:t>
            </a:r>
            <a:endParaRPr lang="en-ZA" sz="3600" b="1" dirty="0">
              <a:solidFill>
                <a:srgbClr val="FFFF00"/>
              </a:solidFill>
              <a:latin typeface="Calibri(HEADINGS)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en-ZA" sz="3600" dirty="0" smtClean="0">
                <a:solidFill>
                  <a:srgbClr val="FFFF00"/>
                </a:solidFill>
              </a:rPr>
              <a:t>LITHOFACIES CLASSIFICATIONS</a:t>
            </a:r>
            <a:endParaRPr lang="en-ZA" sz="3600" dirty="0">
              <a:solidFill>
                <a:srgbClr val="FFFF00"/>
              </a:solidFill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37" y="735433"/>
            <a:ext cx="1795549" cy="134666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86" y="2153033"/>
            <a:ext cx="1358653" cy="15592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14" y="3745915"/>
            <a:ext cx="1728192" cy="14401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22" y="5219708"/>
            <a:ext cx="2285793" cy="1501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966163"/>
            <a:ext cx="4628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A. Sandstone</a:t>
            </a:r>
            <a:r>
              <a:rPr lang="en-ZA" dirty="0">
                <a:solidFill>
                  <a:schemeClr val="bg1"/>
                </a:solidFill>
              </a:rPr>
              <a:t>, medium grained, well sorted</a:t>
            </a:r>
            <a:r>
              <a:rPr lang="en-ZA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4408" y="1156102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830" y="2357143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>
                <a:solidFill>
                  <a:schemeClr val="bg1"/>
                </a:solidFill>
              </a:rPr>
              <a:t> </a:t>
            </a:r>
            <a:r>
              <a:rPr lang="en-ZA" dirty="0" smtClean="0">
                <a:solidFill>
                  <a:schemeClr val="bg1"/>
                </a:solidFill>
              </a:rPr>
              <a:t>B. Sandstone </a:t>
            </a:r>
            <a:r>
              <a:rPr lang="en-ZA" dirty="0">
                <a:solidFill>
                  <a:schemeClr val="bg1"/>
                </a:solidFill>
              </a:rPr>
              <a:t>fine to very fine grained, </a:t>
            </a:r>
            <a:r>
              <a:rPr lang="en-ZA" dirty="0" smtClean="0">
                <a:solidFill>
                  <a:schemeClr val="bg1"/>
                </a:solidFill>
              </a:rPr>
              <a:t>moderate </a:t>
            </a:r>
            <a:r>
              <a:rPr lang="en-ZA" dirty="0">
                <a:solidFill>
                  <a:schemeClr val="bg1"/>
                </a:solidFill>
              </a:rPr>
              <a:t>sorting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8262989" y="255719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Fair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3604039"/>
            <a:ext cx="7786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>
                <a:solidFill>
                  <a:schemeClr val="bg1"/>
                </a:solidFill>
              </a:rPr>
              <a:t> </a:t>
            </a:r>
            <a:r>
              <a:rPr lang="en-ZA" dirty="0" smtClean="0">
                <a:solidFill>
                  <a:schemeClr val="bg1"/>
                </a:solidFill>
              </a:rPr>
              <a:t>C. Very </a:t>
            </a:r>
            <a:r>
              <a:rPr lang="en-ZA" dirty="0">
                <a:solidFill>
                  <a:schemeClr val="bg1"/>
                </a:solidFill>
              </a:rPr>
              <a:t>fine grained </a:t>
            </a:r>
            <a:r>
              <a:rPr lang="en-ZA" dirty="0" smtClean="0">
                <a:solidFill>
                  <a:schemeClr val="bg1"/>
                </a:solidFill>
              </a:rPr>
              <a:t>siltstone,light </a:t>
            </a:r>
            <a:r>
              <a:rPr lang="en-ZA" dirty="0">
                <a:solidFill>
                  <a:schemeClr val="bg1"/>
                </a:solidFill>
              </a:rPr>
              <a:t>to medium grey, lamination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62989" y="4499794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</a:rPr>
              <a:t>Poor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6737" y="5063299"/>
            <a:ext cx="503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D. Claystone</a:t>
            </a:r>
            <a:r>
              <a:rPr lang="en-ZA" dirty="0">
                <a:solidFill>
                  <a:schemeClr val="bg1"/>
                </a:solidFill>
              </a:rPr>
              <a:t>, laminated, minor bioturbation, </a:t>
            </a:r>
            <a:endParaRPr lang="en-ZA" dirty="0" smtClean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poorly sorted.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1979" y="572119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Non Reservoir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832" y="6486608"/>
            <a:ext cx="2895600" cy="365125"/>
          </a:xfrm>
        </p:spPr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32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4185" r="75035" b="75697"/>
          <a:stretch/>
        </p:blipFill>
        <p:spPr bwMode="auto">
          <a:xfrm>
            <a:off x="-1065007" y="-3550024"/>
            <a:ext cx="2775474" cy="30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95738" r="1435" b="3338"/>
          <a:stretch/>
        </p:blipFill>
        <p:spPr bwMode="auto">
          <a:xfrm>
            <a:off x="430306" y="10402645"/>
            <a:ext cx="9692640" cy="14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99870"/>
              </p:ext>
            </p:extLst>
          </p:nvPr>
        </p:nvGraphicFramePr>
        <p:xfrm>
          <a:off x="179512" y="3717032"/>
          <a:ext cx="9448935" cy="237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5" imgW="5889649" imgH="1481239" progId="Word.Document.12">
                  <p:embed/>
                </p:oleObj>
              </mc:Choice>
              <mc:Fallback>
                <p:oleObj name="Document" r:id="rId5" imgW="5889649" imgH="1481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3717032"/>
                        <a:ext cx="9448935" cy="23762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70080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ZA" sz="2400" dirty="0" smtClean="0">
                <a:solidFill>
                  <a:schemeClr val="bg1"/>
                </a:solidFill>
              </a:rPr>
              <a:t>Cluster Analysis was used to determine different lithofacies in our wells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766119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ZA" sz="2400" dirty="0" smtClean="0">
                <a:solidFill>
                  <a:schemeClr val="bg1"/>
                </a:solidFill>
              </a:rPr>
              <a:t>After multiple cluster combinations were run, it was apparent that 4 clusters best represent our data.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>
                <a:solidFill>
                  <a:srgbClr val="FFFF00"/>
                </a:solidFill>
                <a:latin typeface="Calibri(HEADINGS)"/>
              </a:rPr>
              <a:t>Calibration of Log &amp; Core</a:t>
            </a:r>
            <a:endParaRPr lang="en-ZA" sz="3600" dirty="0">
              <a:solidFill>
                <a:srgbClr val="FFFF00"/>
              </a:solidFill>
              <a:latin typeface="Calibri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5535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4938" r="74942" b="12944"/>
          <a:stretch/>
        </p:blipFill>
        <p:spPr bwMode="auto">
          <a:xfrm>
            <a:off x="395536" y="188640"/>
            <a:ext cx="1944216" cy="638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 t="45407" r="50000" b="12099"/>
          <a:stretch/>
        </p:blipFill>
        <p:spPr bwMode="auto">
          <a:xfrm>
            <a:off x="2354488" y="188640"/>
            <a:ext cx="179314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374" r="24494" b="12661"/>
          <a:stretch/>
        </p:blipFill>
        <p:spPr bwMode="auto">
          <a:xfrm>
            <a:off x="2339752" y="4443738"/>
            <a:ext cx="194614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4185" r="75035" b="75697"/>
          <a:stretch/>
        </p:blipFill>
        <p:spPr bwMode="auto">
          <a:xfrm>
            <a:off x="4236957" y="191483"/>
            <a:ext cx="1919219" cy="21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24303" r="50000" b="54733"/>
          <a:stretch/>
        </p:blipFill>
        <p:spPr bwMode="auto">
          <a:xfrm>
            <a:off x="4082633" y="2281664"/>
            <a:ext cx="2073543" cy="23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1" t="45620" r="23929" b="34050"/>
          <a:stretch/>
        </p:blipFill>
        <p:spPr bwMode="auto">
          <a:xfrm>
            <a:off x="6588224" y="2564904"/>
            <a:ext cx="1953043" cy="210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8" t="66374" b="13296"/>
          <a:stretch/>
        </p:blipFill>
        <p:spPr bwMode="auto">
          <a:xfrm>
            <a:off x="6372200" y="200916"/>
            <a:ext cx="2016224" cy="221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95738" r="1435" b="3338"/>
          <a:stretch/>
        </p:blipFill>
        <p:spPr bwMode="auto">
          <a:xfrm flipV="1">
            <a:off x="4245664" y="4869160"/>
            <a:ext cx="4752528" cy="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85893" y="4986119"/>
            <a:ext cx="8737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FACIES A</a:t>
            </a:r>
            <a:endParaRPr lang="en-ZA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282436" y="4978937"/>
            <a:ext cx="8737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FACIES B</a:t>
            </a:r>
            <a:endParaRPr lang="en-ZA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506571" y="4978937"/>
            <a:ext cx="1058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FACIES C</a:t>
            </a:r>
            <a:endParaRPr lang="en-ZA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7951554" y="4974485"/>
            <a:ext cx="104663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FACIES D</a:t>
            </a:r>
            <a:endParaRPr lang="en-ZA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5510166"/>
            <a:ext cx="471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chemeClr val="bg1"/>
                </a:solidFill>
              </a:rPr>
              <a:t>With collaboration with the lithofacies, clusters were classified as FACIES A-D</a:t>
            </a:r>
            <a:r>
              <a:rPr lang="en-ZA" dirty="0" smtClean="0">
                <a:solidFill>
                  <a:schemeClr val="bg1"/>
                </a:solidFill>
              </a:rPr>
              <a:t>.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24400" y="6394031"/>
            <a:ext cx="2895600" cy="365125"/>
          </a:xfrm>
        </p:spPr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36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8" b="16554"/>
          <a:stretch/>
        </p:blipFill>
        <p:spPr bwMode="auto">
          <a:xfrm>
            <a:off x="467544" y="2223079"/>
            <a:ext cx="4449817" cy="422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Clay Volume (VCL)</a:t>
            </a:r>
            <a:r>
              <a:rPr lang="en-ZA" sz="3600" b="1" dirty="0">
                <a:solidFill>
                  <a:srgbClr val="FFFF00"/>
                </a:solidFill>
              </a:rPr>
              <a:t/>
            </a:r>
            <a:br>
              <a:rPr lang="en-ZA" sz="3600" b="1" dirty="0">
                <a:solidFill>
                  <a:srgbClr val="FFFF00"/>
                </a:solidFill>
              </a:rPr>
            </a:br>
            <a:endParaRPr lang="en-ZA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i="1" dirty="0"/>
              <a:t> </a:t>
            </a:r>
            <a:endParaRPr lang="en-ZA" dirty="0"/>
          </a:p>
          <a:p>
            <a:endParaRPr lang="en-Z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lum bright="38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5448"/>
            <a:ext cx="2898586" cy="10262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76345"/>
              </p:ext>
            </p:extLst>
          </p:nvPr>
        </p:nvGraphicFramePr>
        <p:xfrm>
          <a:off x="2603974" y="3185172"/>
          <a:ext cx="6354969" cy="230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1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Well</a:t>
                      </a:r>
                      <a:endParaRPr lang="en-ZA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GR</a:t>
                      </a:r>
                      <a:r>
                        <a:rPr lang="en-GB" sz="2400" baseline="-25000" dirty="0">
                          <a:effectLst/>
                        </a:rPr>
                        <a:t>min</a:t>
                      </a:r>
                      <a:endParaRPr lang="en-ZA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api</a:t>
                      </a:r>
                      <a:endParaRPr lang="en-ZA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GR</a:t>
                      </a:r>
                      <a:r>
                        <a:rPr lang="en-GB" sz="2400" baseline="-25000" dirty="0">
                          <a:effectLst/>
                        </a:rPr>
                        <a:t>max</a:t>
                      </a:r>
                      <a:endParaRPr lang="en-ZA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api</a:t>
                      </a:r>
                      <a:endParaRPr lang="en-ZA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F-O1</a:t>
                      </a:r>
                      <a:endParaRPr lang="en-ZA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</a:rPr>
                        <a:t>17.4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128.1</a:t>
                      </a:r>
                      <a:endParaRPr lang="en-ZA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F-O2</a:t>
                      </a:r>
                      <a:endParaRPr lang="en-ZA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</a:rPr>
                        <a:t>21.8</a:t>
                      </a: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132.5</a:t>
                      </a:r>
                      <a:endParaRPr lang="en-ZA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F-O3</a:t>
                      </a:r>
                      <a:endParaRPr lang="en-ZA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24.0</a:t>
                      </a:r>
                      <a:endParaRPr lang="en-ZA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137.0</a:t>
                      </a:r>
                      <a:endParaRPr lang="en-ZA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580112" y="1351130"/>
            <a:ext cx="3378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following GR min. and max. </a:t>
            </a:r>
            <a:r>
              <a:rPr lang="en-GB" sz="2400" dirty="0" smtClean="0">
                <a:solidFill>
                  <a:schemeClr val="bg1"/>
                </a:solidFill>
              </a:rPr>
              <a:t>parameters </a:t>
            </a:r>
            <a:r>
              <a:rPr lang="en-GB" sz="2400" dirty="0">
                <a:solidFill>
                  <a:schemeClr val="bg1"/>
                </a:solidFill>
              </a:rPr>
              <a:t>were applied </a:t>
            </a:r>
            <a:r>
              <a:rPr lang="en-GB" sz="2400" dirty="0" smtClean="0">
                <a:solidFill>
                  <a:schemeClr val="bg1"/>
                </a:solidFill>
              </a:rPr>
              <a:t>: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3906" y="6268959"/>
            <a:ext cx="2895600" cy="365125"/>
          </a:xfrm>
        </p:spPr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60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FFFF00"/>
                </a:solidFill>
              </a:rPr>
              <a:t>Porosity (PHI)</a:t>
            </a:r>
            <a:endParaRPr lang="en-ZA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Effective porosity was computed from the </a:t>
            </a:r>
            <a:r>
              <a:rPr lang="en-GB" sz="2800" dirty="0" smtClean="0">
                <a:solidFill>
                  <a:schemeClr val="bg1"/>
                </a:solidFill>
              </a:rPr>
              <a:t> density </a:t>
            </a:r>
            <a:r>
              <a:rPr lang="en-GB" sz="2800" dirty="0">
                <a:solidFill>
                  <a:schemeClr val="bg1"/>
                </a:solidFill>
              </a:rPr>
              <a:t>log using the following standard equation</a:t>
            </a:r>
            <a:r>
              <a:rPr lang="en-GB" sz="2800" dirty="0" smtClean="0">
                <a:solidFill>
                  <a:schemeClr val="bg1"/>
                </a:solidFill>
              </a:rPr>
              <a:t>:</a:t>
            </a:r>
          </a:p>
          <a:p>
            <a:endParaRPr lang="en-GB" sz="2800" dirty="0"/>
          </a:p>
          <a:p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5812310" cy="13546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292958" y="3613666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where: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30616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ρ</a:t>
            </a:r>
            <a:r>
              <a:rPr lang="en-GB" sz="2000" baseline="-25000" dirty="0">
                <a:solidFill>
                  <a:schemeClr val="bg1"/>
                </a:solidFill>
              </a:rPr>
              <a:t>ma</a:t>
            </a:r>
            <a:r>
              <a:rPr lang="en-GB" sz="2000" dirty="0">
                <a:solidFill>
                  <a:schemeClr val="bg1"/>
                </a:solidFill>
              </a:rPr>
              <a:t>	- matrix density, 2.67 g/cc from histogram of core grain densities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ρ</a:t>
            </a:r>
            <a:r>
              <a:rPr lang="en-GB" sz="2000" baseline="-25000" dirty="0">
                <a:solidFill>
                  <a:schemeClr val="bg1"/>
                </a:solidFill>
              </a:rPr>
              <a:t>log</a:t>
            </a:r>
            <a:r>
              <a:rPr lang="en-GB" sz="2000" dirty="0">
                <a:solidFill>
                  <a:schemeClr val="bg1"/>
                </a:solidFill>
              </a:rPr>
              <a:t>	- bulk formation density from </a:t>
            </a:r>
            <a:r>
              <a:rPr lang="en-GB" sz="2000" dirty="0" smtClean="0">
                <a:solidFill>
                  <a:schemeClr val="bg1"/>
                </a:solidFill>
              </a:rPr>
              <a:t> density </a:t>
            </a:r>
            <a:r>
              <a:rPr lang="en-GB" sz="2000" dirty="0">
                <a:solidFill>
                  <a:schemeClr val="bg1"/>
                </a:solidFill>
              </a:rPr>
              <a:t>log – g/cc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ρ</a:t>
            </a:r>
            <a:r>
              <a:rPr lang="en-GB" sz="2000" baseline="-25000" dirty="0">
                <a:solidFill>
                  <a:schemeClr val="bg1"/>
                </a:solidFill>
              </a:rPr>
              <a:t>cly</a:t>
            </a:r>
            <a:r>
              <a:rPr lang="en-GB" sz="2000" dirty="0">
                <a:solidFill>
                  <a:schemeClr val="bg1"/>
                </a:solidFill>
              </a:rPr>
              <a:t>	- clay density, 2.65 g/cc, selected from examination of reservoir shale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ρ</a:t>
            </a:r>
            <a:r>
              <a:rPr lang="en-GB" sz="2000" baseline="-25000" dirty="0">
                <a:solidFill>
                  <a:schemeClr val="bg1"/>
                </a:solidFill>
              </a:rPr>
              <a:t>fl</a:t>
            </a:r>
            <a:r>
              <a:rPr lang="en-GB" sz="2000" dirty="0">
                <a:solidFill>
                  <a:schemeClr val="bg1"/>
                </a:solidFill>
              </a:rPr>
              <a:t>	- pore fluid density, 0.86 g/cc, derived from </a:t>
            </a:r>
            <a:r>
              <a:rPr lang="en-GB" sz="2000" dirty="0" smtClean="0">
                <a:solidFill>
                  <a:schemeClr val="bg1"/>
                </a:solidFill>
              </a:rPr>
              <a:t>cross plot </a:t>
            </a:r>
            <a:r>
              <a:rPr lang="en-GB" sz="2000" dirty="0">
                <a:solidFill>
                  <a:schemeClr val="bg1"/>
                </a:solidFill>
              </a:rPr>
              <a:t>of compaction corrected core porosities vs 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log density.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V</a:t>
            </a:r>
            <a:r>
              <a:rPr lang="en-GB" sz="2000" baseline="-25000" dirty="0">
                <a:solidFill>
                  <a:schemeClr val="bg1"/>
                </a:solidFill>
              </a:rPr>
              <a:t>cl</a:t>
            </a:r>
            <a:r>
              <a:rPr lang="en-GB" sz="2000" dirty="0">
                <a:solidFill>
                  <a:schemeClr val="bg1"/>
                </a:solidFill>
              </a:rPr>
              <a:t>	- final estimated clay volume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62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3384376" cy="1152127"/>
          </a:xfrm>
        </p:spPr>
        <p:txBody>
          <a:bodyPr>
            <a:norm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Calibri(HEADINGS)"/>
                <a:cs typeface="Times New Roman" panose="02020603050405020304" pitchFamily="18" charset="0"/>
              </a:rPr>
              <a:t>Outline</a:t>
            </a:r>
            <a:endParaRPr lang="en-ZA" sz="4000" dirty="0">
              <a:solidFill>
                <a:srgbClr val="FFFF00"/>
              </a:solidFill>
              <a:latin typeface="Calibri(HEADINGS)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84219" cy="3456384"/>
          </a:xfrm>
        </p:spPr>
        <p:txBody>
          <a:bodyPr/>
          <a:lstStyle/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chemeClr val="bg1"/>
                </a:solidFill>
                <a:latin typeface="Ariel"/>
                <a:cs typeface="Times New Roman" panose="02020603050405020304" pitchFamily="18" charset="0"/>
              </a:rPr>
              <a:t>Introduction</a:t>
            </a:r>
            <a:endParaRPr lang="en-ZA" sz="2800" dirty="0">
              <a:solidFill>
                <a:schemeClr val="bg1"/>
              </a:solidFill>
              <a:latin typeface="Ariel"/>
              <a:cs typeface="Times New Roman" panose="02020603050405020304" pitchFamily="18" charset="0"/>
            </a:endParaRP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chemeClr val="bg1"/>
                </a:solidFill>
                <a:latin typeface="Ariel"/>
                <a:cs typeface="Times New Roman" panose="02020603050405020304" pitchFamily="18" charset="0"/>
              </a:rPr>
              <a:t>Key Research Questions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chemeClr val="bg1"/>
                </a:solidFill>
                <a:latin typeface="Ariel"/>
                <a:cs typeface="Times New Roman" panose="02020603050405020304" pitchFamily="18" charset="0"/>
              </a:rPr>
              <a:t>Materials &amp; Methods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chemeClr val="bg1"/>
                </a:solidFill>
                <a:latin typeface="Ariel"/>
                <a:cs typeface="Times New Roman" panose="02020603050405020304" pitchFamily="18" charset="0"/>
              </a:rPr>
              <a:t>Results &amp; Discussions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ZA" sz="2800" dirty="0" smtClean="0">
                <a:solidFill>
                  <a:schemeClr val="bg1"/>
                </a:solidFill>
                <a:latin typeface="Ariel"/>
                <a:cs typeface="Times New Roman" panose="02020603050405020304" pitchFamily="18" charset="0"/>
              </a:rPr>
              <a:t>Concluding remarks</a:t>
            </a:r>
          </a:p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9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FFFF00"/>
                </a:solidFill>
              </a:rPr>
              <a:t>Water Saturation (</a:t>
            </a:r>
            <a:r>
              <a:rPr lang="en-GB" sz="3200" b="1" dirty="0" smtClean="0">
                <a:solidFill>
                  <a:srgbClr val="FFFF00"/>
                </a:solidFill>
              </a:rPr>
              <a:t>SW)</a:t>
            </a:r>
            <a:r>
              <a:rPr lang="en-ZA" sz="3200" b="1" dirty="0">
                <a:solidFill>
                  <a:srgbClr val="FFFF00"/>
                </a:solidFill>
              </a:rPr>
              <a:t/>
            </a:r>
            <a:br>
              <a:rPr lang="en-ZA" sz="3200" b="1" dirty="0">
                <a:solidFill>
                  <a:srgbClr val="FFFF00"/>
                </a:solidFill>
              </a:rPr>
            </a:br>
            <a:endParaRPr lang="en-ZA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Water saturations were computed using the Indonesia equation:</a:t>
            </a:r>
            <a:endParaRPr lang="en-ZA" sz="2800" dirty="0">
              <a:solidFill>
                <a:schemeClr val="bg1"/>
              </a:solidFill>
            </a:endParaRPr>
          </a:p>
          <a:p>
            <a:endParaRPr lang="en-Z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16" y="2060848"/>
            <a:ext cx="4323876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404244" y="3284984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where: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933056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Φ	- effective porosity – v/v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	- pore geometry constant, 1.0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m	- cementation factor, 2.06, from SCAL data in F-O2 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n	- saturation exponent, 1.81, from F-O2 SCAL data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Rt	- </a:t>
            </a:r>
            <a:r>
              <a:rPr lang="en-GB" sz="2000" dirty="0" smtClean="0">
                <a:solidFill>
                  <a:schemeClr val="bg1"/>
                </a:solidFill>
              </a:rPr>
              <a:t>True </a:t>
            </a:r>
            <a:r>
              <a:rPr lang="en-GB" sz="2000" dirty="0">
                <a:solidFill>
                  <a:schemeClr val="bg1"/>
                </a:solidFill>
              </a:rPr>
              <a:t>formation resistivity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Rcl	- clay resistivity, 7 ohmm, from resistivity responses in </a:t>
            </a:r>
            <a:r>
              <a:rPr lang="en-GB" sz="2000" dirty="0" smtClean="0">
                <a:solidFill>
                  <a:schemeClr val="bg1"/>
                </a:solidFill>
              </a:rPr>
              <a:t>shales</a:t>
            </a:r>
            <a:endParaRPr lang="en-ZA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Rw	- formation water resistivity, 0.08 ohmm at reservoir temperature, 18,000 ppm NaCl equivalent salinity. 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27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FFFF00"/>
                </a:solidFill>
              </a:rPr>
              <a:t>Permeability (</a:t>
            </a:r>
            <a:r>
              <a:rPr lang="en-GB" sz="3600" b="1" dirty="0" smtClean="0">
                <a:solidFill>
                  <a:srgbClr val="FFFF00"/>
                </a:solidFill>
              </a:rPr>
              <a:t>PERM)</a:t>
            </a:r>
            <a:r>
              <a:rPr lang="en-ZA" b="1" dirty="0">
                <a:solidFill>
                  <a:srgbClr val="FFFF00"/>
                </a:solidFill>
              </a:rPr>
              <a:t/>
            </a:r>
            <a:br>
              <a:rPr lang="en-ZA" b="1" dirty="0">
                <a:solidFill>
                  <a:srgbClr val="FFFF00"/>
                </a:solidFill>
              </a:rPr>
            </a:b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9" y="11040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Ambient permeability predictions were derived using well based functions relating ambient core permeability to compaction corrected core porosities. A subsequent correction to in-situ conditions was applied based on overburden </a:t>
            </a:r>
            <a:r>
              <a:rPr lang="en-GB" sz="2800" dirty="0" smtClean="0">
                <a:solidFill>
                  <a:schemeClr val="bg1"/>
                </a:solidFill>
              </a:rPr>
              <a:t>data:</a:t>
            </a:r>
          </a:p>
          <a:p>
            <a:r>
              <a:rPr lang="en-GB" sz="2800" dirty="0">
                <a:solidFill>
                  <a:schemeClr val="bg1"/>
                </a:solidFill>
              </a:rPr>
              <a:t>Well F-O1: </a:t>
            </a:r>
            <a:r>
              <a:rPr lang="en-GB" sz="2800" i="1" dirty="0">
                <a:solidFill>
                  <a:schemeClr val="bg1"/>
                </a:solidFill>
              </a:rPr>
              <a:t>k</a:t>
            </a:r>
            <a:r>
              <a:rPr lang="en-GB" sz="2800" i="1" baseline="-25000" dirty="0">
                <a:solidFill>
                  <a:schemeClr val="bg1"/>
                </a:solidFill>
              </a:rPr>
              <a:t>ha,amb</a:t>
            </a:r>
            <a:r>
              <a:rPr lang="en-GB" sz="2800" dirty="0">
                <a:solidFill>
                  <a:schemeClr val="bg1"/>
                </a:solidFill>
              </a:rPr>
              <a:t> =10</a:t>
            </a:r>
            <a:r>
              <a:rPr lang="en-GB" sz="2800" baseline="30000" dirty="0">
                <a:solidFill>
                  <a:schemeClr val="bg1"/>
                </a:solidFill>
              </a:rPr>
              <a:t>((</a:t>
            </a:r>
            <a:r>
              <a:rPr lang="en-GB" sz="2800" baseline="30000" dirty="0">
                <a:solidFill>
                  <a:schemeClr val="bg1"/>
                </a:solidFill>
                <a:sym typeface="Symbol"/>
              </a:rPr>
              <a:t></a:t>
            </a:r>
            <a:r>
              <a:rPr lang="en-GB" sz="2800" baseline="30000" dirty="0">
                <a:solidFill>
                  <a:schemeClr val="bg1"/>
                </a:solidFill>
              </a:rPr>
              <a:t>-0.0847)/0.0228)</a:t>
            </a:r>
            <a:endParaRPr lang="en-ZA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Well F-O2: </a:t>
            </a:r>
            <a:r>
              <a:rPr lang="en-GB" sz="2800" i="1" dirty="0">
                <a:solidFill>
                  <a:schemeClr val="bg1"/>
                </a:solidFill>
              </a:rPr>
              <a:t>k</a:t>
            </a:r>
            <a:r>
              <a:rPr lang="en-GB" sz="2800" i="1" baseline="-25000" dirty="0">
                <a:solidFill>
                  <a:schemeClr val="bg1"/>
                </a:solidFill>
              </a:rPr>
              <a:t>ha amb</a:t>
            </a:r>
            <a:r>
              <a:rPr lang="en-GB" sz="2800" dirty="0">
                <a:solidFill>
                  <a:schemeClr val="bg1"/>
                </a:solidFill>
              </a:rPr>
              <a:t> =10</a:t>
            </a:r>
            <a:r>
              <a:rPr lang="en-GB" sz="2800" baseline="30000" dirty="0">
                <a:solidFill>
                  <a:schemeClr val="bg1"/>
                </a:solidFill>
              </a:rPr>
              <a:t>((</a:t>
            </a:r>
            <a:r>
              <a:rPr lang="en-GB" sz="2800" baseline="30000" dirty="0">
                <a:solidFill>
                  <a:schemeClr val="bg1"/>
                </a:solidFill>
                <a:sym typeface="Symbol"/>
              </a:rPr>
              <a:t></a:t>
            </a:r>
            <a:r>
              <a:rPr lang="en-GB" sz="2800" baseline="30000" dirty="0">
                <a:solidFill>
                  <a:schemeClr val="bg1"/>
                </a:solidFill>
              </a:rPr>
              <a:t>-0.1117)/0.0248)</a:t>
            </a:r>
            <a:endParaRPr lang="en-ZA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Well F-O3: </a:t>
            </a:r>
            <a:r>
              <a:rPr lang="en-GB" sz="2800" i="1" dirty="0">
                <a:solidFill>
                  <a:schemeClr val="bg1"/>
                </a:solidFill>
              </a:rPr>
              <a:t>k</a:t>
            </a:r>
            <a:r>
              <a:rPr lang="en-GB" sz="2800" i="1" baseline="-25000" dirty="0">
                <a:solidFill>
                  <a:schemeClr val="bg1"/>
                </a:solidFill>
              </a:rPr>
              <a:t>ha,amb</a:t>
            </a:r>
            <a:r>
              <a:rPr lang="en-GB" sz="2800" dirty="0">
                <a:solidFill>
                  <a:schemeClr val="bg1"/>
                </a:solidFill>
              </a:rPr>
              <a:t> =10</a:t>
            </a:r>
            <a:r>
              <a:rPr lang="en-GB" sz="2800" baseline="30000" dirty="0">
                <a:solidFill>
                  <a:schemeClr val="bg1"/>
                </a:solidFill>
              </a:rPr>
              <a:t>((</a:t>
            </a:r>
            <a:r>
              <a:rPr lang="en-GB" sz="2800" baseline="30000" dirty="0">
                <a:solidFill>
                  <a:schemeClr val="bg1"/>
                </a:solidFill>
                <a:sym typeface="Symbol"/>
              </a:rPr>
              <a:t></a:t>
            </a:r>
            <a:r>
              <a:rPr lang="en-GB" sz="2800" baseline="30000" dirty="0">
                <a:solidFill>
                  <a:schemeClr val="bg1"/>
                </a:solidFill>
              </a:rPr>
              <a:t>-0.0964)/0.0260)</a:t>
            </a:r>
            <a:endParaRPr lang="en-Z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 smtClean="0"/>
              <a:t> </a:t>
            </a:r>
            <a:endParaRPr lang="en-Z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21</a:t>
            </a:fld>
            <a:endParaRPr lang="en-Z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Flow Zone Indicator (FZI)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>
                <a:solidFill>
                  <a:schemeClr val="bg1"/>
                </a:solidFill>
              </a:rPr>
              <a:t>Proposed originally by Amaefule 1993 it is a derivative of his Rock Quality Index (RQI) and Normalised Porosity (NPI) where: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22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0" y="3231757"/>
            <a:ext cx="2428746" cy="9127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161198"/>
            <a:ext cx="2138950" cy="9942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13" y="3084272"/>
            <a:ext cx="1874879" cy="9739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1058830" y="4374686"/>
            <a:ext cx="7761642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(where K is Permeability – mD, </a:t>
            </a:r>
            <a:r>
              <a:rPr lang="el-GR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ZA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is Effective Porosity– fractions, RQI &amp; FZI - microns)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Results of FZI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749151"/>
              </p:ext>
            </p:extLst>
          </p:nvPr>
        </p:nvGraphicFramePr>
        <p:xfrm>
          <a:off x="539552" y="1556791"/>
          <a:ext cx="8424936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07487">
                  <a:extLst>
                    <a:ext uri="{9D8B030D-6E8A-4147-A177-3AD203B41FA5}">
                      <a16:colId xmlns:a16="http://schemas.microsoft.com/office/drawing/2014/main" val="1843485368"/>
                    </a:ext>
                  </a:extLst>
                </a:gridCol>
                <a:gridCol w="1537311">
                  <a:extLst>
                    <a:ext uri="{9D8B030D-6E8A-4147-A177-3AD203B41FA5}">
                      <a16:colId xmlns:a16="http://schemas.microsoft.com/office/drawing/2014/main" val="775900506"/>
                    </a:ext>
                  </a:extLst>
                </a:gridCol>
                <a:gridCol w="1537311">
                  <a:extLst>
                    <a:ext uri="{9D8B030D-6E8A-4147-A177-3AD203B41FA5}">
                      <a16:colId xmlns:a16="http://schemas.microsoft.com/office/drawing/2014/main" val="3209514977"/>
                    </a:ext>
                  </a:extLst>
                </a:gridCol>
                <a:gridCol w="1534600">
                  <a:extLst>
                    <a:ext uri="{9D8B030D-6E8A-4147-A177-3AD203B41FA5}">
                      <a16:colId xmlns:a16="http://schemas.microsoft.com/office/drawing/2014/main" val="591916794"/>
                    </a:ext>
                  </a:extLst>
                </a:gridCol>
                <a:gridCol w="2308227">
                  <a:extLst>
                    <a:ext uri="{9D8B030D-6E8A-4147-A177-3AD203B41FA5}">
                      <a16:colId xmlns:a16="http://schemas.microsoft.com/office/drawing/2014/main" val="650343651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Hydraulic Unit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FZI (microns)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RQI (microns)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NPI (v/v)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Ave. Permeability (</a:t>
                      </a:r>
                      <a:r>
                        <a:rPr lang="en-ZA" sz="2000" dirty="0" err="1">
                          <a:effectLst/>
                        </a:rPr>
                        <a:t>mD</a:t>
                      </a:r>
                      <a:r>
                        <a:rPr lang="en-ZA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68529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1.25 – 2.5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0.38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0.03 – 0.267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5.4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722408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0.5 – 1.25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0.08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0.10 -0.22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530309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˂ 0.5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˂0.02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˂0.10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˂0.1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72406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467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FF00"/>
                </a:solidFill>
              </a:rPr>
              <a:t>Example of Summary results</a:t>
            </a:r>
            <a:endParaRPr lang="en-ZA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2738"/>
            <a:ext cx="8640960" cy="562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23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25</a:t>
            </a:fld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10260"/>
              </p:ext>
            </p:extLst>
          </p:nvPr>
        </p:nvGraphicFramePr>
        <p:xfrm>
          <a:off x="323528" y="1126907"/>
          <a:ext cx="8208912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5169">
                <a:tc>
                  <a:txBody>
                    <a:bodyPr/>
                    <a:lstStyle/>
                    <a:p>
                      <a:r>
                        <a:rPr lang="en-ZA" dirty="0" smtClean="0"/>
                        <a:t>Well Name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Reservoir</a:t>
                      </a:r>
                    </a:p>
                    <a:p>
                      <a:r>
                        <a:rPr lang="en-ZA" dirty="0" smtClean="0"/>
                        <a:t>Gross</a:t>
                      </a:r>
                    </a:p>
                    <a:p>
                      <a:r>
                        <a:rPr lang="en-ZA" dirty="0" smtClean="0"/>
                        <a:t>(m)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Net</a:t>
                      </a:r>
                    </a:p>
                    <a:p>
                      <a:r>
                        <a:rPr lang="en-ZA" dirty="0" smtClean="0"/>
                        <a:t>(m)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N/G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Av. Phi</a:t>
                      </a:r>
                    </a:p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Av. Sw</a:t>
                      </a:r>
                    </a:p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Av.Vcl</a:t>
                      </a:r>
                    </a:p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Av.K</a:t>
                      </a:r>
                    </a:p>
                    <a:p>
                      <a:r>
                        <a:rPr lang="en-ZA" dirty="0" smtClean="0"/>
                        <a:t>mD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709">
                <a:tc>
                  <a:txBody>
                    <a:bodyPr/>
                    <a:lstStyle/>
                    <a:p>
                      <a:r>
                        <a:rPr lang="en-ZA" dirty="0" smtClean="0"/>
                        <a:t>F-O1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98.00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12.65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0.129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13.1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12.4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1.3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709">
                <a:tc>
                  <a:txBody>
                    <a:bodyPr/>
                    <a:lstStyle/>
                    <a:p>
                      <a:r>
                        <a:rPr lang="en-ZA" dirty="0" smtClean="0"/>
                        <a:t>F-02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66.33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42.98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0.64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15.3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36.6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0.8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709">
                <a:tc>
                  <a:txBody>
                    <a:bodyPr/>
                    <a:lstStyle/>
                    <a:p>
                      <a:r>
                        <a:rPr lang="en-ZA" dirty="0" smtClean="0"/>
                        <a:t>F-03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68.5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48.00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0.70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9.8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42.26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12.45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0.21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3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26</a:t>
            </a:fld>
            <a:endParaRPr lang="en-Z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89864"/>
              </p:ext>
            </p:extLst>
          </p:nvPr>
        </p:nvGraphicFramePr>
        <p:xfrm>
          <a:off x="923257" y="1052736"/>
          <a:ext cx="6696743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5169">
                <a:tc>
                  <a:txBody>
                    <a:bodyPr/>
                    <a:lstStyle/>
                    <a:p>
                      <a:r>
                        <a:rPr lang="en-ZA" dirty="0" smtClean="0"/>
                        <a:t>Well Name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Average</a:t>
                      </a:r>
                    </a:p>
                    <a:p>
                      <a:r>
                        <a:rPr lang="en-ZA" dirty="0" smtClean="0"/>
                        <a:t>Effective KH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Hydraulic Unit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709">
                <a:tc>
                  <a:txBody>
                    <a:bodyPr/>
                    <a:lstStyle/>
                    <a:p>
                      <a:r>
                        <a:rPr lang="en-ZA" dirty="0" smtClean="0"/>
                        <a:t>F-O1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1.68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709">
                <a:tc>
                  <a:txBody>
                    <a:bodyPr/>
                    <a:lstStyle/>
                    <a:p>
                      <a:r>
                        <a:rPr lang="en-ZA" dirty="0" smtClean="0"/>
                        <a:t>F-02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6.57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709">
                <a:tc>
                  <a:txBody>
                    <a:bodyPr/>
                    <a:lstStyle/>
                    <a:p>
                      <a:r>
                        <a:rPr lang="en-ZA" dirty="0" smtClean="0"/>
                        <a:t>F-03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4.7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2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10"/>
            <a:ext cx="7772400" cy="1143000"/>
          </a:xfrm>
        </p:spPr>
        <p:txBody>
          <a:bodyPr/>
          <a:lstStyle/>
          <a:p>
            <a:r>
              <a:rPr lang="en-ZA" sz="4000" dirty="0" smtClean="0">
                <a:latin typeface="Ariel (headings)"/>
                <a:cs typeface="Times New Roman" panose="02020603050405020304" pitchFamily="18" charset="0"/>
              </a:rPr>
              <a:t>Concluding Remarks</a:t>
            </a:r>
            <a:endParaRPr lang="en-ZA" sz="4000" dirty="0">
              <a:latin typeface="Ariel (headings)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41463"/>
            <a:ext cx="8856984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ZA" sz="2800" dirty="0">
                <a:latin typeface="Ariel"/>
              </a:rPr>
              <a:t>A relationship was established between core facies and wireline log.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800" dirty="0" smtClean="0">
                <a:latin typeface="Ariel"/>
                <a:cs typeface="Times New Roman" panose="02020603050405020304" pitchFamily="18" charset="0"/>
              </a:rPr>
              <a:t>An effective petrophysical evaluation was successfully achieved with well F-02 identified as the most productive well based on comparison of petrophysical properties.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800" dirty="0" smtClean="0">
                <a:latin typeface="Ariel"/>
                <a:cs typeface="Times New Roman" panose="02020603050405020304" pitchFamily="18" charset="0"/>
              </a:rPr>
              <a:t>The developed model could be used as input parameter for hydrocarbon volume determination in the field.</a:t>
            </a:r>
            <a:endParaRPr lang="en-ZA" sz="2800" dirty="0" smtClean="0">
              <a:latin typeface="Ariel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F3E-0039-4CC2-9773-50B3F9B73E3F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772400" cy="1143000"/>
          </a:xfrm>
        </p:spPr>
        <p:txBody>
          <a:bodyPr/>
          <a:lstStyle/>
          <a:p>
            <a:r>
              <a:rPr lang="en-ZA" dirty="0" smtClean="0"/>
              <a:t>Thank you!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Opuwari et al_LASUFOC_2017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F3E-0039-4CC2-9773-50B3F9B73E3F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ZA" b="1" dirty="0" smtClean="0">
                <a:solidFill>
                  <a:srgbClr val="FFFF00"/>
                </a:solidFill>
              </a:rPr>
              <a:t>Key Research questions</a:t>
            </a:r>
            <a:endParaRPr lang="en-ZA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bg1"/>
                </a:solidFill>
              </a:rPr>
              <a:t>We are ultimately trying to answer two questions?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85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FFFF00"/>
                </a:solidFill>
              </a:rPr>
              <a:t>Key Research </a:t>
            </a:r>
            <a:r>
              <a:rPr lang="en-ZA" b="1" dirty="0" smtClean="0">
                <a:solidFill>
                  <a:srgbClr val="FFFF00"/>
                </a:solidFill>
              </a:rPr>
              <a:t>questions…….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632848" cy="402190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What is best approach to  </a:t>
            </a:r>
            <a:r>
              <a:rPr lang="en-ZA" sz="3600" b="1" u="sng" dirty="0">
                <a:solidFill>
                  <a:srgbClr val="FFFF00"/>
                </a:solidFill>
              </a:rPr>
              <a:t>Analysis</a:t>
            </a:r>
            <a:r>
              <a:rPr lang="en-ZA" b="1" dirty="0">
                <a:solidFill>
                  <a:srgbClr val="FFFF00"/>
                </a:solidFill>
              </a:rPr>
              <a:t> </a:t>
            </a:r>
            <a:r>
              <a:rPr lang="en-ZA" dirty="0">
                <a:solidFill>
                  <a:schemeClr val="bg1"/>
                </a:solidFill>
              </a:rPr>
              <a:t>and </a:t>
            </a:r>
            <a:r>
              <a:rPr lang="en-ZA" sz="3600" b="1" u="sng" dirty="0">
                <a:solidFill>
                  <a:srgbClr val="FFFF00"/>
                </a:solidFill>
              </a:rPr>
              <a:t>Quantification</a:t>
            </a:r>
            <a:r>
              <a:rPr lang="en-ZA" dirty="0">
                <a:solidFill>
                  <a:schemeClr val="bg1"/>
                </a:solidFill>
              </a:rPr>
              <a:t> of  Sandstone Reservoir properties for fluid </a:t>
            </a:r>
            <a:r>
              <a:rPr lang="en-ZA" dirty="0" smtClean="0">
                <a:solidFill>
                  <a:schemeClr val="bg1"/>
                </a:solidFill>
              </a:rPr>
              <a:t>volumes?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7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dirty="0">
                <a:solidFill>
                  <a:schemeClr val="bg1"/>
                </a:solidFill>
              </a:rPr>
              <a:t>Petrophysical properties are the parameters that determine pore systems of potential reservoirs (Selley, 1985). These parameters includes:</a:t>
            </a:r>
          </a:p>
          <a:p>
            <a:r>
              <a:rPr lang="en-ZA" dirty="0">
                <a:solidFill>
                  <a:schemeClr val="bg1"/>
                </a:solidFill>
              </a:rPr>
              <a:t>Percentage of shale volume</a:t>
            </a:r>
          </a:p>
          <a:p>
            <a:r>
              <a:rPr lang="en-ZA" dirty="0">
                <a:solidFill>
                  <a:schemeClr val="bg1"/>
                </a:solidFill>
              </a:rPr>
              <a:t> </a:t>
            </a:r>
            <a:r>
              <a:rPr lang="en-ZA" dirty="0" smtClean="0">
                <a:solidFill>
                  <a:schemeClr val="bg1"/>
                </a:solidFill>
              </a:rPr>
              <a:t>Porosity</a:t>
            </a:r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 Permeability</a:t>
            </a:r>
          </a:p>
          <a:p>
            <a:r>
              <a:rPr lang="en-ZA" dirty="0">
                <a:solidFill>
                  <a:schemeClr val="bg1"/>
                </a:solidFill>
              </a:rPr>
              <a:t>Water saturation </a:t>
            </a:r>
          </a:p>
          <a:p>
            <a:r>
              <a:rPr lang="en-ZA" dirty="0">
                <a:solidFill>
                  <a:schemeClr val="bg1"/>
                </a:solidFill>
              </a:rPr>
              <a:t>Thickness and extent of reservoir formation and depositional environment.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52" y="5518212"/>
            <a:ext cx="1015048" cy="1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6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 smtClean="0">
                <a:solidFill>
                  <a:srgbClr val="FFFF00"/>
                </a:solidFill>
              </a:rPr>
              <a:t>Introduction………..</a:t>
            </a:r>
            <a:endParaRPr lang="en-Z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 smtClean="0">
                <a:solidFill>
                  <a:schemeClr val="bg1"/>
                </a:solidFill>
              </a:rPr>
              <a:t>South Africa is rich in natural resources and coal generates about 90% of the country’s electricity.</a:t>
            </a:r>
            <a:r>
              <a:rPr lang="en-ZA" sz="2800" dirty="0">
                <a:solidFill>
                  <a:schemeClr val="bg1"/>
                </a:solidFill>
              </a:rPr>
              <a:t> Although coal is in abundance in South Africa, other means of generating electricity is being explored (Petroleum Agency SA, 2010).</a:t>
            </a:r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 smtClean="0">
                <a:solidFill>
                  <a:schemeClr val="bg1"/>
                </a:solidFill>
              </a:rPr>
              <a:t>South </a:t>
            </a:r>
            <a:r>
              <a:rPr lang="en-ZA" sz="2800" dirty="0">
                <a:solidFill>
                  <a:schemeClr val="bg1"/>
                </a:solidFill>
              </a:rPr>
              <a:t>Africa has a number of </a:t>
            </a:r>
            <a:r>
              <a:rPr lang="en-ZA" sz="2800" dirty="0" smtClean="0">
                <a:solidFill>
                  <a:schemeClr val="bg1"/>
                </a:solidFill>
              </a:rPr>
              <a:t>Offshore </a:t>
            </a:r>
            <a:r>
              <a:rPr lang="en-ZA" sz="2800" dirty="0">
                <a:solidFill>
                  <a:schemeClr val="bg1"/>
                </a:solidFill>
              </a:rPr>
              <a:t>sedimentary basins, the search for hydrocarbons in the Bredasdorp Basin, south of South Africa remains an area of interest</a:t>
            </a:r>
            <a:r>
              <a:rPr lang="en-ZA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401144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en-ZA" sz="3600" b="1" dirty="0" smtClean="0">
                <a:solidFill>
                  <a:srgbClr val="FFFF00"/>
                </a:solidFill>
              </a:rPr>
              <a:t>Study area</a:t>
            </a:r>
            <a:endParaRPr lang="en-ZA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 smtClean="0">
                <a:solidFill>
                  <a:schemeClr val="bg1"/>
                </a:solidFill>
              </a:rPr>
              <a:t>The </a:t>
            </a:r>
            <a:r>
              <a:rPr lang="en-ZA" sz="2800" dirty="0">
                <a:solidFill>
                  <a:schemeClr val="bg1"/>
                </a:solidFill>
              </a:rPr>
              <a:t>basin has an aerial extent of roughly 18 000 km</a:t>
            </a:r>
            <a:r>
              <a:rPr lang="en-ZA" sz="2800" baseline="30000" dirty="0">
                <a:solidFill>
                  <a:schemeClr val="bg1"/>
                </a:solidFill>
              </a:rPr>
              <a:t>2</a:t>
            </a:r>
            <a:r>
              <a:rPr lang="en-ZA" sz="2800" dirty="0">
                <a:solidFill>
                  <a:schemeClr val="bg1"/>
                </a:solidFill>
              </a:rPr>
              <a:t> and begins off the southeast of Cape Town and stretches up the south-east coast, up until west-south-west of Port Elizabeth (Wood, 1995).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2" y="2593245"/>
            <a:ext cx="4608511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2629" y="6356349"/>
            <a:ext cx="2895600" cy="365125"/>
          </a:xfrm>
        </p:spPr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961838" y="6446684"/>
            <a:ext cx="3495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(Petroleum Agency of South Africa,2010.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2006" y="764704"/>
            <a:ext cx="8318466" cy="5688632"/>
            <a:chOff x="2116783" y="384679"/>
            <a:chExt cx="8256927" cy="61926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783" y="384679"/>
              <a:ext cx="8256927" cy="6192695"/>
            </a:xfrm>
            <a:prstGeom prst="rect">
              <a:avLst/>
            </a:prstGeom>
          </p:spPr>
        </p:pic>
        <p:sp>
          <p:nvSpPr>
            <p:cNvPr id="6" name="Rectangular Callout 5"/>
            <p:cNvSpPr/>
            <p:nvPr/>
          </p:nvSpPr>
          <p:spPr>
            <a:xfrm>
              <a:off x="4458488" y="3607150"/>
              <a:ext cx="416211" cy="220718"/>
            </a:xfrm>
            <a:prstGeom prst="wedgeRectCallout">
              <a:avLst>
                <a:gd name="adj1" fmla="val 40677"/>
                <a:gd name="adj2" fmla="val -4643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Opuwari et al_LASUFOC_2017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8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048229" y="20417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Well Location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732"/>
          </a:xfrm>
        </p:spPr>
        <p:txBody>
          <a:bodyPr>
            <a:normAutofit fontScale="90000"/>
          </a:bodyPr>
          <a:lstStyle/>
          <a:p>
            <a:pPr algn="l"/>
            <a:r>
              <a:rPr lang="en-ZA" sz="3600" b="1" dirty="0" smtClean="0">
                <a:solidFill>
                  <a:srgbClr val="FFFF00"/>
                </a:solidFill>
              </a:rPr>
              <a:t>Chronostratigraphic Sequence </a:t>
            </a:r>
            <a:endParaRPr lang="en-ZA" sz="3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71141"/>
            <a:ext cx="4896544" cy="521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34546"/>
            <a:ext cx="2895600" cy="365125"/>
          </a:xfrm>
        </p:spPr>
        <p:txBody>
          <a:bodyPr/>
          <a:lstStyle/>
          <a:p>
            <a:r>
              <a:rPr lang="en-ZA" dirty="0" smtClean="0"/>
              <a:t>Opuwari et al_LASUFOC_2017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7105-4ABE-47BB-B23E-1A311D99D4D6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85184"/>
            <a:ext cx="1195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935" y="6263002"/>
            <a:ext cx="3495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(Petroleum Agency of South Africa,2010.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Shell PowerPoint Template</Template>
  <TotalTime>16958</TotalTime>
  <Words>866</Words>
  <Application>Microsoft Office PowerPoint</Application>
  <PresentationFormat>On-screen Show (4:3)</PresentationFormat>
  <Paragraphs>235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Ariel</vt:lpstr>
      <vt:lpstr>Ariel (headings)</vt:lpstr>
      <vt:lpstr>Ariel(headings)</vt:lpstr>
      <vt:lpstr>Calibri</vt:lpstr>
      <vt:lpstr>Calibri(HEADINGS)</vt:lpstr>
      <vt:lpstr>Futura Medium</vt:lpstr>
      <vt:lpstr>Symbol</vt:lpstr>
      <vt:lpstr>Times New Roman</vt:lpstr>
      <vt:lpstr>Wingdings</vt:lpstr>
      <vt:lpstr>ヒラギノ角ゴ Pro W3</vt:lpstr>
      <vt:lpstr>Custom Design</vt:lpstr>
      <vt:lpstr>Default Design</vt:lpstr>
      <vt:lpstr>3_Default Design</vt:lpstr>
      <vt:lpstr>Document</vt:lpstr>
      <vt:lpstr>  Petrophysical evaluation of Selected wells in the Upper Shallow Marine Reservoirs of the Eastern Bredasdorp basin, South Africa  By  Mimonitu Opuwari 1,Roxzanne Prinsloo1,Abuh Momoh2,Ono Daniel 3</vt:lpstr>
      <vt:lpstr>Outline</vt:lpstr>
      <vt:lpstr>Key Research questions</vt:lpstr>
      <vt:lpstr>Key Research questions…….</vt:lpstr>
      <vt:lpstr>Introduction</vt:lpstr>
      <vt:lpstr>Introduction………..</vt:lpstr>
      <vt:lpstr>Study area</vt:lpstr>
      <vt:lpstr>PowerPoint Presentation</vt:lpstr>
      <vt:lpstr>Chronostratigraphic Sequence </vt:lpstr>
      <vt:lpstr>PowerPoint Presentation</vt:lpstr>
      <vt:lpstr>Evaluation flow chart (stage I)</vt:lpstr>
      <vt:lpstr>Evaluation flow chart (stage II)</vt:lpstr>
      <vt:lpstr>Results &amp; Discussions</vt:lpstr>
      <vt:lpstr>PowerPoint Presentation</vt:lpstr>
      <vt:lpstr>LITHOFACIES CLASSIFICATIONS</vt:lpstr>
      <vt:lpstr>PowerPoint Presentation</vt:lpstr>
      <vt:lpstr>PowerPoint Presentation</vt:lpstr>
      <vt:lpstr>Clay Volume (VCL) </vt:lpstr>
      <vt:lpstr>Porosity (PHI)</vt:lpstr>
      <vt:lpstr>Water Saturation (SW) </vt:lpstr>
      <vt:lpstr>Permeability (PERM) </vt:lpstr>
      <vt:lpstr>Flow Zone Indicator (FZI) </vt:lpstr>
      <vt:lpstr>Results of FZI</vt:lpstr>
      <vt:lpstr>Example of Summary results</vt:lpstr>
      <vt:lpstr>PowerPoint Presentation</vt:lpstr>
      <vt:lpstr>PowerPoint Presentation</vt:lpstr>
      <vt:lpstr>Concluding Remarks</vt:lpstr>
      <vt:lpstr>Thank you!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TITLE: HEADLINE FUTURA MEDIUM 24PT Up to Three Lines All Capital or Title Case</dc:title>
  <dc:creator>Bev.Darling</dc:creator>
  <cp:lastModifiedBy>Opuwari, Chinyerum</cp:lastModifiedBy>
  <cp:revision>511</cp:revision>
  <dcterms:created xsi:type="dcterms:W3CDTF">2011-09-07T13:10:45Z</dcterms:created>
  <dcterms:modified xsi:type="dcterms:W3CDTF">2017-10-10T13:26:37Z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  <property fmtid="{D5CDD505-2E9C-101B-9397-08002B2CF9AE}" pid="4" name="TB4 template version">
    <vt:r8>4</vt:r8>
  </property>
  <property fmtid="{D5CDD505-2E9C-101B-9397-08002B2CF9AE}" pid="5" name="TB4 template type">
    <vt:lpwstr>onscreen</vt:lpwstr>
  </property>
</Properties>
</file>