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4" r:id="rId21"/>
    <p:sldId id="275" r:id="rId22"/>
    <p:sldId id="277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ocuments\systemmatic%20review%20material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ocuments\systemmatic%20review%20material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Sheet3!$A$2:$A$7</c:f>
              <c:strCache>
                <c:ptCount val="6"/>
                <c:pt idx="0">
                  <c:v>1990-1994</c:v>
                </c:pt>
                <c:pt idx="1">
                  <c:v>1995-1999</c:v>
                </c:pt>
                <c:pt idx="2">
                  <c:v>2000-2004</c:v>
                </c:pt>
                <c:pt idx="3">
                  <c:v>2005-2009</c:v>
                </c:pt>
                <c:pt idx="4">
                  <c:v>2010-2014</c:v>
                </c:pt>
                <c:pt idx="5">
                  <c:v>2015-2017</c:v>
                </c:pt>
              </c:strCache>
            </c:strRef>
          </c:cat>
          <c:val>
            <c:numRef>
              <c:f>Sheet3!$B$2:$B$7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12</c:v>
                </c:pt>
                <c:pt idx="5">
                  <c:v>1</c:v>
                </c:pt>
              </c:numCache>
            </c:numRef>
          </c:val>
        </c:ser>
        <c:axId val="84126720"/>
        <c:axId val="91104384"/>
      </c:barChart>
      <c:catAx>
        <c:axId val="841267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Years of publication</a:t>
                </a:r>
              </a:p>
            </c:rich>
          </c:tx>
          <c:layout/>
        </c:title>
        <c:tickLblPos val="nextTo"/>
        <c:crossAx val="91104384"/>
        <c:crosses val="autoZero"/>
        <c:auto val="1"/>
        <c:lblAlgn val="ctr"/>
        <c:lblOffset val="100"/>
      </c:catAx>
      <c:valAx>
        <c:axId val="911043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</a:t>
                </a:r>
                <a:r>
                  <a:rPr lang="en-US" baseline="0"/>
                  <a:t> of publications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8412672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Sheet3!$F$1</c:f>
              <c:strCache>
                <c:ptCount val="1"/>
                <c:pt idx="0">
                  <c:v>Count</c:v>
                </c:pt>
              </c:strCache>
            </c:strRef>
          </c:tx>
          <c:cat>
            <c:strRef>
              <c:f>Sheet3!$E$2:$E$21</c:f>
              <c:strCache>
                <c:ptCount val="20"/>
                <c:pt idx="0">
                  <c:v>Computer Speech &amp; Language</c:v>
                </c:pt>
                <c:pt idx="1">
                  <c:v>Twente Workshop on Language Technology</c:v>
                </c:pt>
                <c:pt idx="2">
                  <c:v>Broadcast News Workshop</c:v>
                </c:pt>
                <c:pt idx="3">
                  <c:v>Speech Communication</c:v>
                </c:pt>
                <c:pt idx="4">
                  <c:v>ISCA Workshop on MSDR</c:v>
                </c:pt>
                <c:pt idx="5">
                  <c:v>CLSP Summer Workshop</c:v>
                </c:pt>
                <c:pt idx="6">
                  <c:v>DELOS on AVIVDiLib</c:v>
                </c:pt>
                <c:pt idx="7">
                  <c:v>Internets &amp; Information Systems</c:v>
                </c:pt>
                <c:pt idx="8">
                  <c:v>ITRW on Speech Recognition and Intrinsic Variation Workshop</c:v>
                </c:pt>
                <c:pt idx="9">
                  <c:v>ACM SIGIR</c:v>
                </c:pt>
                <c:pt idx="10">
                  <c:v>IEEE Transactions on Audio, Speech &amp; Language</c:v>
                </c:pt>
                <c:pt idx="11">
                  <c:v>Acoustics Speech &amp; Signal Processing ICASSP</c:v>
                </c:pt>
                <c:pt idx="12">
                  <c:v>ISCSLP</c:v>
                </c:pt>
                <c:pt idx="13">
                  <c:v>ACM TOIS</c:v>
                </c:pt>
                <c:pt idx="14">
                  <c:v>NTCIR</c:v>
                </c:pt>
                <c:pt idx="15">
                  <c:v>IEICE Transactions on Information and Systems</c:v>
                </c:pt>
                <c:pt idx="16">
                  <c:v>International Conference on Speech and Computer</c:v>
                </c:pt>
                <c:pt idx="17">
                  <c:v>International Journal of Speech Technology</c:v>
                </c:pt>
                <c:pt idx="18">
                  <c:v>HLT-NAACL</c:v>
                </c:pt>
                <c:pt idx="19">
                  <c:v>Journal of Information &amp; Computational Science</c:v>
                </c:pt>
              </c:strCache>
            </c:strRef>
          </c:cat>
          <c:val>
            <c:numRef>
              <c:f>Sheet3!$F$2:$F$21</c:f>
              <c:numCache>
                <c:formatCode>@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</c:ser>
        <c:axId val="91128576"/>
        <c:axId val="91130496"/>
      </c:barChart>
      <c:catAx>
        <c:axId val="9112857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Publication</a:t>
                </a:r>
                <a:r>
                  <a:rPr lang="en-US" baseline="0"/>
                  <a:t> Source</a:t>
                </a:r>
                <a:endParaRPr lang="en-US"/>
              </a:p>
            </c:rich>
          </c:tx>
          <c:layout/>
        </c:title>
        <c:tickLblPos val="nextTo"/>
        <c:crossAx val="91130496"/>
        <c:crosses val="autoZero"/>
        <c:auto val="1"/>
        <c:lblAlgn val="ctr"/>
        <c:lblOffset val="100"/>
      </c:catAx>
      <c:valAx>
        <c:axId val="91130496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publications</a:t>
                </a:r>
              </a:p>
            </c:rich>
          </c:tx>
          <c:layout/>
        </c:title>
        <c:numFmt formatCode="@" sourceLinked="1"/>
        <c:tickLblPos val="nextTo"/>
        <c:crossAx val="91128576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9095-0758-4520-B5FA-51EAA0B554A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AB5028-AEF1-4391-9E94-C393515FF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9095-0758-4520-B5FA-51EAA0B554A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5028-AEF1-4391-9E94-C393515FF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3AB5028-AEF1-4391-9E94-C393515FF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9095-0758-4520-B5FA-51EAA0B554A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9095-0758-4520-B5FA-51EAA0B554A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3AB5028-AEF1-4391-9E94-C393515FF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9095-0758-4520-B5FA-51EAA0B554A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AB5028-AEF1-4391-9E94-C393515FF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5AE9095-0758-4520-B5FA-51EAA0B554A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5028-AEF1-4391-9E94-C393515FF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9095-0758-4520-B5FA-51EAA0B554A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3AB5028-AEF1-4391-9E94-C393515FF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9095-0758-4520-B5FA-51EAA0B554A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3AB5028-AEF1-4391-9E94-C393515FF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9095-0758-4520-B5FA-51EAA0B554A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AB5028-AEF1-4391-9E94-C393515FF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AB5028-AEF1-4391-9E94-C393515FF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9095-0758-4520-B5FA-51EAA0B554A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3AB5028-AEF1-4391-9E94-C393515FF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5AE9095-0758-4520-B5FA-51EAA0B554A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5AE9095-0758-4520-B5FA-51EAA0B554A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AB5028-AEF1-4391-9E94-C393515FF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815" y="459258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819400"/>
            <a:ext cx="8839200" cy="3200400"/>
          </a:xfrm>
        </p:spPr>
        <p:txBody>
          <a:bodyPr>
            <a:normAutofit fontScale="92500" lnSpcReduction="10000"/>
          </a:bodyPr>
          <a:lstStyle/>
          <a:p>
            <a:r>
              <a:rPr lang="en-GB" baseline="30000" dirty="0" smtClean="0"/>
              <a:t>1</a:t>
            </a:r>
            <a:r>
              <a:rPr lang="en-GB" dirty="0" smtClean="0"/>
              <a:t>Micheal T. Adenibuyan, </a:t>
            </a:r>
            <a:r>
              <a:rPr lang="en-GB" baseline="30000" dirty="0" smtClean="0"/>
              <a:t>2</a:t>
            </a:r>
            <a:r>
              <a:rPr lang="en-GB" dirty="0" smtClean="0"/>
              <a:t>Oluwatoyin A. </a:t>
            </a:r>
            <a:r>
              <a:rPr lang="en-GB" dirty="0" err="1" smtClean="0"/>
              <a:t>Enikuomehin</a:t>
            </a:r>
            <a:r>
              <a:rPr lang="en-GB" dirty="0" smtClean="0"/>
              <a:t> and </a:t>
            </a:r>
            <a:r>
              <a:rPr lang="en-GB" baseline="30000" dirty="0" smtClean="0"/>
              <a:t>2</a:t>
            </a:r>
            <a:r>
              <a:rPr lang="en-GB" dirty="0" smtClean="0"/>
              <a:t>Benjamin S. </a:t>
            </a:r>
            <a:r>
              <a:rPr lang="en-GB" dirty="0" err="1" smtClean="0"/>
              <a:t>Aribisala</a:t>
            </a:r>
            <a:endParaRPr lang="en-US" dirty="0" smtClean="0"/>
          </a:p>
          <a:p>
            <a:r>
              <a:rPr lang="en-GB" baseline="30000" dirty="0" smtClean="0"/>
              <a:t>1</a:t>
            </a:r>
            <a:r>
              <a:rPr lang="en-GB" dirty="0" smtClean="0"/>
              <a:t>Department of Computer Science &amp; Information Technology</a:t>
            </a:r>
            <a:endParaRPr lang="en-US" dirty="0" smtClean="0"/>
          </a:p>
          <a:p>
            <a:r>
              <a:rPr lang="en-GB" dirty="0" smtClean="0"/>
              <a:t>College of Natural and Applied Sciences</a:t>
            </a:r>
            <a:endParaRPr lang="en-US" dirty="0" smtClean="0"/>
          </a:p>
          <a:p>
            <a:r>
              <a:rPr lang="en-GB" dirty="0" smtClean="0"/>
              <a:t>Bells University of Technology</a:t>
            </a:r>
            <a:endParaRPr lang="en-US" dirty="0" smtClean="0"/>
          </a:p>
          <a:p>
            <a:r>
              <a:rPr lang="en-GB" dirty="0" smtClean="0"/>
              <a:t>Ota, </a:t>
            </a:r>
            <a:r>
              <a:rPr lang="en-GB" dirty="0" err="1" smtClean="0"/>
              <a:t>Ogun</a:t>
            </a:r>
            <a:r>
              <a:rPr lang="en-GB" dirty="0" smtClean="0"/>
              <a:t> State, Nigeria</a:t>
            </a:r>
            <a:endParaRPr lang="en-US" dirty="0" smtClean="0"/>
          </a:p>
          <a:p>
            <a:r>
              <a:rPr lang="en-GB" dirty="0" smtClean="0"/>
              <a:t> </a:t>
            </a:r>
            <a:endParaRPr lang="en-US" dirty="0" smtClean="0"/>
          </a:p>
          <a:p>
            <a:r>
              <a:rPr lang="en-GB" baseline="30000" dirty="0" smtClean="0"/>
              <a:t>2</a:t>
            </a:r>
            <a:r>
              <a:rPr lang="en-GB" dirty="0" smtClean="0"/>
              <a:t>Department of Computer Sciences</a:t>
            </a:r>
            <a:endParaRPr lang="en-US" dirty="0" smtClean="0"/>
          </a:p>
          <a:p>
            <a:r>
              <a:rPr lang="en-GB" dirty="0" smtClean="0"/>
              <a:t>Faculty of Science</a:t>
            </a:r>
            <a:endParaRPr lang="en-US" dirty="0" smtClean="0"/>
          </a:p>
          <a:p>
            <a:r>
              <a:rPr lang="en-GB" dirty="0" smtClean="0"/>
              <a:t>Lagos State University</a:t>
            </a:r>
            <a:endParaRPr lang="en-US" dirty="0" smtClean="0"/>
          </a:p>
          <a:p>
            <a:r>
              <a:rPr lang="en-GB" dirty="0" err="1" smtClean="0"/>
              <a:t>Ojo</a:t>
            </a:r>
            <a:r>
              <a:rPr lang="en-GB" dirty="0" smtClean="0"/>
              <a:t>, Lagos, Nigeria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81000"/>
            <a:ext cx="6781800" cy="1752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Information Retrieval Metrics for Speech Based Systems: A Systematic Review</a:t>
            </a:r>
            <a:endParaRPr lang="en-US" sz="3200" dirty="0"/>
          </a:p>
        </p:txBody>
      </p:sp>
      <p:pic>
        <p:nvPicPr>
          <p:cNvPr id="1026" name="Picture 2" descr="C:\Users\HP\Desktop\bellsuni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68514" y="457200"/>
            <a:ext cx="1386221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We extracted the following data from each publication in our dataset as shown in the table below.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99286" y="2937751"/>
          <a:ext cx="6096000" cy="289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Publication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Year, Source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Contributors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Name and affiliation,</a:t>
                      </a: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Country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Study purpose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Research questions, hypotheses and the use of theory Objectives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Method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Subjects, Corpus, Search task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Measures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Output measures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Cited works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Genres, Years, Source titles, Item titles, Cited authors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Synthesis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1676400"/>
          <a:ext cx="8385175" cy="441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8 studies were on Mean Average Precision (MAP)</a:t>
            </a:r>
          </a:p>
          <a:p>
            <a:r>
              <a:rPr lang="en-US" dirty="0" smtClean="0"/>
              <a:t>1 study applied Average Precision and R-Precision</a:t>
            </a:r>
          </a:p>
          <a:p>
            <a:r>
              <a:rPr lang="en-US" dirty="0" smtClean="0"/>
              <a:t>1 applied a combination of Precision, Recall and F-Measure</a:t>
            </a:r>
          </a:p>
          <a:p>
            <a:r>
              <a:rPr lang="en-US" dirty="0" smtClean="0"/>
              <a:t>1 combined Average Inverse Rank (AIR) and MAP</a:t>
            </a:r>
          </a:p>
          <a:p>
            <a:r>
              <a:rPr lang="en-US" dirty="0" smtClean="0"/>
              <a:t>1 combined Average Precision and Recall</a:t>
            </a:r>
          </a:p>
          <a:p>
            <a:r>
              <a:rPr lang="en-US" dirty="0" smtClean="0"/>
              <a:t>1 combined Precision and Recall</a:t>
            </a:r>
          </a:p>
          <a:p>
            <a:r>
              <a:rPr lang="en-US" dirty="0" smtClean="0"/>
              <a:t>2 adopted F-measure and MAP</a:t>
            </a:r>
          </a:p>
          <a:p>
            <a:r>
              <a:rPr lang="en-US" dirty="0" smtClean="0"/>
              <a:t>1 applied the </a:t>
            </a:r>
            <a:r>
              <a:rPr lang="en-US" dirty="0" err="1" smtClean="0"/>
              <a:t>Generalised</a:t>
            </a:r>
            <a:r>
              <a:rPr lang="en-US" dirty="0" smtClean="0"/>
              <a:t> Average Precision (GAP) and MAP</a:t>
            </a:r>
          </a:p>
          <a:p>
            <a:r>
              <a:rPr lang="en-US" dirty="0" smtClean="0"/>
              <a:t>1 applied </a:t>
            </a:r>
            <a:r>
              <a:rPr lang="en-US" dirty="0" err="1" smtClean="0"/>
              <a:t>Precison</a:t>
            </a:r>
            <a:r>
              <a:rPr lang="en-US" dirty="0" smtClean="0"/>
              <a:t> Recall Curve, F-Measure and MAP</a:t>
            </a:r>
          </a:p>
          <a:p>
            <a:r>
              <a:rPr lang="en-US" dirty="0" smtClean="0"/>
              <a:t>1 used Precision, Recall and MAP</a:t>
            </a:r>
          </a:p>
          <a:p>
            <a:r>
              <a:rPr lang="en-US" dirty="0" smtClean="0"/>
              <a:t>1 combined Normalized Discounted </a:t>
            </a:r>
            <a:r>
              <a:rPr lang="en-US" dirty="0" err="1" smtClean="0"/>
              <a:t>Cummulative</a:t>
            </a:r>
            <a:r>
              <a:rPr lang="en-US" dirty="0" smtClean="0"/>
              <a:t> Gain (NCDG), Mean Reciprocal Rank (MRR) and MAP.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Included Studies Characteristics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676400"/>
          <a:ext cx="8504238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included</a:t>
                      </a:r>
                      <a:r>
                        <a:rPr lang="en-US" baseline="0" dirty="0" smtClean="0"/>
                        <a:t> studies (n=25)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Median year of Publication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2005 (1998-2015)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Country of Publication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Canada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China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Finland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Ireland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Germany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UK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United States of America (USA)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Japan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Singapore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Thailand, Indonesia, China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Studies Characteristics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Majority of the articles (60%; n = 15) were published between 2007 and 2017, about 40% (n = 10) were published between 1997 – 2006. </a:t>
            </a:r>
          </a:p>
          <a:p>
            <a:r>
              <a:rPr lang="en-US" dirty="0" smtClean="0"/>
              <a:t>36% of the articles were from four publications: Speech Communication, IEEE Transactions on Audio, Speech &amp; Language, Acoustics Speech &amp; Signal Processing ICASSP, NTCIR workshop, while the remaining 64% were scattered across sixteen (16) different publications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Distribution of publications across Sources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75260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Evaluation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Precision and Recall</a:t>
            </a:r>
          </a:p>
          <a:p>
            <a:pPr lvl="0"/>
            <a:r>
              <a:rPr lang="en-US" dirty="0" smtClean="0"/>
              <a:t>Mean Average Precision (MAP)</a:t>
            </a:r>
          </a:p>
          <a:p>
            <a:pPr lvl="0"/>
            <a:r>
              <a:rPr lang="en-US" dirty="0" smtClean="0"/>
              <a:t>Average Inverse Rank (AIR) / Mean Reciprocal Rank (MRR)</a:t>
            </a:r>
          </a:p>
          <a:p>
            <a:pPr lvl="0"/>
            <a:r>
              <a:rPr lang="en-US" dirty="0" smtClean="0"/>
              <a:t>Normalized Discounted Cumulative Gain (NDCG)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and 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Traditional IR evaluation metric</a:t>
            </a:r>
            <a:endParaRPr lang="en-US" dirty="0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057400"/>
            <a:ext cx="3581400" cy="4200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Average Precision (MAP)</a:t>
            </a:r>
            <a:endParaRPr lang="en-US" dirty="0"/>
          </a:p>
        </p:txBody>
      </p:sp>
      <p:pic>
        <p:nvPicPr>
          <p:cNvPr id="3073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2057400"/>
            <a:ext cx="7484864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Average Precision (MAP)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is the most used evaluation metric for an IR System performance.</a:t>
            </a:r>
          </a:p>
          <a:p>
            <a:r>
              <a:rPr lang="en-US" dirty="0" smtClean="0"/>
              <a:t>It account for 60% of publication studied for this review.</a:t>
            </a:r>
          </a:p>
          <a:p>
            <a:r>
              <a:rPr lang="en-US" dirty="0" smtClean="0"/>
              <a:t>It ranks relevant documents higher than irrelevant documents</a:t>
            </a:r>
          </a:p>
          <a:p>
            <a:r>
              <a:rPr lang="en-US" dirty="0" smtClean="0"/>
              <a:t>MAP result range from 0.4191 to 0.620 with relative improvement in retrieval performance by 13.8%.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Methodology</a:t>
            </a:r>
          </a:p>
          <a:p>
            <a:r>
              <a:rPr lang="en-US" dirty="0" smtClean="0"/>
              <a:t>Study Selection and Data Collection Process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Study Characteristics</a:t>
            </a:r>
          </a:p>
          <a:p>
            <a:r>
              <a:rPr lang="en-US" dirty="0" smtClean="0"/>
              <a:t>IR Evaluation Metrics</a:t>
            </a:r>
          </a:p>
          <a:p>
            <a:r>
              <a:rPr lang="en-US" dirty="0" smtClean="0"/>
              <a:t>Summary</a:t>
            </a:r>
          </a:p>
          <a:p>
            <a:r>
              <a:rPr lang="en-US" dirty="0" smtClean="0"/>
              <a:t>Limitations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Reciprocal 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Also known as Average Inverse Rank (AIR)</a:t>
            </a:r>
          </a:p>
          <a:p>
            <a:r>
              <a:rPr lang="en-US" dirty="0" smtClean="0"/>
              <a:t>It achieved as much as 14% improvement in IR performance with range between 0.747 to 0.826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Normalized Discounted Cumulative Gain (NDCG)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returns the document with the highest relevance level, then the next highest relevance level.</a:t>
            </a:r>
          </a:p>
          <a:p>
            <a:r>
              <a:rPr lang="en-US" dirty="0" smtClean="0"/>
              <a:t>The higher the better</a:t>
            </a:r>
          </a:p>
          <a:p>
            <a:r>
              <a:rPr lang="en-US" dirty="0" smtClean="0"/>
              <a:t>Normalization for contrasting queries with varying numbers of relevant results.</a:t>
            </a:r>
          </a:p>
          <a:p>
            <a:r>
              <a:rPr lang="en-US" dirty="0" smtClean="0"/>
              <a:t>4% of publications studied applied the NDCG metric to measure IR performance.</a:t>
            </a:r>
          </a:p>
          <a:p>
            <a:r>
              <a:rPr lang="en-US" dirty="0" smtClean="0"/>
              <a:t>Result range from 0.089 to 0.284.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review has documented the evolution of speech based IR evaluation metrics.</a:t>
            </a:r>
          </a:p>
          <a:p>
            <a:endParaRPr lang="en-US" dirty="0" smtClean="0"/>
          </a:p>
          <a:p>
            <a:r>
              <a:rPr lang="en-US" dirty="0" smtClean="0"/>
              <a:t>One important outcome of this research is the speech based IR metric research bibliography.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 descr="Image result for thank yo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977" y="1853514"/>
            <a:ext cx="7437752" cy="4191000"/>
          </a:xfrm>
          <a:prstGeom prst="rect">
            <a:avLst/>
          </a:prstGeom>
          <a:noFill/>
        </p:spPr>
      </p:pic>
      <p:pic>
        <p:nvPicPr>
          <p:cNvPr id="4" name="Picture 3" descr="Related imag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91529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HP\Desktop\bellsuni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189471"/>
            <a:ext cx="1386221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Information overload.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Spoken query.</a:t>
            </a:r>
          </a:p>
          <a:p>
            <a:r>
              <a:rPr lang="en-US" dirty="0" smtClean="0"/>
              <a:t>Performance and efficiency raise interesting research issues in 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Spoken query impact </a:t>
            </a:r>
            <a:r>
              <a:rPr lang="en-US" dirty="0" smtClean="0"/>
              <a:t>retrieval </a:t>
            </a:r>
            <a:r>
              <a:rPr lang="en-US" dirty="0" smtClean="0"/>
              <a:t>performance (</a:t>
            </a:r>
            <a:r>
              <a:rPr lang="en-US" dirty="0" err="1" smtClean="0">
                <a:hlinkClick r:id="" action="ppaction://hlinkfile" tooltip="Turunen, 2013 #150"/>
              </a:rPr>
              <a:t>Turunen</a:t>
            </a:r>
            <a:r>
              <a:rPr lang="en-US" dirty="0" smtClean="0">
                <a:hlinkClick r:id="" action="ppaction://hlinkfile" tooltip="Turunen, 2013 #150"/>
              </a:rPr>
              <a:t>, </a:t>
            </a:r>
            <a:r>
              <a:rPr lang="en-US" dirty="0" err="1" smtClean="0">
                <a:hlinkClick r:id="" action="ppaction://hlinkfile" tooltip="Turunen, 2013 #150"/>
              </a:rPr>
              <a:t>Kurimo</a:t>
            </a:r>
            <a:r>
              <a:rPr lang="en-US" dirty="0" smtClean="0">
                <a:hlinkClick r:id="" action="ppaction://hlinkfile" tooltip="Turunen, 2013 #150"/>
              </a:rPr>
              <a:t> et al. 2013</a:t>
            </a:r>
            <a:r>
              <a:rPr lang="en-US" dirty="0" smtClean="0"/>
              <a:t>).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645158"/>
            <a:ext cx="4191000" cy="2850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used Google scholar repository to retrieve some selection of peer-reviewed articles.</a:t>
            </a:r>
          </a:p>
          <a:p>
            <a:r>
              <a:rPr lang="en-US" dirty="0" smtClean="0"/>
              <a:t>Resources checked includes: conference proceedings, journals, and books.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3581400"/>
          <a:ext cx="7772400" cy="1295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459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RESOURCE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TOTAL RESULTS OBTAINED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INITIAL SELECTION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FINAL SELECTION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Google Scholar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179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179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Selection and Data Collection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systematic review of articles was conducted using the Preferred Reporting Item for Systematic Reviews and Meta-Analyses (PRISMA) guidelines .</a:t>
            </a:r>
          </a:p>
          <a:p>
            <a:r>
              <a:rPr lang="en-US" dirty="0" smtClean="0"/>
              <a:t>PRISMA guideline helps to establish studies that were included and those excluded for this research.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PRISMA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1"/>
            <a:ext cx="7315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Inclusion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Studies on spoken queries for information retrieval and metrics used for evaluating the </a:t>
            </a:r>
            <a:r>
              <a:rPr lang="en-US" dirty="0" err="1" smtClean="0"/>
              <a:t>adhoc</a:t>
            </a:r>
            <a:r>
              <a:rPr lang="en-US" dirty="0" smtClean="0"/>
              <a:t> retrieval systems were reviewed.</a:t>
            </a:r>
          </a:p>
          <a:p>
            <a:r>
              <a:rPr lang="en-US" dirty="0" err="1" smtClean="0"/>
              <a:t>Criterias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Spoken query</a:t>
            </a:r>
          </a:p>
          <a:p>
            <a:pPr lvl="1"/>
            <a:r>
              <a:rPr lang="en-US" dirty="0" smtClean="0"/>
              <a:t>Evaluation Metrics, Performance.</a:t>
            </a:r>
          </a:p>
          <a:p>
            <a:pPr lvl="1"/>
            <a:r>
              <a:rPr lang="en-US" dirty="0" smtClean="0"/>
              <a:t>Research from notable IR conferences such as TREC (Text </a:t>
            </a:r>
            <a:r>
              <a:rPr lang="en-US" dirty="0" err="1" smtClean="0"/>
              <a:t>REtrieval</a:t>
            </a:r>
            <a:r>
              <a:rPr lang="en-US" dirty="0" smtClean="0"/>
              <a:t> Conference), CLEF.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Studies that only report ASR (Automatic Speech Recognition) or speech recognition.</a:t>
            </a:r>
          </a:p>
          <a:p>
            <a:endParaRPr lang="en-US" dirty="0" smtClean="0"/>
          </a:p>
          <a:p>
            <a:r>
              <a:rPr lang="en-US" dirty="0" smtClean="0"/>
              <a:t>Studies that focus on retrieval technique without evaluating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 Quality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assess the quality of each publication, the following measures were set to avoid sway.</a:t>
            </a:r>
          </a:p>
          <a:p>
            <a:pPr lvl="1"/>
            <a:r>
              <a:rPr lang="en-US" dirty="0" smtClean="0"/>
              <a:t>Was an experiment done to retrieve document using spoken queries?</a:t>
            </a:r>
          </a:p>
          <a:p>
            <a:pPr lvl="1"/>
            <a:r>
              <a:rPr lang="en-US" dirty="0" smtClean="0"/>
              <a:t>Was there any evaluation done?</a:t>
            </a:r>
          </a:p>
          <a:p>
            <a:pPr lvl="1"/>
            <a:r>
              <a:rPr lang="en-US" dirty="0" smtClean="0"/>
              <a:t>Is the corpus source known?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4841</TotalTime>
  <Words>837</Words>
  <Application>Microsoft Office PowerPoint</Application>
  <PresentationFormat>On-screen Show (4:3)</PresentationFormat>
  <Paragraphs>156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Civic</vt:lpstr>
      <vt:lpstr>Information Retrieval Metrics for Speech Based Systems: A Systematic Review</vt:lpstr>
      <vt:lpstr>Outline</vt:lpstr>
      <vt:lpstr>Introduction</vt:lpstr>
      <vt:lpstr>Methodology</vt:lpstr>
      <vt:lpstr>Study Selection and Data Collection Process</vt:lpstr>
      <vt:lpstr>PRISMA</vt:lpstr>
      <vt:lpstr>Inclusion Criteria</vt:lpstr>
      <vt:lpstr>Exclusion Criteria</vt:lpstr>
      <vt:lpstr>Publication Quality Assessment</vt:lpstr>
      <vt:lpstr>Coding Scheme</vt:lpstr>
      <vt:lpstr>Data Synthesis</vt:lpstr>
      <vt:lpstr>Results</vt:lpstr>
      <vt:lpstr>Included Studies Characteristics</vt:lpstr>
      <vt:lpstr>Studies Characteristics Cont’d</vt:lpstr>
      <vt:lpstr>Distribution of publications across Sources</vt:lpstr>
      <vt:lpstr>IR Evaluation Metrics</vt:lpstr>
      <vt:lpstr>Precision and Recall</vt:lpstr>
      <vt:lpstr>Mean Average Precision (MAP)</vt:lpstr>
      <vt:lpstr>Mean Average Precision (MAP)</vt:lpstr>
      <vt:lpstr>Mean Reciprocal Rank</vt:lpstr>
      <vt:lpstr>Normalized Discounted Cumulative Gain (NDCG)</vt:lpstr>
      <vt:lpstr>Conclusion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129</cp:revision>
  <dcterms:created xsi:type="dcterms:W3CDTF">2017-10-05T13:18:47Z</dcterms:created>
  <dcterms:modified xsi:type="dcterms:W3CDTF">2017-10-11T11:13:50Z</dcterms:modified>
</cp:coreProperties>
</file>