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5" r:id="rId7"/>
    <p:sldId id="261" r:id="rId8"/>
    <p:sldId id="274" r:id="rId9"/>
    <p:sldId id="275" r:id="rId10"/>
    <p:sldId id="269" r:id="rId11"/>
    <p:sldId id="260" r:id="rId12"/>
    <p:sldId id="262" r:id="rId13"/>
    <p:sldId id="263" r:id="rId14"/>
    <p:sldId id="264" r:id="rId15"/>
    <p:sldId id="276" r:id="rId16"/>
    <p:sldId id="266"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5"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030514\Documents\NIMET%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030514\Documents\NIMET%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030514\Documents\NIMET%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030514\Documents\NIMET%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030514\Documents\NIMET%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030514\Documents\NIMET%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030514\Documents\NIMET%20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030514\Documents\NIMET%20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030514\Documents\NIMET%20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Kano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Kano</c:v>
          </c:tx>
          <c:spPr>
            <a:ln w="28575" cap="rnd">
              <a:solidFill>
                <a:schemeClr val="accent1"/>
              </a:solidFill>
              <a:round/>
            </a:ln>
            <a:effectLst/>
          </c:spPr>
          <c:marker>
            <c:symbol val="none"/>
          </c:marker>
          <c:cat>
            <c:numLit>
              <c:formatCode>General</c:formatCode>
              <c:ptCount val="6"/>
              <c:pt idx="0">
                <c:v>2003</c:v>
              </c:pt>
              <c:pt idx="1">
                <c:v>2004</c:v>
              </c:pt>
              <c:pt idx="2">
                <c:v>2005</c:v>
              </c:pt>
              <c:pt idx="3">
                <c:v>2006</c:v>
              </c:pt>
              <c:pt idx="4">
                <c:v>2007</c:v>
              </c:pt>
              <c:pt idx="5">
                <c:v>2008</c:v>
              </c:pt>
            </c:numLit>
          </c:cat>
          <c:val>
            <c:numRef>
              <c:f>Sheet11!$B$19:$G$19</c:f>
              <c:numCache>
                <c:formatCode>General</c:formatCode>
                <c:ptCount val="6"/>
                <c:pt idx="0">
                  <c:v>19.391666666666666</c:v>
                </c:pt>
                <c:pt idx="1">
                  <c:v>19.041666666666668</c:v>
                </c:pt>
                <c:pt idx="2">
                  <c:v>18.237500000000001</c:v>
                </c:pt>
                <c:pt idx="3">
                  <c:v>19.425000000000001</c:v>
                </c:pt>
                <c:pt idx="4">
                  <c:v>21.4</c:v>
                </c:pt>
              </c:numCache>
            </c:numRef>
          </c:val>
          <c:smooth val="0"/>
          <c:extLst>
            <c:ext xmlns:c16="http://schemas.microsoft.com/office/drawing/2014/chart" uri="{C3380CC4-5D6E-409C-BE32-E72D297353CC}">
              <c16:uniqueId val="{00000000-05B5-4B34-A573-1958F4584C18}"/>
            </c:ext>
          </c:extLst>
        </c:ser>
        <c:dLbls>
          <c:showLegendKey val="0"/>
          <c:showVal val="0"/>
          <c:showCatName val="0"/>
          <c:showSerName val="0"/>
          <c:showPercent val="0"/>
          <c:showBubbleSize val="0"/>
        </c:dLbls>
        <c:smooth val="0"/>
        <c:axId val="679832824"/>
        <c:axId val="679829544"/>
      </c:lineChart>
      <c:catAx>
        <c:axId val="6798328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9829544"/>
        <c:crosses val="autoZero"/>
        <c:auto val="1"/>
        <c:lblAlgn val="ctr"/>
        <c:lblOffset val="100"/>
        <c:noMultiLvlLbl val="0"/>
      </c:catAx>
      <c:valAx>
        <c:axId val="679829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Average Annual Temperature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9832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Jos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Jos</c:v>
          </c:tx>
          <c:spPr>
            <a:ln w="28575" cap="rnd">
              <a:solidFill>
                <a:schemeClr val="accent1"/>
              </a:solidFill>
              <a:round/>
            </a:ln>
            <a:effectLst/>
          </c:spPr>
          <c:marker>
            <c:symbol val="none"/>
          </c:marker>
          <c:cat>
            <c:numLit>
              <c:formatCode>General</c:formatCode>
              <c:ptCount val="6"/>
              <c:pt idx="0">
                <c:v>2003</c:v>
              </c:pt>
              <c:pt idx="1">
                <c:v>2004</c:v>
              </c:pt>
              <c:pt idx="2">
                <c:v>2005</c:v>
              </c:pt>
              <c:pt idx="3">
                <c:v>2006</c:v>
              </c:pt>
              <c:pt idx="4">
                <c:v>2007</c:v>
              </c:pt>
              <c:pt idx="5">
                <c:v>2008</c:v>
              </c:pt>
            </c:numLit>
          </c:cat>
          <c:val>
            <c:numRef>
              <c:f>Sheet11!$B$18:$G$18</c:f>
              <c:numCache>
                <c:formatCode>General</c:formatCode>
                <c:ptCount val="6"/>
                <c:pt idx="0">
                  <c:v>17.133333333333336</c:v>
                </c:pt>
                <c:pt idx="1">
                  <c:v>16.95</c:v>
                </c:pt>
                <c:pt idx="2">
                  <c:v>17.366666666666664</c:v>
                </c:pt>
                <c:pt idx="3">
                  <c:v>17.458333333333336</c:v>
                </c:pt>
                <c:pt idx="4">
                  <c:v>17.427272727272729</c:v>
                </c:pt>
                <c:pt idx="5">
                  <c:v>16.600000000000001</c:v>
                </c:pt>
              </c:numCache>
            </c:numRef>
          </c:val>
          <c:smooth val="0"/>
          <c:extLst>
            <c:ext xmlns:c16="http://schemas.microsoft.com/office/drawing/2014/chart" uri="{C3380CC4-5D6E-409C-BE32-E72D297353CC}">
              <c16:uniqueId val="{00000000-DE02-482A-8CCB-37180B701AE6}"/>
            </c:ext>
          </c:extLst>
        </c:ser>
        <c:dLbls>
          <c:showLegendKey val="0"/>
          <c:showVal val="0"/>
          <c:showCatName val="0"/>
          <c:showSerName val="0"/>
          <c:showPercent val="0"/>
          <c:showBubbleSize val="0"/>
        </c:dLbls>
        <c:smooth val="0"/>
        <c:axId val="506324984"/>
        <c:axId val="506324000"/>
      </c:lineChart>
      <c:catAx>
        <c:axId val="5063249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324000"/>
        <c:crosses val="autoZero"/>
        <c:auto val="1"/>
        <c:lblAlgn val="ctr"/>
        <c:lblOffset val="100"/>
        <c:noMultiLvlLbl val="0"/>
      </c:catAx>
      <c:valAx>
        <c:axId val="5063240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Average Annual Temperature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324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Lokoja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Lokoja</c:v>
          </c:tx>
          <c:spPr>
            <a:ln w="28575" cap="rnd">
              <a:solidFill>
                <a:schemeClr val="accent1"/>
              </a:solidFill>
              <a:round/>
            </a:ln>
            <a:effectLst/>
          </c:spPr>
          <c:marker>
            <c:symbol val="none"/>
          </c:marker>
          <c:cat>
            <c:numLit>
              <c:formatCode>General</c:formatCode>
              <c:ptCount val="6"/>
              <c:pt idx="0">
                <c:v>2003</c:v>
              </c:pt>
              <c:pt idx="1">
                <c:v>2004</c:v>
              </c:pt>
              <c:pt idx="2">
                <c:v>2005</c:v>
              </c:pt>
              <c:pt idx="3">
                <c:v>2006</c:v>
              </c:pt>
              <c:pt idx="4">
                <c:v>2007</c:v>
              </c:pt>
              <c:pt idx="5">
                <c:v>2008</c:v>
              </c:pt>
            </c:numLit>
          </c:cat>
          <c:val>
            <c:numRef>
              <c:f>Sheet11!$B$17:$G$17</c:f>
              <c:numCache>
                <c:formatCode>General</c:formatCode>
                <c:ptCount val="6"/>
                <c:pt idx="0">
                  <c:v>24.5</c:v>
                </c:pt>
                <c:pt idx="1">
                  <c:v>23.866666666666664</c:v>
                </c:pt>
                <c:pt idx="2">
                  <c:v>24.258333333333329</c:v>
                </c:pt>
                <c:pt idx="5">
                  <c:v>23.972727272727273</c:v>
                </c:pt>
              </c:numCache>
            </c:numRef>
          </c:val>
          <c:smooth val="0"/>
          <c:extLst>
            <c:ext xmlns:c16="http://schemas.microsoft.com/office/drawing/2014/chart" uri="{C3380CC4-5D6E-409C-BE32-E72D297353CC}">
              <c16:uniqueId val="{00000000-6801-4B8A-912C-8A61A31C0682}"/>
            </c:ext>
          </c:extLst>
        </c:ser>
        <c:dLbls>
          <c:showLegendKey val="0"/>
          <c:showVal val="0"/>
          <c:showCatName val="0"/>
          <c:showSerName val="0"/>
          <c:showPercent val="0"/>
          <c:showBubbleSize val="0"/>
        </c:dLbls>
        <c:smooth val="0"/>
        <c:axId val="680033528"/>
        <c:axId val="680032216"/>
      </c:lineChart>
      <c:catAx>
        <c:axId val="6800335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032216"/>
        <c:crosses val="autoZero"/>
        <c:auto val="1"/>
        <c:lblAlgn val="ctr"/>
        <c:lblOffset val="100"/>
        <c:noMultiLvlLbl val="0"/>
      </c:catAx>
      <c:valAx>
        <c:axId val="680032216"/>
        <c:scaling>
          <c:orientation val="minMax"/>
          <c:min val="23.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Average Annual Temperature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033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Ibadan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Ibadan</c:v>
          </c:tx>
          <c:spPr>
            <a:ln w="28575" cap="rnd">
              <a:solidFill>
                <a:schemeClr val="accent1"/>
              </a:solidFill>
              <a:round/>
            </a:ln>
            <a:effectLst/>
          </c:spPr>
          <c:marker>
            <c:symbol val="none"/>
          </c:marker>
          <c:cat>
            <c:numLit>
              <c:formatCode>General</c:formatCode>
              <c:ptCount val="6"/>
              <c:pt idx="0">
                <c:v>2003</c:v>
              </c:pt>
              <c:pt idx="1">
                <c:v>2004</c:v>
              </c:pt>
              <c:pt idx="2">
                <c:v>2005</c:v>
              </c:pt>
              <c:pt idx="3">
                <c:v>2006</c:v>
              </c:pt>
              <c:pt idx="4">
                <c:v>2007</c:v>
              </c:pt>
              <c:pt idx="5">
                <c:v>2008</c:v>
              </c:pt>
            </c:numLit>
          </c:cat>
          <c:val>
            <c:numRef>
              <c:f>Sheet11!$B$16:$G$16</c:f>
              <c:numCache>
                <c:formatCode>General</c:formatCode>
                <c:ptCount val="6"/>
                <c:pt idx="0">
                  <c:v>24.05</c:v>
                </c:pt>
                <c:pt idx="1">
                  <c:v>22.016666666666666</c:v>
                </c:pt>
                <c:pt idx="2">
                  <c:v>23.791666666666668</c:v>
                </c:pt>
                <c:pt idx="3">
                  <c:v>23.924999999999997</c:v>
                </c:pt>
                <c:pt idx="4">
                  <c:v>23.32</c:v>
                </c:pt>
              </c:numCache>
            </c:numRef>
          </c:val>
          <c:smooth val="0"/>
          <c:extLst>
            <c:ext xmlns:c16="http://schemas.microsoft.com/office/drawing/2014/chart" uri="{C3380CC4-5D6E-409C-BE32-E72D297353CC}">
              <c16:uniqueId val="{00000000-B6C1-4DF4-A3CD-103AAB772C2E}"/>
            </c:ext>
          </c:extLst>
        </c:ser>
        <c:dLbls>
          <c:showLegendKey val="0"/>
          <c:showVal val="0"/>
          <c:showCatName val="0"/>
          <c:showSerName val="0"/>
          <c:showPercent val="0"/>
          <c:showBubbleSize val="0"/>
        </c:dLbls>
        <c:smooth val="0"/>
        <c:axId val="506948760"/>
        <c:axId val="506947120"/>
      </c:lineChart>
      <c:catAx>
        <c:axId val="50694876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947120"/>
        <c:crosses val="autoZero"/>
        <c:auto val="1"/>
        <c:lblAlgn val="ctr"/>
        <c:lblOffset val="100"/>
        <c:noMultiLvlLbl val="0"/>
      </c:catAx>
      <c:valAx>
        <c:axId val="506947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Average</a:t>
                </a:r>
                <a:r>
                  <a:rPr lang="en-US" b="1" baseline="0">
                    <a:solidFill>
                      <a:sysClr val="windowText" lastClr="000000"/>
                    </a:solidFill>
                  </a:rPr>
                  <a:t> Annual Temperature</a:t>
                </a:r>
                <a:endParaRPr lang="en-US" b="1">
                  <a:solidFill>
                    <a:sysClr val="windowText" lastClr="000000"/>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948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Ikeja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Ikeja</c:v>
          </c:tx>
          <c:spPr>
            <a:ln w="28575" cap="rnd">
              <a:solidFill>
                <a:schemeClr val="accent1"/>
              </a:solidFill>
              <a:round/>
            </a:ln>
            <a:effectLst/>
          </c:spPr>
          <c:marker>
            <c:symbol val="none"/>
          </c:marker>
          <c:cat>
            <c:numLit>
              <c:formatCode>General</c:formatCode>
              <c:ptCount val="6"/>
              <c:pt idx="0">
                <c:v>2003</c:v>
              </c:pt>
              <c:pt idx="1">
                <c:v>2004</c:v>
              </c:pt>
              <c:pt idx="2">
                <c:v>2005</c:v>
              </c:pt>
              <c:pt idx="3">
                <c:v>2006</c:v>
              </c:pt>
              <c:pt idx="4">
                <c:v>2007</c:v>
              </c:pt>
              <c:pt idx="5">
                <c:v>2008</c:v>
              </c:pt>
            </c:numLit>
          </c:cat>
          <c:val>
            <c:numRef>
              <c:f>Sheet11!$B$15:$G$15</c:f>
              <c:numCache>
                <c:formatCode>General</c:formatCode>
                <c:ptCount val="6"/>
                <c:pt idx="0">
                  <c:v>24.008333333333336</c:v>
                </c:pt>
                <c:pt idx="1">
                  <c:v>25.400000000000002</c:v>
                </c:pt>
                <c:pt idx="2">
                  <c:v>25.558333333333334</c:v>
                </c:pt>
                <c:pt idx="3">
                  <c:v>25.733333333333334</c:v>
                </c:pt>
                <c:pt idx="4">
                  <c:v>25.083333333333329</c:v>
                </c:pt>
              </c:numCache>
            </c:numRef>
          </c:val>
          <c:smooth val="0"/>
          <c:extLst>
            <c:ext xmlns:c16="http://schemas.microsoft.com/office/drawing/2014/chart" uri="{C3380CC4-5D6E-409C-BE32-E72D297353CC}">
              <c16:uniqueId val="{00000000-22F1-45CF-AB67-1A915A1CE220}"/>
            </c:ext>
          </c:extLst>
        </c:ser>
        <c:dLbls>
          <c:showLegendKey val="0"/>
          <c:showVal val="0"/>
          <c:showCatName val="0"/>
          <c:showSerName val="0"/>
          <c:showPercent val="0"/>
          <c:showBubbleSize val="0"/>
        </c:dLbls>
        <c:smooth val="0"/>
        <c:axId val="506320720"/>
        <c:axId val="506322360"/>
      </c:lineChart>
      <c:catAx>
        <c:axId val="50632072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322360"/>
        <c:crosses val="autoZero"/>
        <c:auto val="1"/>
        <c:lblAlgn val="ctr"/>
        <c:lblOffset val="100"/>
        <c:noMultiLvlLbl val="0"/>
      </c:catAx>
      <c:valAx>
        <c:axId val="506322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Average Annual Temperature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320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Calabar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687117235345586"/>
          <c:y val="0.22274853801169597"/>
          <c:w val="0.70831401283172934"/>
          <c:h val="0.52343095270985862"/>
        </c:manualLayout>
      </c:layout>
      <c:lineChart>
        <c:grouping val="standard"/>
        <c:varyColors val="0"/>
        <c:ser>
          <c:idx val="0"/>
          <c:order val="0"/>
          <c:tx>
            <c:v>Calabar</c:v>
          </c:tx>
          <c:spPr>
            <a:ln w="28575" cap="rnd">
              <a:solidFill>
                <a:schemeClr val="accent1"/>
              </a:solidFill>
              <a:round/>
            </a:ln>
            <a:effectLst/>
          </c:spPr>
          <c:marker>
            <c:symbol val="none"/>
          </c:marker>
          <c:cat>
            <c:numLit>
              <c:formatCode>General</c:formatCode>
              <c:ptCount val="6"/>
              <c:pt idx="0">
                <c:v>2003</c:v>
              </c:pt>
              <c:pt idx="1">
                <c:v>2004</c:v>
              </c:pt>
              <c:pt idx="2">
                <c:v>2005</c:v>
              </c:pt>
              <c:pt idx="3">
                <c:v>2006</c:v>
              </c:pt>
              <c:pt idx="4">
                <c:v>2007</c:v>
              </c:pt>
              <c:pt idx="5">
                <c:v>2008</c:v>
              </c:pt>
            </c:numLit>
          </c:cat>
          <c:val>
            <c:numRef>
              <c:f>Sheet11!$B$13:$G$13</c:f>
              <c:numCache>
                <c:formatCode>General</c:formatCode>
                <c:ptCount val="6"/>
                <c:pt idx="0">
                  <c:v>25.266666666666669</c:v>
                </c:pt>
                <c:pt idx="1">
                  <c:v>24.958333333333329</c:v>
                </c:pt>
                <c:pt idx="2">
                  <c:v>24.908333333333331</c:v>
                </c:pt>
                <c:pt idx="3">
                  <c:v>25</c:v>
                </c:pt>
                <c:pt idx="4">
                  <c:v>24.690909090909091</c:v>
                </c:pt>
                <c:pt idx="5">
                  <c:v>24.925000000000001</c:v>
                </c:pt>
              </c:numCache>
            </c:numRef>
          </c:val>
          <c:smooth val="0"/>
          <c:extLst>
            <c:ext xmlns:c16="http://schemas.microsoft.com/office/drawing/2014/chart" uri="{C3380CC4-5D6E-409C-BE32-E72D297353CC}">
              <c16:uniqueId val="{00000000-882B-4839-9997-E01B0936C7E2}"/>
            </c:ext>
          </c:extLst>
        </c:ser>
        <c:dLbls>
          <c:showLegendKey val="0"/>
          <c:showVal val="0"/>
          <c:showCatName val="0"/>
          <c:showSerName val="0"/>
          <c:showPercent val="0"/>
          <c:showBubbleSize val="0"/>
        </c:dLbls>
        <c:smooth val="0"/>
        <c:axId val="463254224"/>
        <c:axId val="463260784"/>
      </c:lineChart>
      <c:catAx>
        <c:axId val="4632542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3260784"/>
        <c:crosses val="autoZero"/>
        <c:auto val="1"/>
        <c:lblAlgn val="ctr"/>
        <c:lblOffset val="100"/>
        <c:noMultiLvlLbl val="0"/>
      </c:catAx>
      <c:valAx>
        <c:axId val="463260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Average Annual Temperature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3254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Port-Harcourt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Port-Harcourt</c:v>
          </c:tx>
          <c:spPr>
            <a:ln w="28575" cap="rnd">
              <a:solidFill>
                <a:schemeClr val="accent1"/>
              </a:solidFill>
              <a:round/>
            </a:ln>
            <a:effectLst/>
          </c:spPr>
          <c:marker>
            <c:symbol val="none"/>
          </c:marker>
          <c:cat>
            <c:numLit>
              <c:formatCode>General</c:formatCode>
              <c:ptCount val="6"/>
              <c:pt idx="0">
                <c:v>2003</c:v>
              </c:pt>
              <c:pt idx="1">
                <c:v>2004</c:v>
              </c:pt>
              <c:pt idx="2">
                <c:v>2005</c:v>
              </c:pt>
              <c:pt idx="3">
                <c:v>2006</c:v>
              </c:pt>
              <c:pt idx="4">
                <c:v>2007</c:v>
              </c:pt>
              <c:pt idx="5">
                <c:v>2008</c:v>
              </c:pt>
            </c:numLit>
          </c:cat>
          <c:val>
            <c:numRef>
              <c:f>Sheet11!$B$12:$G$12</c:f>
              <c:numCache>
                <c:formatCode>General</c:formatCode>
                <c:ptCount val="6"/>
                <c:pt idx="0">
                  <c:v>25.266666666666669</c:v>
                </c:pt>
                <c:pt idx="1">
                  <c:v>24.991666666666664</c:v>
                </c:pt>
                <c:pt idx="2">
                  <c:v>25.116666666666671</c:v>
                </c:pt>
                <c:pt idx="3">
                  <c:v>25.445454545454542</c:v>
                </c:pt>
                <c:pt idx="4">
                  <c:v>24.733333333333331</c:v>
                </c:pt>
              </c:numCache>
            </c:numRef>
          </c:val>
          <c:smooth val="0"/>
          <c:extLst>
            <c:ext xmlns:c16="http://schemas.microsoft.com/office/drawing/2014/chart" uri="{C3380CC4-5D6E-409C-BE32-E72D297353CC}">
              <c16:uniqueId val="{00000000-0619-4C34-9D14-529C931E75BE}"/>
            </c:ext>
          </c:extLst>
        </c:ser>
        <c:dLbls>
          <c:showLegendKey val="0"/>
          <c:showVal val="0"/>
          <c:showCatName val="0"/>
          <c:showSerName val="0"/>
          <c:showPercent val="0"/>
          <c:showBubbleSize val="0"/>
        </c:dLbls>
        <c:smooth val="0"/>
        <c:axId val="463258816"/>
        <c:axId val="463256848"/>
      </c:lineChart>
      <c:catAx>
        <c:axId val="4632588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3256848"/>
        <c:crosses val="autoZero"/>
        <c:auto val="1"/>
        <c:lblAlgn val="ctr"/>
        <c:lblOffset val="100"/>
        <c:noMultiLvlLbl val="0"/>
      </c:catAx>
      <c:valAx>
        <c:axId val="463256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Average Annual</a:t>
                </a:r>
                <a:r>
                  <a:rPr lang="en-US" b="1" baseline="0">
                    <a:solidFill>
                      <a:sysClr val="windowText" lastClr="000000"/>
                    </a:solidFill>
                  </a:rPr>
                  <a:t> Temperature</a:t>
                </a:r>
                <a:endParaRPr lang="en-US" b="1">
                  <a:solidFill>
                    <a:sysClr val="windowText" lastClr="000000"/>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3258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Enugu</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Enugu</c:v>
          </c:tx>
          <c:spPr>
            <a:ln w="28575" cap="rnd">
              <a:solidFill>
                <a:schemeClr val="accent1"/>
              </a:solidFill>
              <a:round/>
            </a:ln>
            <a:effectLst/>
          </c:spPr>
          <c:marker>
            <c:symbol val="none"/>
          </c:marker>
          <c:cat>
            <c:numLit>
              <c:formatCode>General</c:formatCode>
              <c:ptCount val="6"/>
              <c:pt idx="0">
                <c:v>2003</c:v>
              </c:pt>
              <c:pt idx="1">
                <c:v>2004</c:v>
              </c:pt>
              <c:pt idx="2">
                <c:v>2005</c:v>
              </c:pt>
              <c:pt idx="3">
                <c:v>2006</c:v>
              </c:pt>
              <c:pt idx="4">
                <c:v>2007</c:v>
              </c:pt>
              <c:pt idx="5">
                <c:v>2008</c:v>
              </c:pt>
            </c:numLit>
          </c:cat>
          <c:val>
            <c:numRef>
              <c:f>Sheet11!$B$14:$G$14</c:f>
              <c:numCache>
                <c:formatCode>General</c:formatCode>
                <c:ptCount val="6"/>
                <c:pt idx="0">
                  <c:v>24</c:v>
                </c:pt>
                <c:pt idx="1">
                  <c:v>23.691666666666666</c:v>
                </c:pt>
                <c:pt idx="2">
                  <c:v>23.850000000000005</c:v>
                </c:pt>
                <c:pt idx="3">
                  <c:v>23.974999999999998</c:v>
                </c:pt>
                <c:pt idx="5">
                  <c:v>23.109090909090909</c:v>
                </c:pt>
              </c:numCache>
            </c:numRef>
          </c:val>
          <c:smooth val="0"/>
          <c:extLst>
            <c:ext xmlns:c16="http://schemas.microsoft.com/office/drawing/2014/chart" uri="{C3380CC4-5D6E-409C-BE32-E72D297353CC}">
              <c16:uniqueId val="{00000000-A3EF-422E-ACF0-7DB7682F1D5E}"/>
            </c:ext>
          </c:extLst>
        </c:ser>
        <c:dLbls>
          <c:showLegendKey val="0"/>
          <c:showVal val="0"/>
          <c:showCatName val="0"/>
          <c:showSerName val="0"/>
          <c:showPercent val="0"/>
          <c:showBubbleSize val="0"/>
        </c:dLbls>
        <c:smooth val="0"/>
        <c:axId val="506324656"/>
        <c:axId val="506325968"/>
      </c:lineChart>
      <c:catAx>
        <c:axId val="50632465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325968"/>
        <c:crosses val="autoZero"/>
        <c:auto val="1"/>
        <c:lblAlgn val="ctr"/>
        <c:lblOffset val="100"/>
        <c:noMultiLvlLbl val="0"/>
      </c:catAx>
      <c:valAx>
        <c:axId val="506325968"/>
        <c:scaling>
          <c:orientation val="minMax"/>
          <c:min val="2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Average Annual Temperature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324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2003</c:v>
          </c:tx>
          <c:spPr>
            <a:solidFill>
              <a:schemeClr val="accent1"/>
            </a:solidFill>
            <a:ln>
              <a:noFill/>
            </a:ln>
            <a:effectLst/>
          </c:spPr>
          <c:invertIfNegative val="0"/>
          <c:cat>
            <c:strRef>
              <c:f>'All Average'!$B$1:$I$1</c:f>
              <c:strCache>
                <c:ptCount val="8"/>
                <c:pt idx="0">
                  <c:v>Port Harcourt</c:v>
                </c:pt>
                <c:pt idx="1">
                  <c:v>Calabar</c:v>
                </c:pt>
                <c:pt idx="2">
                  <c:v>Enugu</c:v>
                </c:pt>
                <c:pt idx="3">
                  <c:v>Ikeja</c:v>
                </c:pt>
                <c:pt idx="4">
                  <c:v>Ibadan</c:v>
                </c:pt>
                <c:pt idx="5">
                  <c:v>Lokoja</c:v>
                </c:pt>
                <c:pt idx="6">
                  <c:v>Jos</c:v>
                </c:pt>
                <c:pt idx="7">
                  <c:v>Kano</c:v>
                </c:pt>
              </c:strCache>
            </c:strRef>
          </c:cat>
          <c:val>
            <c:numRef>
              <c:f>'All Average'!$B$2:$I$2</c:f>
              <c:numCache>
                <c:formatCode>General</c:formatCode>
                <c:ptCount val="8"/>
                <c:pt idx="0">
                  <c:v>25.266666666666669</c:v>
                </c:pt>
                <c:pt idx="1">
                  <c:v>25.266666666666669</c:v>
                </c:pt>
                <c:pt idx="2">
                  <c:v>24</c:v>
                </c:pt>
                <c:pt idx="3">
                  <c:v>24.008333333333336</c:v>
                </c:pt>
                <c:pt idx="4">
                  <c:v>24.05</c:v>
                </c:pt>
                <c:pt idx="5">
                  <c:v>24.5</c:v>
                </c:pt>
                <c:pt idx="6">
                  <c:v>17.133333333333336</c:v>
                </c:pt>
                <c:pt idx="7">
                  <c:v>19.391666666666666</c:v>
                </c:pt>
              </c:numCache>
            </c:numRef>
          </c:val>
          <c:extLst>
            <c:ext xmlns:c16="http://schemas.microsoft.com/office/drawing/2014/chart" uri="{C3380CC4-5D6E-409C-BE32-E72D297353CC}">
              <c16:uniqueId val="{00000000-DBA7-4C23-95D4-7323B9F4716A}"/>
            </c:ext>
          </c:extLst>
        </c:ser>
        <c:ser>
          <c:idx val="1"/>
          <c:order val="1"/>
          <c:tx>
            <c:v>2004</c:v>
          </c:tx>
          <c:spPr>
            <a:solidFill>
              <a:schemeClr val="accent2"/>
            </a:solidFill>
            <a:ln>
              <a:noFill/>
            </a:ln>
            <a:effectLst/>
          </c:spPr>
          <c:invertIfNegative val="0"/>
          <c:cat>
            <c:strRef>
              <c:f>'All Average'!$B$1:$I$1</c:f>
              <c:strCache>
                <c:ptCount val="8"/>
                <c:pt idx="0">
                  <c:v>Port Harcourt</c:v>
                </c:pt>
                <c:pt idx="1">
                  <c:v>Calabar</c:v>
                </c:pt>
                <c:pt idx="2">
                  <c:v>Enugu</c:v>
                </c:pt>
                <c:pt idx="3">
                  <c:v>Ikeja</c:v>
                </c:pt>
                <c:pt idx="4">
                  <c:v>Ibadan</c:v>
                </c:pt>
                <c:pt idx="5">
                  <c:v>Lokoja</c:v>
                </c:pt>
                <c:pt idx="6">
                  <c:v>Jos</c:v>
                </c:pt>
                <c:pt idx="7">
                  <c:v>Kano</c:v>
                </c:pt>
              </c:strCache>
            </c:strRef>
          </c:cat>
          <c:val>
            <c:numRef>
              <c:f>'All Average'!$B$3:$I$3</c:f>
              <c:numCache>
                <c:formatCode>General</c:formatCode>
                <c:ptCount val="8"/>
                <c:pt idx="0">
                  <c:v>24.991666666666664</c:v>
                </c:pt>
                <c:pt idx="1">
                  <c:v>24.958333333333329</c:v>
                </c:pt>
                <c:pt idx="2">
                  <c:v>23.691666666666666</c:v>
                </c:pt>
                <c:pt idx="3">
                  <c:v>25.400000000000002</c:v>
                </c:pt>
                <c:pt idx="4">
                  <c:v>22.016666666666666</c:v>
                </c:pt>
                <c:pt idx="5">
                  <c:v>23.866666666666664</c:v>
                </c:pt>
                <c:pt idx="6">
                  <c:v>16.95</c:v>
                </c:pt>
                <c:pt idx="7">
                  <c:v>19.041666666666668</c:v>
                </c:pt>
              </c:numCache>
            </c:numRef>
          </c:val>
          <c:extLst>
            <c:ext xmlns:c16="http://schemas.microsoft.com/office/drawing/2014/chart" uri="{C3380CC4-5D6E-409C-BE32-E72D297353CC}">
              <c16:uniqueId val="{00000001-DBA7-4C23-95D4-7323B9F4716A}"/>
            </c:ext>
          </c:extLst>
        </c:ser>
        <c:ser>
          <c:idx val="2"/>
          <c:order val="2"/>
          <c:tx>
            <c:v>2005</c:v>
          </c:tx>
          <c:spPr>
            <a:solidFill>
              <a:schemeClr val="accent3"/>
            </a:solidFill>
            <a:ln>
              <a:noFill/>
            </a:ln>
            <a:effectLst/>
          </c:spPr>
          <c:invertIfNegative val="0"/>
          <c:cat>
            <c:strRef>
              <c:f>'All Average'!$B$1:$I$1</c:f>
              <c:strCache>
                <c:ptCount val="8"/>
                <c:pt idx="0">
                  <c:v>Port Harcourt</c:v>
                </c:pt>
                <c:pt idx="1">
                  <c:v>Calabar</c:v>
                </c:pt>
                <c:pt idx="2">
                  <c:v>Enugu</c:v>
                </c:pt>
                <c:pt idx="3">
                  <c:v>Ikeja</c:v>
                </c:pt>
                <c:pt idx="4">
                  <c:v>Ibadan</c:v>
                </c:pt>
                <c:pt idx="5">
                  <c:v>Lokoja</c:v>
                </c:pt>
                <c:pt idx="6">
                  <c:v>Jos</c:v>
                </c:pt>
                <c:pt idx="7">
                  <c:v>Kano</c:v>
                </c:pt>
              </c:strCache>
            </c:strRef>
          </c:cat>
          <c:val>
            <c:numRef>
              <c:f>'All Average'!$B$4:$I$4</c:f>
              <c:numCache>
                <c:formatCode>General</c:formatCode>
                <c:ptCount val="8"/>
                <c:pt idx="0">
                  <c:v>25.116666666666671</c:v>
                </c:pt>
                <c:pt idx="1">
                  <c:v>24.908333333333331</c:v>
                </c:pt>
                <c:pt idx="2">
                  <c:v>23.850000000000005</c:v>
                </c:pt>
                <c:pt idx="3">
                  <c:v>25.558333333333334</c:v>
                </c:pt>
                <c:pt idx="4">
                  <c:v>23.791666666666668</c:v>
                </c:pt>
                <c:pt idx="5">
                  <c:v>24.258333333333329</c:v>
                </c:pt>
                <c:pt idx="6">
                  <c:v>17.366666666666664</c:v>
                </c:pt>
                <c:pt idx="7">
                  <c:v>18.237500000000001</c:v>
                </c:pt>
              </c:numCache>
            </c:numRef>
          </c:val>
          <c:extLst>
            <c:ext xmlns:c16="http://schemas.microsoft.com/office/drawing/2014/chart" uri="{C3380CC4-5D6E-409C-BE32-E72D297353CC}">
              <c16:uniqueId val="{00000002-DBA7-4C23-95D4-7323B9F4716A}"/>
            </c:ext>
          </c:extLst>
        </c:ser>
        <c:ser>
          <c:idx val="3"/>
          <c:order val="3"/>
          <c:tx>
            <c:v>2006</c:v>
          </c:tx>
          <c:spPr>
            <a:solidFill>
              <a:schemeClr val="accent4"/>
            </a:solidFill>
            <a:ln>
              <a:noFill/>
            </a:ln>
            <a:effectLst/>
          </c:spPr>
          <c:invertIfNegative val="0"/>
          <c:cat>
            <c:strRef>
              <c:f>'All Average'!$B$1:$I$1</c:f>
              <c:strCache>
                <c:ptCount val="8"/>
                <c:pt idx="0">
                  <c:v>Port Harcourt</c:v>
                </c:pt>
                <c:pt idx="1">
                  <c:v>Calabar</c:v>
                </c:pt>
                <c:pt idx="2">
                  <c:v>Enugu</c:v>
                </c:pt>
                <c:pt idx="3">
                  <c:v>Ikeja</c:v>
                </c:pt>
                <c:pt idx="4">
                  <c:v>Ibadan</c:v>
                </c:pt>
                <c:pt idx="5">
                  <c:v>Lokoja</c:v>
                </c:pt>
                <c:pt idx="6">
                  <c:v>Jos</c:v>
                </c:pt>
                <c:pt idx="7">
                  <c:v>Kano</c:v>
                </c:pt>
              </c:strCache>
            </c:strRef>
          </c:cat>
          <c:val>
            <c:numRef>
              <c:f>'All Average'!$B$5:$I$5</c:f>
              <c:numCache>
                <c:formatCode>General</c:formatCode>
                <c:ptCount val="8"/>
                <c:pt idx="0">
                  <c:v>25.445454545454542</c:v>
                </c:pt>
                <c:pt idx="1">
                  <c:v>25</c:v>
                </c:pt>
                <c:pt idx="2">
                  <c:v>23.974999999999998</c:v>
                </c:pt>
                <c:pt idx="3">
                  <c:v>25.733333333333334</c:v>
                </c:pt>
                <c:pt idx="4">
                  <c:v>23.924999999999997</c:v>
                </c:pt>
                <c:pt idx="6">
                  <c:v>17.458333333333336</c:v>
                </c:pt>
                <c:pt idx="7">
                  <c:v>19.425000000000001</c:v>
                </c:pt>
              </c:numCache>
            </c:numRef>
          </c:val>
          <c:extLst>
            <c:ext xmlns:c16="http://schemas.microsoft.com/office/drawing/2014/chart" uri="{C3380CC4-5D6E-409C-BE32-E72D297353CC}">
              <c16:uniqueId val="{00000003-DBA7-4C23-95D4-7323B9F4716A}"/>
            </c:ext>
          </c:extLst>
        </c:ser>
        <c:ser>
          <c:idx val="4"/>
          <c:order val="4"/>
          <c:tx>
            <c:v>2007</c:v>
          </c:tx>
          <c:spPr>
            <a:solidFill>
              <a:schemeClr val="accent5"/>
            </a:solidFill>
            <a:ln>
              <a:noFill/>
            </a:ln>
            <a:effectLst/>
          </c:spPr>
          <c:invertIfNegative val="0"/>
          <c:cat>
            <c:strRef>
              <c:f>'All Average'!$B$1:$I$1</c:f>
              <c:strCache>
                <c:ptCount val="8"/>
                <c:pt idx="0">
                  <c:v>Port Harcourt</c:v>
                </c:pt>
                <c:pt idx="1">
                  <c:v>Calabar</c:v>
                </c:pt>
                <c:pt idx="2">
                  <c:v>Enugu</c:v>
                </c:pt>
                <c:pt idx="3">
                  <c:v>Ikeja</c:v>
                </c:pt>
                <c:pt idx="4">
                  <c:v>Ibadan</c:v>
                </c:pt>
                <c:pt idx="5">
                  <c:v>Lokoja</c:v>
                </c:pt>
                <c:pt idx="6">
                  <c:v>Jos</c:v>
                </c:pt>
                <c:pt idx="7">
                  <c:v>Kano</c:v>
                </c:pt>
              </c:strCache>
            </c:strRef>
          </c:cat>
          <c:val>
            <c:numRef>
              <c:f>'All Average'!$B$6:$I$6</c:f>
              <c:numCache>
                <c:formatCode>General</c:formatCode>
                <c:ptCount val="8"/>
                <c:pt idx="0">
                  <c:v>24.733333333333331</c:v>
                </c:pt>
                <c:pt idx="1">
                  <c:v>24.690909090909091</c:v>
                </c:pt>
                <c:pt idx="3">
                  <c:v>25.083333333333329</c:v>
                </c:pt>
                <c:pt idx="4">
                  <c:v>23.32</c:v>
                </c:pt>
                <c:pt idx="6">
                  <c:v>17.427272727272729</c:v>
                </c:pt>
                <c:pt idx="7">
                  <c:v>21.4</c:v>
                </c:pt>
              </c:numCache>
            </c:numRef>
          </c:val>
          <c:extLst>
            <c:ext xmlns:c16="http://schemas.microsoft.com/office/drawing/2014/chart" uri="{C3380CC4-5D6E-409C-BE32-E72D297353CC}">
              <c16:uniqueId val="{00000004-DBA7-4C23-95D4-7323B9F4716A}"/>
            </c:ext>
          </c:extLst>
        </c:ser>
        <c:ser>
          <c:idx val="5"/>
          <c:order val="5"/>
          <c:tx>
            <c:v>2008</c:v>
          </c:tx>
          <c:spPr>
            <a:solidFill>
              <a:schemeClr val="accent6"/>
            </a:solidFill>
            <a:ln>
              <a:noFill/>
            </a:ln>
            <a:effectLst/>
          </c:spPr>
          <c:invertIfNegative val="0"/>
          <c:cat>
            <c:strRef>
              <c:f>'All Average'!$B$1:$I$1</c:f>
              <c:strCache>
                <c:ptCount val="8"/>
                <c:pt idx="0">
                  <c:v>Port Harcourt</c:v>
                </c:pt>
                <c:pt idx="1">
                  <c:v>Calabar</c:v>
                </c:pt>
                <c:pt idx="2">
                  <c:v>Enugu</c:v>
                </c:pt>
                <c:pt idx="3">
                  <c:v>Ikeja</c:v>
                </c:pt>
                <c:pt idx="4">
                  <c:v>Ibadan</c:v>
                </c:pt>
                <c:pt idx="5">
                  <c:v>Lokoja</c:v>
                </c:pt>
                <c:pt idx="6">
                  <c:v>Jos</c:v>
                </c:pt>
                <c:pt idx="7">
                  <c:v>Kano</c:v>
                </c:pt>
              </c:strCache>
            </c:strRef>
          </c:cat>
          <c:val>
            <c:numRef>
              <c:f>'All Average'!$B$7:$I$7</c:f>
              <c:numCache>
                <c:formatCode>General</c:formatCode>
                <c:ptCount val="8"/>
                <c:pt idx="1">
                  <c:v>24.925000000000001</c:v>
                </c:pt>
                <c:pt idx="2">
                  <c:v>23.109090909090909</c:v>
                </c:pt>
                <c:pt idx="5">
                  <c:v>23.972727272727273</c:v>
                </c:pt>
                <c:pt idx="6">
                  <c:v>16.600000000000001</c:v>
                </c:pt>
              </c:numCache>
            </c:numRef>
          </c:val>
          <c:extLst>
            <c:ext xmlns:c16="http://schemas.microsoft.com/office/drawing/2014/chart" uri="{C3380CC4-5D6E-409C-BE32-E72D297353CC}">
              <c16:uniqueId val="{00000005-DBA7-4C23-95D4-7323B9F4716A}"/>
            </c:ext>
          </c:extLst>
        </c:ser>
        <c:dLbls>
          <c:showLegendKey val="0"/>
          <c:showVal val="0"/>
          <c:showCatName val="0"/>
          <c:showSerName val="0"/>
          <c:showPercent val="0"/>
          <c:showBubbleSize val="0"/>
        </c:dLbls>
        <c:gapWidth val="219"/>
        <c:overlap val="-27"/>
        <c:axId val="503875608"/>
        <c:axId val="503875936"/>
      </c:barChart>
      <c:catAx>
        <c:axId val="5038756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Stations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3875936"/>
        <c:crosses val="autoZero"/>
        <c:auto val="1"/>
        <c:lblAlgn val="ctr"/>
        <c:lblOffset val="100"/>
        <c:noMultiLvlLbl val="0"/>
      </c:catAx>
      <c:valAx>
        <c:axId val="503875936"/>
        <c:scaling>
          <c:orientation val="minMax"/>
          <c:max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solidFill>
                      <a:sysClr val="windowText" lastClr="000000"/>
                    </a:solidFill>
                  </a:rPr>
                  <a:t>Average Minimum Temperature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387560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72E12-F21D-4D6B-AF09-7F301A550B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B5CBFD-ECF7-4199-AFD2-95D692E48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E133A5-EA94-4991-9EE9-4D13FAC5FA12}"/>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5" name="Footer Placeholder 4">
            <a:extLst>
              <a:ext uri="{FF2B5EF4-FFF2-40B4-BE49-F238E27FC236}">
                <a16:creationId xmlns:a16="http://schemas.microsoft.com/office/drawing/2014/main" id="{D411C010-7D9D-48F1-8E66-3B87F6128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2D69AA-83DD-480A-A8BD-1C1F119C332A}"/>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373223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66B87-B08B-4A66-977E-3AC7572E07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84A512-2C6A-4DB9-900D-BA2FF0F0D4A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1E716-7C8B-46DA-A330-32BAD8E34532}"/>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5" name="Footer Placeholder 4">
            <a:extLst>
              <a:ext uri="{FF2B5EF4-FFF2-40B4-BE49-F238E27FC236}">
                <a16:creationId xmlns:a16="http://schemas.microsoft.com/office/drawing/2014/main" id="{2E01101B-8DAF-4C7D-B34D-4DD0F6886F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88259-4070-45BB-A3B1-458B606FF7B8}"/>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287422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8F1555-AAFF-40F5-A425-2E09C9B386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9CEB55-ABCD-42E3-BC69-B0494ACDB1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0068F-D3F7-4294-9D2B-1D21523417F1}"/>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5" name="Footer Placeholder 4">
            <a:extLst>
              <a:ext uri="{FF2B5EF4-FFF2-40B4-BE49-F238E27FC236}">
                <a16:creationId xmlns:a16="http://schemas.microsoft.com/office/drawing/2014/main" id="{67122E80-F313-43D5-834B-E5C96F7144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6B0CF1-B62C-4FD8-A7B7-DEF8E90C1C14}"/>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284814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ECAEF-6D8D-47E3-B00A-D63E1B8EC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0B2630-9602-4F7B-A751-C47DE7C366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CFF440-32B1-47D8-A4EA-3756526F4AB8}"/>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5" name="Footer Placeholder 4">
            <a:extLst>
              <a:ext uri="{FF2B5EF4-FFF2-40B4-BE49-F238E27FC236}">
                <a16:creationId xmlns:a16="http://schemas.microsoft.com/office/drawing/2014/main" id="{64EFB6F6-EBAC-44A8-A684-8D264566C7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DF247-90A8-4A5F-81CC-03B1D8A33620}"/>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366095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A042-9D29-4F73-A174-12BF7E4102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7B7206-0039-40E6-B934-FA9EB80BE2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31C214-533F-4578-8E67-7E67D5348D43}"/>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5" name="Footer Placeholder 4">
            <a:extLst>
              <a:ext uri="{FF2B5EF4-FFF2-40B4-BE49-F238E27FC236}">
                <a16:creationId xmlns:a16="http://schemas.microsoft.com/office/drawing/2014/main" id="{EAEFCF24-ACE2-4685-85DB-97F23DD61F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A6642-9E0D-440F-A5F7-AEF1625830C8}"/>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247711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0DE9-B40F-4425-9602-A32675BD43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142D9-0198-4B7E-84F2-899D0F513C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8BB02-4FB0-4DD7-8DA8-1C833D4E56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45C7A4-E090-498B-8322-8CF15E478594}"/>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6" name="Footer Placeholder 5">
            <a:extLst>
              <a:ext uri="{FF2B5EF4-FFF2-40B4-BE49-F238E27FC236}">
                <a16:creationId xmlns:a16="http://schemas.microsoft.com/office/drawing/2014/main" id="{DB606571-33DF-45B3-9ADF-DEEE18DA0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C745F1-03A8-45E4-892A-16A6D4C69F0E}"/>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276832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9AFD6-E9CC-4C60-B99F-F2387E2A5D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F8F194-0338-4D43-BC37-79A036B28A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18BDB0-4F46-4146-B364-D84E724D9C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142C0C-6467-4DBA-AC3A-30B9361C38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E7491B-A25A-4FEB-9A3E-BAA19BDF432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F07274-24C8-42C7-9ED7-6EDA0133617F}"/>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8" name="Footer Placeholder 7">
            <a:extLst>
              <a:ext uri="{FF2B5EF4-FFF2-40B4-BE49-F238E27FC236}">
                <a16:creationId xmlns:a16="http://schemas.microsoft.com/office/drawing/2014/main" id="{2D74C84B-25F3-43E2-9AF2-B06FC144A7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CE1D2F-2EA4-4361-A182-2AAF7EC02B11}"/>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167705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0F87C-DBDC-40A8-9703-F0A4036CFB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0E2E65-56A2-4847-B2D8-054F9F158756}"/>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4" name="Footer Placeholder 3">
            <a:extLst>
              <a:ext uri="{FF2B5EF4-FFF2-40B4-BE49-F238E27FC236}">
                <a16:creationId xmlns:a16="http://schemas.microsoft.com/office/drawing/2014/main" id="{F51FCBA2-3F86-43ED-A5C8-6A1C75DEE9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AFB220-6880-4DE8-B931-6F76A38B8C0C}"/>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754243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408686-5F69-4A28-8DBF-0F910BBE46FA}"/>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3" name="Footer Placeholder 2">
            <a:extLst>
              <a:ext uri="{FF2B5EF4-FFF2-40B4-BE49-F238E27FC236}">
                <a16:creationId xmlns:a16="http://schemas.microsoft.com/office/drawing/2014/main" id="{41CE7A01-E4A1-4898-B82B-B58E409863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678716-BB7D-48DB-8545-77261E3E5885}"/>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33654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5514C-828E-428A-846C-5D5B2850B7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F085C6-203C-4195-8803-3E0A9A1284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2517F9-C336-46A0-81DD-1A9524CE3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2F2162-C955-4314-BB95-08590659C7BD}"/>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6" name="Footer Placeholder 5">
            <a:extLst>
              <a:ext uri="{FF2B5EF4-FFF2-40B4-BE49-F238E27FC236}">
                <a16:creationId xmlns:a16="http://schemas.microsoft.com/office/drawing/2014/main" id="{DFFB616A-0DAC-47A8-8922-3C377FF90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A25565-0AC1-451E-830D-518A050CCE25}"/>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73763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5137-BFDE-410A-B17D-3CE9EF0D04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819859-9E5E-4DED-B045-0A3320F2B6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63D769-8F95-4FEE-B798-ED911D974E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E43D21-2409-475B-8C35-F01D60274F2C}"/>
              </a:ext>
            </a:extLst>
          </p:cNvPr>
          <p:cNvSpPr>
            <a:spLocks noGrp="1"/>
          </p:cNvSpPr>
          <p:nvPr>
            <p:ph type="dt" sz="half" idx="10"/>
          </p:nvPr>
        </p:nvSpPr>
        <p:spPr/>
        <p:txBody>
          <a:bodyPr/>
          <a:lstStyle/>
          <a:p>
            <a:fld id="{84B2FD40-AF29-496B-A254-8317BA1C555A}" type="datetimeFigureOut">
              <a:rPr lang="en-US" smtClean="0"/>
              <a:t>10/11/2017</a:t>
            </a:fld>
            <a:endParaRPr lang="en-US"/>
          </a:p>
        </p:txBody>
      </p:sp>
      <p:sp>
        <p:nvSpPr>
          <p:cNvPr id="6" name="Footer Placeholder 5">
            <a:extLst>
              <a:ext uri="{FF2B5EF4-FFF2-40B4-BE49-F238E27FC236}">
                <a16:creationId xmlns:a16="http://schemas.microsoft.com/office/drawing/2014/main" id="{CF387D41-46CF-4CD3-86DD-D605FF1048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DAF426-090A-42FE-88D6-B0DA6CBC5EA1}"/>
              </a:ext>
            </a:extLst>
          </p:cNvPr>
          <p:cNvSpPr>
            <a:spLocks noGrp="1"/>
          </p:cNvSpPr>
          <p:nvPr>
            <p:ph type="sldNum" sz="quarter" idx="12"/>
          </p:nvPr>
        </p:nvSpPr>
        <p:spPr/>
        <p:txBody>
          <a:bodyPr/>
          <a:lstStyle/>
          <a:p>
            <a:fld id="{9C3306BC-D1F9-47AC-A311-52D6593A92A3}" type="slidenum">
              <a:rPr lang="en-US" smtClean="0"/>
              <a:t>‹#›</a:t>
            </a:fld>
            <a:endParaRPr lang="en-US"/>
          </a:p>
        </p:txBody>
      </p:sp>
    </p:spTree>
    <p:extLst>
      <p:ext uri="{BB962C8B-B14F-4D97-AF65-F5344CB8AC3E}">
        <p14:creationId xmlns:p14="http://schemas.microsoft.com/office/powerpoint/2010/main" val="134959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736C31-8738-47C2-B30E-D486F70FDD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2CBFD7-5C48-4E1B-A55C-892B103353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60A137-016C-4D02-811B-D866A9C9D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2FD40-AF29-496B-A254-8317BA1C555A}" type="datetimeFigureOut">
              <a:rPr lang="en-US" smtClean="0"/>
              <a:t>10/11/2017</a:t>
            </a:fld>
            <a:endParaRPr lang="en-US"/>
          </a:p>
        </p:txBody>
      </p:sp>
      <p:sp>
        <p:nvSpPr>
          <p:cNvPr id="5" name="Footer Placeholder 4">
            <a:extLst>
              <a:ext uri="{FF2B5EF4-FFF2-40B4-BE49-F238E27FC236}">
                <a16:creationId xmlns:a16="http://schemas.microsoft.com/office/drawing/2014/main" id="{A0CF2391-B43E-4249-8D17-1F65B85773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280A39-6007-45DF-B18A-EF953CBD7F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306BC-D1F9-47AC-A311-52D6593A92A3}" type="slidenum">
              <a:rPr lang="en-US" smtClean="0"/>
              <a:t>‹#›</a:t>
            </a:fld>
            <a:endParaRPr lang="en-US"/>
          </a:p>
        </p:txBody>
      </p:sp>
    </p:spTree>
    <p:extLst>
      <p:ext uri="{BB962C8B-B14F-4D97-AF65-F5344CB8AC3E}">
        <p14:creationId xmlns:p14="http://schemas.microsoft.com/office/powerpoint/2010/main" val="3203419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 Id="rId9" Type="http://schemas.openxmlformats.org/officeDocument/2006/relationships/chart" Target="../charts/chart8.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BF6-4B6A-4FFA-92FD-A86B4485E936}"/>
              </a:ext>
            </a:extLst>
          </p:cNvPr>
          <p:cNvSpPr>
            <a:spLocks noGrp="1"/>
          </p:cNvSpPr>
          <p:nvPr>
            <p:ph type="ctrTitle"/>
          </p:nvPr>
        </p:nvSpPr>
        <p:spPr>
          <a:xfrm>
            <a:off x="225083" y="98475"/>
            <a:ext cx="11704320" cy="2124220"/>
          </a:xfrm>
        </p:spPr>
        <p:txBody>
          <a:bodyPr>
            <a:normAutofit/>
          </a:bodyPr>
          <a:lstStyle/>
          <a:p>
            <a:r>
              <a:rPr lang="en-GB" sz="4400" b="1" dirty="0">
                <a:solidFill>
                  <a:srgbClr val="FF0000"/>
                </a:solidFill>
              </a:rPr>
              <a:t>COMPARISON OF MONTHLY VARIATION IN TEMPERATURE PROFILE FOR EIGHT STATIONS IN NIGERIA</a:t>
            </a:r>
            <a:endParaRPr lang="en-US" sz="4400" dirty="0">
              <a:solidFill>
                <a:srgbClr val="FF0000"/>
              </a:solidFill>
            </a:endParaRPr>
          </a:p>
        </p:txBody>
      </p:sp>
      <p:sp>
        <p:nvSpPr>
          <p:cNvPr id="3" name="Subtitle 2">
            <a:extLst>
              <a:ext uri="{FF2B5EF4-FFF2-40B4-BE49-F238E27FC236}">
                <a16:creationId xmlns:a16="http://schemas.microsoft.com/office/drawing/2014/main" id="{9563E44E-2FAB-416E-8FC3-B61978673F3F}"/>
              </a:ext>
            </a:extLst>
          </p:cNvPr>
          <p:cNvSpPr>
            <a:spLocks noGrp="1"/>
          </p:cNvSpPr>
          <p:nvPr>
            <p:ph type="subTitle" idx="1"/>
          </p:nvPr>
        </p:nvSpPr>
        <p:spPr>
          <a:xfrm>
            <a:off x="225083" y="2222695"/>
            <a:ext cx="11704320" cy="4501662"/>
          </a:xfrm>
        </p:spPr>
        <p:txBody>
          <a:bodyPr>
            <a:normAutofit fontScale="92500" lnSpcReduction="10000"/>
          </a:bodyPr>
          <a:lstStyle/>
          <a:p>
            <a:r>
              <a:rPr lang="en-GB" dirty="0"/>
              <a:t>O. O. Ometan, E. O. </a:t>
            </a:r>
            <a:r>
              <a:rPr lang="en-GB" dirty="0" err="1"/>
              <a:t>Somoye</a:t>
            </a:r>
            <a:r>
              <a:rPr lang="en-GB" dirty="0"/>
              <a:t>, T. V. Omotosho, E. O. </a:t>
            </a:r>
            <a:r>
              <a:rPr lang="en-GB" dirty="0" err="1"/>
              <a:t>Onori</a:t>
            </a:r>
            <a:r>
              <a:rPr lang="en-GB" dirty="0"/>
              <a:t>, M. A. Adewusi, S. A. </a:t>
            </a:r>
            <a:r>
              <a:rPr lang="en-GB" dirty="0" err="1"/>
              <a:t>Akinwunmi</a:t>
            </a:r>
            <a:r>
              <a:rPr lang="en-GB" dirty="0"/>
              <a:t>, C. O. </a:t>
            </a:r>
            <a:r>
              <a:rPr lang="en-GB" dirty="0" err="1"/>
              <a:t>Ogabi</a:t>
            </a:r>
            <a:r>
              <a:rPr lang="en-GB" dirty="0"/>
              <a:t>, A. </a:t>
            </a:r>
            <a:r>
              <a:rPr lang="en-GB" dirty="0" err="1"/>
              <a:t>Ogwala</a:t>
            </a:r>
            <a:r>
              <a:rPr lang="en-GB" dirty="0"/>
              <a:t>, R. A. </a:t>
            </a:r>
            <a:r>
              <a:rPr lang="en-GB" dirty="0" err="1"/>
              <a:t>Adeniji</a:t>
            </a:r>
            <a:r>
              <a:rPr lang="en-GB" dirty="0"/>
              <a:t>-Adele, O. A. </a:t>
            </a:r>
            <a:r>
              <a:rPr lang="en-GB" dirty="0" err="1"/>
              <a:t>Adejo</a:t>
            </a:r>
            <a:endParaRPr lang="en-GB" dirty="0"/>
          </a:p>
          <a:p>
            <a:endParaRPr lang="en-GB" dirty="0"/>
          </a:p>
          <a:p>
            <a:r>
              <a:rPr lang="en-GB" dirty="0"/>
              <a:t>(LASU Ionospheric and Radio Propagation Research Group)</a:t>
            </a:r>
          </a:p>
          <a:p>
            <a:r>
              <a:rPr lang="en-GB" dirty="0"/>
              <a:t>Department of Physics, Lagos State University, Ojo, Lagos, Nigeria</a:t>
            </a:r>
          </a:p>
          <a:p>
            <a:r>
              <a:rPr lang="en-GB" dirty="0"/>
              <a:t>@</a:t>
            </a:r>
          </a:p>
          <a:p>
            <a:r>
              <a:rPr lang="en-GB" dirty="0"/>
              <a:t>Faculty of Science Conference </a:t>
            </a:r>
          </a:p>
          <a:p>
            <a:r>
              <a:rPr lang="en-GB" dirty="0"/>
              <a:t>on </a:t>
            </a:r>
          </a:p>
          <a:p>
            <a:r>
              <a:rPr lang="en-GB" dirty="0"/>
              <a:t>Cutting Edge Scientific Research: A gateway to National Development</a:t>
            </a:r>
          </a:p>
          <a:p>
            <a:endParaRPr lang="en-GB" dirty="0"/>
          </a:p>
          <a:p>
            <a:r>
              <a:rPr lang="en-GB" dirty="0"/>
              <a:t>10</a:t>
            </a:r>
            <a:r>
              <a:rPr lang="en-GB" baseline="30000" dirty="0"/>
              <a:t>th</a:t>
            </a:r>
            <a:r>
              <a:rPr lang="en-GB" dirty="0"/>
              <a:t> 14</a:t>
            </a:r>
            <a:r>
              <a:rPr lang="en-GB" baseline="30000" dirty="0"/>
              <a:t>th</a:t>
            </a:r>
            <a:r>
              <a:rPr lang="en-GB" dirty="0"/>
              <a:t> October, 2017</a:t>
            </a:r>
          </a:p>
          <a:p>
            <a:endParaRPr lang="en-US" dirty="0"/>
          </a:p>
        </p:txBody>
      </p:sp>
    </p:spTree>
    <p:extLst>
      <p:ext uri="{BB962C8B-B14F-4D97-AF65-F5344CB8AC3E}">
        <p14:creationId xmlns:p14="http://schemas.microsoft.com/office/powerpoint/2010/main" val="1072465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AF45A-695E-42BF-8518-3C2381D3AE25}"/>
              </a:ext>
            </a:extLst>
          </p:cNvPr>
          <p:cNvSpPr>
            <a:spLocks noGrp="1"/>
          </p:cNvSpPr>
          <p:nvPr>
            <p:ph type="title"/>
          </p:nvPr>
        </p:nvSpPr>
        <p:spPr>
          <a:xfrm>
            <a:off x="253218" y="125970"/>
            <a:ext cx="11718388" cy="760295"/>
          </a:xfrm>
        </p:spPr>
        <p:txBody>
          <a:bodyPr>
            <a:noAutofit/>
          </a:bodyPr>
          <a:lstStyle/>
          <a:p>
            <a:r>
              <a:rPr lang="en-GB" sz="5400" b="1" dirty="0">
                <a:latin typeface="Times New Roman" panose="02020603050405020304" pitchFamily="18" charset="0"/>
                <a:cs typeface="Times New Roman" panose="02020603050405020304" pitchFamily="18" charset="0"/>
              </a:rPr>
              <a:t>Aim</a:t>
            </a:r>
            <a:endParaRPr lang="en-US" sz="5400" dirty="0"/>
          </a:p>
        </p:txBody>
      </p:sp>
      <p:sp>
        <p:nvSpPr>
          <p:cNvPr id="3" name="Content Placeholder 2">
            <a:extLst>
              <a:ext uri="{FF2B5EF4-FFF2-40B4-BE49-F238E27FC236}">
                <a16:creationId xmlns:a16="http://schemas.microsoft.com/office/drawing/2014/main" id="{CE75334B-ABB3-4E00-A7BC-9B1B65D66F79}"/>
              </a:ext>
            </a:extLst>
          </p:cNvPr>
          <p:cNvSpPr>
            <a:spLocks noGrp="1"/>
          </p:cNvSpPr>
          <p:nvPr>
            <p:ph idx="1"/>
          </p:nvPr>
        </p:nvSpPr>
        <p:spPr>
          <a:xfrm>
            <a:off x="253218" y="1111348"/>
            <a:ext cx="11718388" cy="5556738"/>
          </a:xfrm>
        </p:spPr>
        <p:txBody>
          <a:bodyPr>
            <a:normAutofit/>
          </a:bodyPr>
          <a:lstStyle/>
          <a:p>
            <a:pPr>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The aim of this paper is to show the variation in temperature across five geopolitical zones in Nigeria using the data from 2003 to 2008 obtained at NIMET, Oshodi, Lagos, Nigeria.</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610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BF6-4B6A-4FFA-92FD-A86B4485E936}"/>
              </a:ext>
            </a:extLst>
          </p:cNvPr>
          <p:cNvSpPr>
            <a:spLocks noGrp="1"/>
          </p:cNvSpPr>
          <p:nvPr>
            <p:ph type="ctrTitle"/>
          </p:nvPr>
        </p:nvSpPr>
        <p:spPr>
          <a:xfrm>
            <a:off x="548639" y="193898"/>
            <a:ext cx="11015003" cy="861182"/>
          </a:xfrm>
        </p:spPr>
        <p:txBody>
          <a:bodyPr>
            <a:noAutofit/>
          </a:bodyPr>
          <a:lstStyle/>
          <a:p>
            <a:pPr algn="l"/>
            <a:r>
              <a:rPr lang="en-GB" b="1" dirty="0">
                <a:latin typeface="Times New Roman" panose="02020603050405020304" pitchFamily="18" charset="0"/>
                <a:cs typeface="Times New Roman" panose="02020603050405020304" pitchFamily="18" charset="0"/>
              </a:rPr>
              <a:t>Materials and Methods</a:t>
            </a:r>
            <a:endParaRPr lang="en-US"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563E44E-2FAB-416E-8FC3-B61978673F3F}"/>
              </a:ext>
            </a:extLst>
          </p:cNvPr>
          <p:cNvSpPr>
            <a:spLocks noGrp="1"/>
          </p:cNvSpPr>
          <p:nvPr>
            <p:ph type="subTitle" idx="1"/>
          </p:nvPr>
        </p:nvSpPr>
        <p:spPr>
          <a:xfrm>
            <a:off x="211015" y="1055079"/>
            <a:ext cx="11830930" cy="5556735"/>
          </a:xfrm>
        </p:spPr>
        <p:txBody>
          <a:bodyPr>
            <a:noAutofit/>
          </a:bodyPr>
          <a:lstStyle/>
          <a:p>
            <a:pPr marL="571500" indent="-571500" algn="l">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Secondary data were obtained from Nigerian Meteorological Agency (NIMET), Oshodi, Lagos, Nigeria.</a:t>
            </a:r>
          </a:p>
          <a:p>
            <a:pPr algn="l"/>
            <a:endParaRPr lang="en-GB" sz="4400" dirty="0">
              <a:latin typeface="Times New Roman" panose="02020603050405020304" pitchFamily="18" charset="0"/>
              <a:cs typeface="Times New Roman" panose="02020603050405020304" pitchFamily="18" charset="0"/>
            </a:endParaRPr>
          </a:p>
          <a:p>
            <a:pPr marL="571500" indent="-571500" algn="l">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Statistical tools employed are:</a:t>
            </a:r>
          </a:p>
          <a:p>
            <a:pPr marL="1028700" lvl="1" indent="-571500" algn="l">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Histogram</a:t>
            </a:r>
          </a:p>
          <a:p>
            <a:pPr marL="1028700" lvl="1" indent="-571500" algn="l">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Arithmetic Mean</a:t>
            </a:r>
          </a:p>
          <a:p>
            <a:pPr marL="1028700" lvl="1" indent="-571500" algn="l">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Time series</a:t>
            </a:r>
          </a:p>
          <a:p>
            <a:pPr lvl="1" algn="l"/>
            <a:endParaRPr lang="en-GB" sz="4400" dirty="0">
              <a:latin typeface="Times New Roman" panose="02020603050405020304" pitchFamily="18" charset="0"/>
              <a:cs typeface="Times New Roman" panose="02020603050405020304" pitchFamily="18" charset="0"/>
            </a:endParaRPr>
          </a:p>
          <a:p>
            <a:pPr marL="1028700" lvl="1" indent="-571500" algn="l">
              <a:buFont typeface="Wingdings" panose="05000000000000000000" pitchFamily="2" charset="2"/>
              <a:buChar char="v"/>
            </a:pPr>
            <a:endParaRPr lang="en-GB" sz="4400" dirty="0">
              <a:latin typeface="Times New Roman" panose="02020603050405020304" pitchFamily="18" charset="0"/>
              <a:cs typeface="Times New Roman" panose="02020603050405020304" pitchFamily="18" charset="0"/>
            </a:endParaRPr>
          </a:p>
          <a:p>
            <a:pPr algn="l"/>
            <a:endParaRPr lang="en-GB" sz="4400" dirty="0">
              <a:latin typeface="Times New Roman" panose="02020603050405020304" pitchFamily="18" charset="0"/>
              <a:cs typeface="Times New Roman" panose="02020603050405020304" pitchFamily="18" charset="0"/>
            </a:endParaRPr>
          </a:p>
          <a:p>
            <a:pPr algn="l"/>
            <a:endParaRPr lang="en-GB" sz="4400" dirty="0">
              <a:latin typeface="Times New Roman" panose="02020603050405020304" pitchFamily="18" charset="0"/>
              <a:cs typeface="Times New Roman" panose="02020603050405020304" pitchFamily="18" charset="0"/>
            </a:endParaRPr>
          </a:p>
          <a:p>
            <a:pPr algn="l"/>
            <a:endParaRPr lang="en-GB" sz="4400" dirty="0">
              <a:latin typeface="Times New Roman" panose="02020603050405020304" pitchFamily="18" charset="0"/>
              <a:cs typeface="Times New Roman" panose="02020603050405020304" pitchFamily="18" charset="0"/>
            </a:endParaRPr>
          </a:p>
          <a:p>
            <a:pPr algn="l"/>
            <a:r>
              <a:rPr lang="en-GB" sz="4400" dirty="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7511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BF6-4B6A-4FFA-92FD-A86B4485E936}"/>
              </a:ext>
            </a:extLst>
          </p:cNvPr>
          <p:cNvSpPr>
            <a:spLocks noGrp="1"/>
          </p:cNvSpPr>
          <p:nvPr>
            <p:ph type="ctrTitle"/>
          </p:nvPr>
        </p:nvSpPr>
        <p:spPr>
          <a:xfrm>
            <a:off x="168813" y="98475"/>
            <a:ext cx="11887200" cy="829994"/>
          </a:xfrm>
        </p:spPr>
        <p:txBody>
          <a:bodyPr>
            <a:normAutofit fontScale="90000"/>
          </a:bodyPr>
          <a:lstStyle/>
          <a:p>
            <a:pPr algn="l"/>
            <a:r>
              <a:rPr lang="en-GB" b="1" dirty="0">
                <a:latin typeface="Times New Roman" panose="02020603050405020304" pitchFamily="18" charset="0"/>
                <a:cs typeface="Times New Roman" panose="02020603050405020304" pitchFamily="18" charset="0"/>
              </a:rPr>
              <a:t>Results and discussion</a:t>
            </a:r>
            <a:endParaRPr lang="en-US" b="1" dirty="0">
              <a:latin typeface="Times New Roman" panose="02020603050405020304" pitchFamily="18"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1A9D7BDF-AF56-48B9-A08D-8F1AD155A737}"/>
              </a:ext>
            </a:extLst>
          </p:cNvPr>
          <p:cNvGraphicFramePr/>
          <p:nvPr>
            <p:extLst>
              <p:ext uri="{D42A27DB-BD31-4B8C-83A1-F6EECF244321}">
                <p14:modId xmlns:p14="http://schemas.microsoft.com/office/powerpoint/2010/main" val="897078948"/>
              </p:ext>
            </p:extLst>
          </p:nvPr>
        </p:nvGraphicFramePr>
        <p:xfrm>
          <a:off x="11038" y="1069145"/>
          <a:ext cx="2887198" cy="21009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4ECA2BBC-B753-4B00-B6DA-7C78284ADE7A}"/>
              </a:ext>
            </a:extLst>
          </p:cNvPr>
          <p:cNvGraphicFramePr/>
          <p:nvPr>
            <p:extLst>
              <p:ext uri="{D42A27DB-BD31-4B8C-83A1-F6EECF244321}">
                <p14:modId xmlns:p14="http://schemas.microsoft.com/office/powerpoint/2010/main" val="2866679573"/>
              </p:ext>
            </p:extLst>
          </p:nvPr>
        </p:nvGraphicFramePr>
        <p:xfrm>
          <a:off x="3112281" y="1069145"/>
          <a:ext cx="2857793" cy="210092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3">
            <a:extLst>
              <a:ext uri="{FF2B5EF4-FFF2-40B4-BE49-F238E27FC236}">
                <a16:creationId xmlns:a16="http://schemas.microsoft.com/office/drawing/2014/main" id="{E2C6E998-5435-4E44-8548-03836951A20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a:extLst>
              <a:ext uri="{FF2B5EF4-FFF2-40B4-BE49-F238E27FC236}">
                <a16:creationId xmlns:a16="http://schemas.microsoft.com/office/drawing/2014/main" id="{8D21DAC2-57A4-4B6E-8BE2-8262E9AA1353}"/>
              </a:ext>
            </a:extLst>
          </p:cNvPr>
          <p:cNvSpPr>
            <a:spLocks noChangeArrowheads="1"/>
          </p:cNvSpPr>
          <p:nvPr/>
        </p:nvSpPr>
        <p:spPr bwMode="auto">
          <a:xfrm>
            <a:off x="0" y="24288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370AFC12-B3D1-4700-9CCA-7872556D539A}"/>
              </a:ext>
            </a:extLst>
          </p:cNvPr>
          <p:cNvSpPr>
            <a:spLocks noChangeArrowheads="1"/>
          </p:cNvSpPr>
          <p:nvPr/>
        </p:nvSpPr>
        <p:spPr bwMode="auto">
          <a:xfrm>
            <a:off x="478302" y="3119951"/>
            <a:ext cx="2429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Figure 3: Variation in wet bulb 	temperature</a:t>
            </a:r>
            <a:r>
              <a:rPr lang="en-GB" altLang="en-US" sz="1200" dirty="0">
                <a:latin typeface="Times New Roman" panose="02020603050405020304" pitchFamily="18" charset="0"/>
                <a:ea typeface="Calibri" panose="020F0502020204030204" pitchFamily="34" charset="0"/>
                <a:cs typeface="Times New Roman" panose="02020603050405020304" pitchFamily="18" charset="0"/>
              </a:rPr>
              <a:t> in Kano</a:t>
            </a:r>
            <a:endParaRPr kumimoji="0" lang="en-US" altLang="en-US" sz="1100" b="0" i="0" u="none" strike="noStrike" cap="none" normalizeH="0" baseline="0" dirty="0">
              <a:ln>
                <a:noFill/>
              </a:ln>
              <a:solidFill>
                <a:schemeClr val="tx1"/>
              </a:solidFill>
              <a:effectLst/>
            </a:endParaRPr>
          </a:p>
        </p:txBody>
      </p:sp>
      <p:graphicFrame>
        <p:nvGraphicFramePr>
          <p:cNvPr id="9" name="Chart 8">
            <a:extLst>
              <a:ext uri="{FF2B5EF4-FFF2-40B4-BE49-F238E27FC236}">
                <a16:creationId xmlns:a16="http://schemas.microsoft.com/office/drawing/2014/main" id="{30F4C717-BC3F-47FE-B6AB-117350BF098E}"/>
              </a:ext>
            </a:extLst>
          </p:cNvPr>
          <p:cNvGraphicFramePr/>
          <p:nvPr>
            <p:extLst>
              <p:ext uri="{D42A27DB-BD31-4B8C-83A1-F6EECF244321}">
                <p14:modId xmlns:p14="http://schemas.microsoft.com/office/powerpoint/2010/main" val="2689604983"/>
              </p:ext>
            </p:extLst>
          </p:nvPr>
        </p:nvGraphicFramePr>
        <p:xfrm>
          <a:off x="6148267" y="1069145"/>
          <a:ext cx="2761272" cy="232107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7A1BDA0C-0E31-4312-84BA-9159547E68D1}"/>
              </a:ext>
            </a:extLst>
          </p:cNvPr>
          <p:cNvGraphicFramePr/>
          <p:nvPr>
            <p:extLst>
              <p:ext uri="{D42A27DB-BD31-4B8C-83A1-F6EECF244321}">
                <p14:modId xmlns:p14="http://schemas.microsoft.com/office/powerpoint/2010/main" val="2565463321"/>
              </p:ext>
            </p:extLst>
          </p:nvPr>
        </p:nvGraphicFramePr>
        <p:xfrm>
          <a:off x="9087730" y="1089068"/>
          <a:ext cx="2823306" cy="2357997"/>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8">
            <a:extLst>
              <a:ext uri="{FF2B5EF4-FFF2-40B4-BE49-F238E27FC236}">
                <a16:creationId xmlns:a16="http://schemas.microsoft.com/office/drawing/2014/main" id="{D2D9EAD7-A1CD-45C2-8C04-E179A433220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9">
            <a:extLst>
              <a:ext uri="{FF2B5EF4-FFF2-40B4-BE49-F238E27FC236}">
                <a16:creationId xmlns:a16="http://schemas.microsoft.com/office/drawing/2014/main" id="{BD8CD878-D4FA-4F8A-A59F-30E50C4AD722}"/>
              </a:ext>
            </a:extLst>
          </p:cNvPr>
          <p:cNvSpPr>
            <a:spLocks noChangeArrowheads="1"/>
          </p:cNvSpPr>
          <p:nvPr/>
        </p:nvSpPr>
        <p:spPr bwMode="auto">
          <a:xfrm>
            <a:off x="0" y="2667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3" name="Chart 12">
            <a:extLst>
              <a:ext uri="{FF2B5EF4-FFF2-40B4-BE49-F238E27FC236}">
                <a16:creationId xmlns:a16="http://schemas.microsoft.com/office/drawing/2014/main" id="{575EF073-2731-498E-8E59-16DFB565F602}"/>
              </a:ext>
            </a:extLst>
          </p:cNvPr>
          <p:cNvGraphicFramePr/>
          <p:nvPr>
            <p:extLst>
              <p:ext uri="{D42A27DB-BD31-4B8C-83A1-F6EECF244321}">
                <p14:modId xmlns:p14="http://schemas.microsoft.com/office/powerpoint/2010/main" val="2309517037"/>
              </p:ext>
            </p:extLst>
          </p:nvPr>
        </p:nvGraphicFramePr>
        <p:xfrm>
          <a:off x="56318" y="3763091"/>
          <a:ext cx="2851345" cy="229322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Chart 13">
            <a:extLst>
              <a:ext uri="{FF2B5EF4-FFF2-40B4-BE49-F238E27FC236}">
                <a16:creationId xmlns:a16="http://schemas.microsoft.com/office/drawing/2014/main" id="{061B6C6F-FFEC-4EC8-9ED6-B7174A72F880}"/>
              </a:ext>
            </a:extLst>
          </p:cNvPr>
          <p:cNvGraphicFramePr/>
          <p:nvPr>
            <p:extLst>
              <p:ext uri="{D42A27DB-BD31-4B8C-83A1-F6EECF244321}">
                <p14:modId xmlns:p14="http://schemas.microsoft.com/office/powerpoint/2010/main" val="3173959569"/>
              </p:ext>
            </p:extLst>
          </p:nvPr>
        </p:nvGraphicFramePr>
        <p:xfrm>
          <a:off x="3151650" y="3722255"/>
          <a:ext cx="2818424" cy="2374900"/>
        </p:xfrm>
        <a:graphic>
          <a:graphicData uri="http://schemas.openxmlformats.org/drawingml/2006/chart">
            <c:chart xmlns:c="http://schemas.openxmlformats.org/drawingml/2006/chart" xmlns:r="http://schemas.openxmlformats.org/officeDocument/2006/relationships" r:id="rId7"/>
          </a:graphicData>
        </a:graphic>
      </p:graphicFrame>
      <p:sp>
        <p:nvSpPr>
          <p:cNvPr id="15" name="Rectangle 12">
            <a:extLst>
              <a:ext uri="{FF2B5EF4-FFF2-40B4-BE49-F238E27FC236}">
                <a16:creationId xmlns:a16="http://schemas.microsoft.com/office/drawing/2014/main" id="{68B3B108-EB1A-422A-B091-C79A1B37B47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3">
            <a:extLst>
              <a:ext uri="{FF2B5EF4-FFF2-40B4-BE49-F238E27FC236}">
                <a16:creationId xmlns:a16="http://schemas.microsoft.com/office/drawing/2014/main" id="{4FC54DE5-2B8E-4DAE-94CC-A90A2DE4B0CD}"/>
              </a:ext>
            </a:extLst>
          </p:cNvPr>
          <p:cNvSpPr>
            <a:spLocks noChangeArrowheads="1"/>
          </p:cNvSpPr>
          <p:nvPr/>
        </p:nvSpPr>
        <p:spPr bwMode="auto">
          <a:xfrm>
            <a:off x="0" y="2628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7" name="Chart 16">
            <a:extLst>
              <a:ext uri="{FF2B5EF4-FFF2-40B4-BE49-F238E27FC236}">
                <a16:creationId xmlns:a16="http://schemas.microsoft.com/office/drawing/2014/main" id="{A7C602AC-9B8D-4928-9D40-9AAE4F74B46F}"/>
              </a:ext>
            </a:extLst>
          </p:cNvPr>
          <p:cNvGraphicFramePr/>
          <p:nvPr>
            <p:extLst>
              <p:ext uri="{D42A27DB-BD31-4B8C-83A1-F6EECF244321}">
                <p14:modId xmlns:p14="http://schemas.microsoft.com/office/powerpoint/2010/main" val="144270460"/>
              </p:ext>
            </p:extLst>
          </p:nvPr>
        </p:nvGraphicFramePr>
        <p:xfrm>
          <a:off x="6214061" y="3763091"/>
          <a:ext cx="2939465" cy="232126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8" name="Chart 17">
            <a:extLst>
              <a:ext uri="{FF2B5EF4-FFF2-40B4-BE49-F238E27FC236}">
                <a16:creationId xmlns:a16="http://schemas.microsoft.com/office/drawing/2014/main" id="{C78914BC-0E9A-4786-86E7-6E83B15E203D}"/>
              </a:ext>
            </a:extLst>
          </p:cNvPr>
          <p:cNvGraphicFramePr/>
          <p:nvPr>
            <p:extLst>
              <p:ext uri="{D42A27DB-BD31-4B8C-83A1-F6EECF244321}">
                <p14:modId xmlns:p14="http://schemas.microsoft.com/office/powerpoint/2010/main" val="962097125"/>
              </p:ext>
            </p:extLst>
          </p:nvPr>
        </p:nvGraphicFramePr>
        <p:xfrm>
          <a:off x="9144002" y="3757645"/>
          <a:ext cx="2926077" cy="2304120"/>
        </p:xfrm>
        <a:graphic>
          <a:graphicData uri="http://schemas.openxmlformats.org/drawingml/2006/chart">
            <c:chart xmlns:c="http://schemas.openxmlformats.org/drawingml/2006/chart" xmlns:r="http://schemas.openxmlformats.org/officeDocument/2006/relationships" r:id="rId9"/>
          </a:graphicData>
        </a:graphic>
      </p:graphicFrame>
      <p:sp>
        <p:nvSpPr>
          <p:cNvPr id="19" name="Rectangle 16">
            <a:extLst>
              <a:ext uri="{FF2B5EF4-FFF2-40B4-BE49-F238E27FC236}">
                <a16:creationId xmlns:a16="http://schemas.microsoft.com/office/drawing/2014/main" id="{4900BA6C-CAAB-42BE-9857-990D6B8938F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7">
            <a:extLst>
              <a:ext uri="{FF2B5EF4-FFF2-40B4-BE49-F238E27FC236}">
                <a16:creationId xmlns:a16="http://schemas.microsoft.com/office/drawing/2014/main" id="{10346719-8265-4C9F-922E-C737C1FFE029}"/>
              </a:ext>
            </a:extLst>
          </p:cNvPr>
          <p:cNvSpPr>
            <a:spLocks noChangeArrowheads="1"/>
          </p:cNvSpPr>
          <p:nvPr/>
        </p:nvSpPr>
        <p:spPr bwMode="auto">
          <a:xfrm>
            <a:off x="0" y="2638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5">
            <a:extLst>
              <a:ext uri="{FF2B5EF4-FFF2-40B4-BE49-F238E27FC236}">
                <a16:creationId xmlns:a16="http://schemas.microsoft.com/office/drawing/2014/main" id="{5CB0A9C2-DA0A-4648-89CE-DC77BE636E78}"/>
              </a:ext>
            </a:extLst>
          </p:cNvPr>
          <p:cNvSpPr>
            <a:spLocks noGrp="1" noChangeArrowheads="1"/>
          </p:cNvSpPr>
          <p:nvPr>
            <p:ph type="subTitle" idx="1"/>
          </p:nvPr>
        </p:nvSpPr>
        <p:spPr bwMode="auto">
          <a:xfrm>
            <a:off x="3490205" y="3159384"/>
            <a:ext cx="2377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Figure 4: Variation in wet bulb 	temperature</a:t>
            </a:r>
            <a:r>
              <a:rPr lang="en-GB" altLang="en-US" sz="1200" dirty="0">
                <a:latin typeface="Times New Roman" panose="02020603050405020304" pitchFamily="18" charset="0"/>
                <a:ea typeface="Calibri" panose="020F0502020204030204" pitchFamily="34" charset="0"/>
                <a:cs typeface="Times New Roman" panose="02020603050405020304" pitchFamily="18" charset="0"/>
              </a:rPr>
              <a:t> in Jos</a:t>
            </a:r>
            <a:endParaRPr kumimoji="0" lang="en-US" altLang="en-US" sz="1100" b="0" i="0" u="none" strike="noStrike" cap="none" normalizeH="0" baseline="0" dirty="0">
              <a:ln>
                <a:noFill/>
              </a:ln>
              <a:solidFill>
                <a:schemeClr val="tx1"/>
              </a:solidFill>
              <a:effectLst/>
            </a:endParaRPr>
          </a:p>
        </p:txBody>
      </p:sp>
      <p:sp>
        <p:nvSpPr>
          <p:cNvPr id="23" name="Rectangle 5">
            <a:extLst>
              <a:ext uri="{FF2B5EF4-FFF2-40B4-BE49-F238E27FC236}">
                <a16:creationId xmlns:a16="http://schemas.microsoft.com/office/drawing/2014/main" id="{FC5659EE-EACE-40D0-A140-2983BF4986B2}"/>
              </a:ext>
            </a:extLst>
          </p:cNvPr>
          <p:cNvSpPr txBox="1">
            <a:spLocks noChangeArrowheads="1"/>
          </p:cNvSpPr>
          <p:nvPr/>
        </p:nvSpPr>
        <p:spPr bwMode="auto">
          <a:xfrm>
            <a:off x="6340354" y="3187958"/>
            <a:ext cx="2377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0" fontAlgn="base" hangingPunct="0">
              <a:lnSpc>
                <a:spcPct val="100000"/>
              </a:lnSpc>
              <a:spcBef>
                <a:spcPct val="0"/>
              </a:spcBef>
              <a:spcAft>
                <a:spcPct val="0"/>
              </a:spcAft>
              <a:buFontTx/>
              <a:buNone/>
            </a:pPr>
            <a:r>
              <a:rPr lang="en-GB" altLang="en-US" sz="1200" dirty="0">
                <a:latin typeface="Times New Roman" panose="02020603050405020304" pitchFamily="18" charset="0"/>
                <a:ea typeface="Calibri" panose="020F0502020204030204" pitchFamily="34" charset="0"/>
                <a:cs typeface="Times New Roman" panose="02020603050405020304" pitchFamily="18" charset="0"/>
              </a:rPr>
              <a:t>Figure 5: Variation in wet bulb                  temperature in Lokoja</a:t>
            </a:r>
            <a:endParaRPr lang="en-US" altLang="en-US" sz="1100" dirty="0"/>
          </a:p>
        </p:txBody>
      </p:sp>
      <p:sp>
        <p:nvSpPr>
          <p:cNvPr id="24" name="Rectangle 5">
            <a:extLst>
              <a:ext uri="{FF2B5EF4-FFF2-40B4-BE49-F238E27FC236}">
                <a16:creationId xmlns:a16="http://schemas.microsoft.com/office/drawing/2014/main" id="{F21BE557-3B80-4A28-8205-A7BF3DECC14C}"/>
              </a:ext>
            </a:extLst>
          </p:cNvPr>
          <p:cNvSpPr txBox="1">
            <a:spLocks noChangeArrowheads="1"/>
          </p:cNvSpPr>
          <p:nvPr/>
        </p:nvSpPr>
        <p:spPr bwMode="auto">
          <a:xfrm>
            <a:off x="9279817" y="3257880"/>
            <a:ext cx="2377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0" fontAlgn="base" hangingPunct="0">
              <a:lnSpc>
                <a:spcPct val="100000"/>
              </a:lnSpc>
              <a:spcBef>
                <a:spcPct val="0"/>
              </a:spcBef>
              <a:spcAft>
                <a:spcPct val="0"/>
              </a:spcAft>
              <a:buFontTx/>
              <a:buNone/>
            </a:pPr>
            <a:r>
              <a:rPr lang="en-GB" altLang="en-US" sz="1200" dirty="0">
                <a:latin typeface="Times New Roman" panose="02020603050405020304" pitchFamily="18" charset="0"/>
                <a:ea typeface="Calibri" panose="020F0502020204030204" pitchFamily="34" charset="0"/>
                <a:cs typeface="Times New Roman" panose="02020603050405020304" pitchFamily="18" charset="0"/>
              </a:rPr>
              <a:t>Figure 6: Variation in wet bulb temperature in Ibadan</a:t>
            </a:r>
            <a:endParaRPr lang="en-US" altLang="en-US" sz="1100" dirty="0"/>
          </a:p>
        </p:txBody>
      </p:sp>
      <p:sp>
        <p:nvSpPr>
          <p:cNvPr id="25" name="Rectangle 5">
            <a:extLst>
              <a:ext uri="{FF2B5EF4-FFF2-40B4-BE49-F238E27FC236}">
                <a16:creationId xmlns:a16="http://schemas.microsoft.com/office/drawing/2014/main" id="{1F7DB3A3-2BFA-49FF-A9E7-01BBEC9EA0E1}"/>
              </a:ext>
            </a:extLst>
          </p:cNvPr>
          <p:cNvSpPr txBox="1">
            <a:spLocks noChangeArrowheads="1"/>
          </p:cNvSpPr>
          <p:nvPr/>
        </p:nvSpPr>
        <p:spPr bwMode="auto">
          <a:xfrm>
            <a:off x="478302" y="6056320"/>
            <a:ext cx="2377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eaLnBrk="0" fontAlgn="base" hangingPunct="0">
              <a:lnSpc>
                <a:spcPct val="100000"/>
              </a:lnSpc>
              <a:spcBef>
                <a:spcPct val="0"/>
              </a:spcBef>
              <a:spcAft>
                <a:spcPct val="0"/>
              </a:spcAft>
              <a:buFontTx/>
              <a:buNone/>
            </a:pPr>
            <a:r>
              <a:rPr lang="en-GB" altLang="en-US" sz="1200" dirty="0">
                <a:latin typeface="Times New Roman" panose="02020603050405020304" pitchFamily="18" charset="0"/>
                <a:ea typeface="Calibri" panose="020F0502020204030204" pitchFamily="34" charset="0"/>
                <a:cs typeface="Times New Roman" panose="02020603050405020304" pitchFamily="18" charset="0"/>
              </a:rPr>
              <a:t>Figure 7: Variation in wet bulb 	temperature in Ikeja</a:t>
            </a:r>
            <a:endParaRPr lang="en-US" altLang="en-US" sz="1100" dirty="0"/>
          </a:p>
        </p:txBody>
      </p:sp>
      <p:sp>
        <p:nvSpPr>
          <p:cNvPr id="26" name="Rectangle 5">
            <a:extLst>
              <a:ext uri="{FF2B5EF4-FFF2-40B4-BE49-F238E27FC236}">
                <a16:creationId xmlns:a16="http://schemas.microsoft.com/office/drawing/2014/main" id="{FA54B5B3-8561-45CA-9533-D0EF176F04B6}"/>
              </a:ext>
            </a:extLst>
          </p:cNvPr>
          <p:cNvSpPr txBox="1">
            <a:spLocks noChangeArrowheads="1"/>
          </p:cNvSpPr>
          <p:nvPr/>
        </p:nvSpPr>
        <p:spPr bwMode="auto">
          <a:xfrm>
            <a:off x="3438548" y="6056319"/>
            <a:ext cx="2377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0" fontAlgn="base" hangingPunct="0">
              <a:lnSpc>
                <a:spcPct val="100000"/>
              </a:lnSpc>
              <a:spcBef>
                <a:spcPct val="0"/>
              </a:spcBef>
              <a:spcAft>
                <a:spcPct val="0"/>
              </a:spcAft>
              <a:buFontTx/>
              <a:buNone/>
            </a:pPr>
            <a:r>
              <a:rPr lang="en-GB" altLang="en-US" sz="1200" dirty="0">
                <a:latin typeface="Times New Roman" panose="02020603050405020304" pitchFamily="18" charset="0"/>
                <a:ea typeface="Calibri" panose="020F0502020204030204" pitchFamily="34" charset="0"/>
                <a:cs typeface="Times New Roman" panose="02020603050405020304" pitchFamily="18" charset="0"/>
              </a:rPr>
              <a:t>Figure 8: Variation in wet bulb temperature in Calabar</a:t>
            </a:r>
            <a:endParaRPr lang="en-US" altLang="en-US" sz="1100" dirty="0"/>
          </a:p>
        </p:txBody>
      </p:sp>
      <p:sp>
        <p:nvSpPr>
          <p:cNvPr id="27" name="Rectangle 5">
            <a:extLst>
              <a:ext uri="{FF2B5EF4-FFF2-40B4-BE49-F238E27FC236}">
                <a16:creationId xmlns:a16="http://schemas.microsoft.com/office/drawing/2014/main" id="{C74DD325-5735-44F5-8F3D-DE35C1E5649A}"/>
              </a:ext>
            </a:extLst>
          </p:cNvPr>
          <p:cNvSpPr txBox="1">
            <a:spLocks noChangeArrowheads="1"/>
          </p:cNvSpPr>
          <p:nvPr/>
        </p:nvSpPr>
        <p:spPr bwMode="auto">
          <a:xfrm>
            <a:off x="6470161" y="6084355"/>
            <a:ext cx="2377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eaLnBrk="0" fontAlgn="base" hangingPunct="0">
              <a:lnSpc>
                <a:spcPct val="100000"/>
              </a:lnSpc>
              <a:spcBef>
                <a:spcPct val="0"/>
              </a:spcBef>
              <a:spcAft>
                <a:spcPct val="0"/>
              </a:spcAft>
              <a:buFontTx/>
              <a:buNone/>
            </a:pPr>
            <a:r>
              <a:rPr lang="en-GB" altLang="en-US" sz="1200" dirty="0">
                <a:latin typeface="Times New Roman" panose="02020603050405020304" pitchFamily="18" charset="0"/>
                <a:ea typeface="Calibri" panose="020F0502020204030204" pitchFamily="34" charset="0"/>
                <a:cs typeface="Times New Roman" panose="02020603050405020304" pitchFamily="18" charset="0"/>
              </a:rPr>
              <a:t>Figure 9: Variation in wet bulb 	temperature in PH</a:t>
            </a:r>
            <a:endParaRPr lang="en-US" altLang="en-US" sz="1100" dirty="0"/>
          </a:p>
        </p:txBody>
      </p:sp>
      <p:sp>
        <p:nvSpPr>
          <p:cNvPr id="28" name="Rectangle 5">
            <a:extLst>
              <a:ext uri="{FF2B5EF4-FFF2-40B4-BE49-F238E27FC236}">
                <a16:creationId xmlns:a16="http://schemas.microsoft.com/office/drawing/2014/main" id="{69F2CEF5-7090-4E85-8B1F-45013D0132A1}"/>
              </a:ext>
            </a:extLst>
          </p:cNvPr>
          <p:cNvSpPr txBox="1">
            <a:spLocks noChangeArrowheads="1"/>
          </p:cNvSpPr>
          <p:nvPr/>
        </p:nvSpPr>
        <p:spPr bwMode="auto">
          <a:xfrm>
            <a:off x="9516870" y="6057890"/>
            <a:ext cx="23770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0" fontAlgn="base" hangingPunct="0">
              <a:lnSpc>
                <a:spcPct val="100000"/>
              </a:lnSpc>
              <a:spcBef>
                <a:spcPct val="0"/>
              </a:spcBef>
              <a:spcAft>
                <a:spcPct val="0"/>
              </a:spcAft>
              <a:buFontTx/>
              <a:buNone/>
            </a:pPr>
            <a:r>
              <a:rPr lang="en-GB" altLang="en-US" sz="1200" dirty="0">
                <a:latin typeface="Times New Roman" panose="02020603050405020304" pitchFamily="18" charset="0"/>
                <a:ea typeface="Calibri" panose="020F0502020204030204" pitchFamily="34" charset="0"/>
                <a:cs typeface="Times New Roman" panose="02020603050405020304" pitchFamily="18" charset="0"/>
              </a:rPr>
              <a:t>Figure 10: Variation in wet bulb temperature in Enugu</a:t>
            </a:r>
            <a:endParaRPr lang="en-US" altLang="en-US" sz="1100" dirty="0"/>
          </a:p>
        </p:txBody>
      </p:sp>
    </p:spTree>
    <p:extLst>
      <p:ext uri="{BB962C8B-B14F-4D97-AF65-F5344CB8AC3E}">
        <p14:creationId xmlns:p14="http://schemas.microsoft.com/office/powerpoint/2010/main" val="3004253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BF6-4B6A-4FFA-92FD-A86B4485E936}"/>
              </a:ext>
            </a:extLst>
          </p:cNvPr>
          <p:cNvSpPr>
            <a:spLocks noGrp="1"/>
          </p:cNvSpPr>
          <p:nvPr>
            <p:ph type="ctrTitle"/>
          </p:nvPr>
        </p:nvSpPr>
        <p:spPr>
          <a:xfrm>
            <a:off x="140677" y="126610"/>
            <a:ext cx="11816861" cy="759656"/>
          </a:xfrm>
        </p:spPr>
        <p:txBody>
          <a:bodyPr>
            <a:normAutofit fontScale="90000"/>
          </a:bodyPr>
          <a:lstStyle/>
          <a:p>
            <a:pPr algn="l"/>
            <a:r>
              <a:rPr lang="en-GB" b="1" dirty="0">
                <a:latin typeface="Times New Roman" panose="02020603050405020304" pitchFamily="18" charset="0"/>
                <a:cs typeface="Times New Roman" panose="02020603050405020304" pitchFamily="18" charset="0"/>
              </a:rPr>
              <a:t>Results and discussion</a:t>
            </a:r>
            <a:endParaRPr lang="en-US" dirty="0"/>
          </a:p>
        </p:txBody>
      </p:sp>
      <p:sp>
        <p:nvSpPr>
          <p:cNvPr id="3" name="Subtitle 2">
            <a:extLst>
              <a:ext uri="{FF2B5EF4-FFF2-40B4-BE49-F238E27FC236}">
                <a16:creationId xmlns:a16="http://schemas.microsoft.com/office/drawing/2014/main" id="{9563E44E-2FAB-416E-8FC3-B61978673F3F}"/>
              </a:ext>
            </a:extLst>
          </p:cNvPr>
          <p:cNvSpPr>
            <a:spLocks noGrp="1"/>
          </p:cNvSpPr>
          <p:nvPr>
            <p:ph type="subTitle" idx="1"/>
          </p:nvPr>
        </p:nvSpPr>
        <p:spPr>
          <a:xfrm>
            <a:off x="140677" y="1069145"/>
            <a:ext cx="11816861" cy="5556738"/>
          </a:xfrm>
        </p:spPr>
        <p:txBody>
          <a:bodyPr/>
          <a:lstStyle/>
          <a:p>
            <a:pPr algn="l"/>
            <a:endParaRPr lang="en-GB" dirty="0"/>
          </a:p>
          <a:p>
            <a:pPr algn="l"/>
            <a:endParaRPr lang="en-GB" dirty="0"/>
          </a:p>
          <a:p>
            <a:pPr algn="l"/>
            <a:endParaRPr lang="en-GB" dirty="0"/>
          </a:p>
          <a:p>
            <a:pPr algn="l"/>
            <a:endParaRPr lang="en-GB" dirty="0"/>
          </a:p>
          <a:p>
            <a:pPr algn="l"/>
            <a:endParaRPr lang="en-GB" dirty="0"/>
          </a:p>
          <a:p>
            <a:pPr algn="l"/>
            <a:endParaRPr lang="en-GB" dirty="0"/>
          </a:p>
          <a:p>
            <a:pPr algn="l"/>
            <a:endParaRPr lang="en-GB" dirty="0"/>
          </a:p>
          <a:p>
            <a:pPr algn="l"/>
            <a:endParaRPr lang="en-GB" dirty="0"/>
          </a:p>
          <a:p>
            <a:pPr algn="l"/>
            <a:endParaRPr lang="en-GB" dirty="0"/>
          </a:p>
          <a:p>
            <a:pPr algn="l"/>
            <a:endParaRPr lang="en-GB" dirty="0"/>
          </a:p>
          <a:p>
            <a:pPr algn="l"/>
            <a:endParaRPr lang="en-GB" dirty="0"/>
          </a:p>
          <a:p>
            <a:pPr algn="l"/>
            <a:r>
              <a:rPr lang="en-GB" dirty="0"/>
              <a:t>Figure 11: Yearly variation in the average minimum temperature (wet bulb) in all the stations</a:t>
            </a:r>
            <a:endParaRPr lang="en-US" dirty="0"/>
          </a:p>
          <a:p>
            <a:pPr algn="l"/>
            <a:endParaRPr lang="en-GB" dirty="0"/>
          </a:p>
          <a:p>
            <a:pPr algn="l"/>
            <a:endParaRPr lang="en-US" dirty="0"/>
          </a:p>
        </p:txBody>
      </p:sp>
      <p:sp>
        <p:nvSpPr>
          <p:cNvPr id="4" name="Rectangle 2">
            <a:extLst>
              <a:ext uri="{FF2B5EF4-FFF2-40B4-BE49-F238E27FC236}">
                <a16:creationId xmlns:a16="http://schemas.microsoft.com/office/drawing/2014/main" id="{ED27A4CE-C099-4444-B1E7-8E19CB8F84C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Chart 4">
            <a:extLst>
              <a:ext uri="{FF2B5EF4-FFF2-40B4-BE49-F238E27FC236}">
                <a16:creationId xmlns:a16="http://schemas.microsoft.com/office/drawing/2014/main" id="{43A82E85-6F0A-4F06-B82D-5B6755BA2C16}"/>
              </a:ext>
            </a:extLst>
          </p:cNvPr>
          <p:cNvGraphicFramePr/>
          <p:nvPr>
            <p:extLst>
              <p:ext uri="{D42A27DB-BD31-4B8C-83A1-F6EECF244321}">
                <p14:modId xmlns:p14="http://schemas.microsoft.com/office/powerpoint/2010/main" val="240836210"/>
              </p:ext>
            </p:extLst>
          </p:nvPr>
        </p:nvGraphicFramePr>
        <p:xfrm>
          <a:off x="1946789" y="1012876"/>
          <a:ext cx="8760540" cy="511768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253FAB02-50F6-46B0-B398-028E17324CE5}"/>
              </a:ext>
            </a:extLst>
          </p:cNvPr>
          <p:cNvSpPr>
            <a:spLocks noChangeArrowheads="1"/>
          </p:cNvSpPr>
          <p:nvPr/>
        </p:nvSpPr>
        <p:spPr bwMode="auto">
          <a:xfrm>
            <a:off x="0" y="34385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70476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BF6-4B6A-4FFA-92FD-A86B4485E936}"/>
              </a:ext>
            </a:extLst>
          </p:cNvPr>
          <p:cNvSpPr>
            <a:spLocks noGrp="1"/>
          </p:cNvSpPr>
          <p:nvPr>
            <p:ph type="ctrTitle"/>
          </p:nvPr>
        </p:nvSpPr>
        <p:spPr>
          <a:xfrm>
            <a:off x="295421" y="140677"/>
            <a:ext cx="11465169" cy="787791"/>
          </a:xfrm>
        </p:spPr>
        <p:txBody>
          <a:bodyPr>
            <a:normAutofit fontScale="90000"/>
          </a:bodyPr>
          <a:lstStyle/>
          <a:p>
            <a:pPr algn="l"/>
            <a:r>
              <a:rPr lang="en-GB" b="1" dirty="0">
                <a:latin typeface="Times New Roman" panose="02020603050405020304" pitchFamily="18" charset="0"/>
                <a:cs typeface="Times New Roman" panose="02020603050405020304" pitchFamily="18" charset="0"/>
              </a:rPr>
              <a:t>Results and discussion</a:t>
            </a:r>
            <a:endParaRPr lang="en-US"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563E44E-2FAB-416E-8FC3-B61978673F3F}"/>
              </a:ext>
            </a:extLst>
          </p:cNvPr>
          <p:cNvSpPr>
            <a:spLocks noGrp="1"/>
          </p:cNvSpPr>
          <p:nvPr>
            <p:ph type="subTitle" idx="1"/>
          </p:nvPr>
        </p:nvSpPr>
        <p:spPr>
          <a:xfrm>
            <a:off x="154745" y="928469"/>
            <a:ext cx="11873132" cy="5809956"/>
          </a:xfrm>
        </p:spPr>
        <p:txBody>
          <a:bodyPr>
            <a:normAutofit/>
          </a:bodyPr>
          <a:lstStyle/>
          <a:p>
            <a:pPr marL="571500"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The mean minimum temperature obtained from each station were 25.1</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 C, 25.0</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 C, 23.7</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 C, 25.2</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 C, 23.4</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 C, 24.1o C, 17.2</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 C and 19.5</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 C for Port-Harcourt, Calabar, Enugu, Ikeja, Ibadan, Lokoja, Jos and Kano respectively.</a:t>
            </a:r>
            <a:r>
              <a:rPr lang="en-GB" sz="4400" b="1" dirty="0">
                <a:latin typeface="Times New Roman" panose="02020603050405020304" pitchFamily="18" charset="0"/>
                <a:cs typeface="Times New Roman" panose="02020603050405020304" pitchFamily="18" charset="0"/>
              </a:rPr>
              <a:t> </a:t>
            </a:r>
          </a:p>
          <a:p>
            <a:pPr algn="just"/>
            <a:endParaRPr lang="en-GB" sz="4400" b="1"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The maximum temperature (dry bulb) in all the stations was significantly higher than the minimum temperature (wet bulb).</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186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A7670-4AA4-41EC-A13A-389DD8CB68A5}"/>
              </a:ext>
            </a:extLst>
          </p:cNvPr>
          <p:cNvSpPr>
            <a:spLocks noGrp="1"/>
          </p:cNvSpPr>
          <p:nvPr>
            <p:ph type="title"/>
          </p:nvPr>
        </p:nvSpPr>
        <p:spPr>
          <a:xfrm>
            <a:off x="182880" y="125972"/>
            <a:ext cx="11802794" cy="760294"/>
          </a:xfrm>
        </p:spPr>
        <p:txBody>
          <a:bodyPr>
            <a:noAutofit/>
          </a:bodyPr>
          <a:lstStyle/>
          <a:p>
            <a:r>
              <a:rPr lang="en-GB" sz="5400" b="1" dirty="0">
                <a:latin typeface="Times New Roman" panose="02020603050405020304" pitchFamily="18" charset="0"/>
                <a:cs typeface="Times New Roman" panose="02020603050405020304" pitchFamily="18" charset="0"/>
              </a:rPr>
              <a:t>Result and discussion</a:t>
            </a: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4CD411-D42F-44DC-9AD2-CC0AC8FA0A90}"/>
              </a:ext>
            </a:extLst>
          </p:cNvPr>
          <p:cNvSpPr>
            <a:spLocks noGrp="1"/>
          </p:cNvSpPr>
          <p:nvPr>
            <p:ph idx="1"/>
          </p:nvPr>
        </p:nvSpPr>
        <p:spPr>
          <a:xfrm>
            <a:off x="182880" y="1083212"/>
            <a:ext cx="11802794" cy="5584874"/>
          </a:xfrm>
        </p:spPr>
        <p:txBody>
          <a:bodyPr>
            <a:normAutofit/>
          </a:bodyPr>
          <a:lstStyle/>
          <a:p>
            <a:pPr>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The moisture content of air in the North is far less than in the South.</a:t>
            </a:r>
          </a:p>
          <a:p>
            <a:pPr>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This also show that the amount of water vapour will also be different.</a:t>
            </a:r>
          </a:p>
          <a:p>
            <a:pPr>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According to ITU-R, the temperature of moist air in the tropics is predicted to be 20</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 C.</a:t>
            </a:r>
          </a:p>
          <a:p>
            <a:pPr marL="0" indent="0">
              <a:buNone/>
            </a:pPr>
            <a:endParaRPr lang="en-GB" sz="4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GB" sz="4400" dirty="0">
              <a:latin typeface="Times New Roman" panose="02020603050405020304" pitchFamily="18" charset="0"/>
              <a:cs typeface="Times New Roman" panose="02020603050405020304" pitchFamily="18" charset="0"/>
            </a:endParaRPr>
          </a:p>
          <a:p>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2657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A8C59-B09C-4D09-BF77-9F3749A98562}"/>
              </a:ext>
            </a:extLst>
          </p:cNvPr>
          <p:cNvSpPr>
            <a:spLocks noGrp="1"/>
          </p:cNvSpPr>
          <p:nvPr>
            <p:ph type="title"/>
          </p:nvPr>
        </p:nvSpPr>
        <p:spPr>
          <a:xfrm>
            <a:off x="281354" y="168813"/>
            <a:ext cx="11619914" cy="717452"/>
          </a:xfrm>
        </p:spPr>
        <p:txBody>
          <a:bodyPr>
            <a:noAutofit/>
          </a:bodyPr>
          <a:lstStyle/>
          <a:p>
            <a:r>
              <a:rPr lang="en-GB" sz="5400" b="1" dirty="0">
                <a:latin typeface="Times New Roman" panose="02020603050405020304" pitchFamily="18" charset="0"/>
                <a:cs typeface="Times New Roman" panose="02020603050405020304" pitchFamily="18" charset="0"/>
              </a:rPr>
              <a:t>Conclusion</a:t>
            </a:r>
            <a:endParaRPr lang="en-US" sz="5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B6502BD-7E47-4B81-B1EC-6AB16ACC360A}"/>
              </a:ext>
            </a:extLst>
          </p:cNvPr>
          <p:cNvSpPr>
            <a:spLocks noGrp="1"/>
          </p:cNvSpPr>
          <p:nvPr>
            <p:ph idx="1"/>
          </p:nvPr>
        </p:nvSpPr>
        <p:spPr>
          <a:xfrm>
            <a:off x="281354" y="1026942"/>
            <a:ext cx="11619914" cy="5627076"/>
          </a:xfrm>
        </p:spPr>
        <p:txBody>
          <a:bodyPr>
            <a:normAutofit/>
          </a:bodyPr>
          <a:lstStyle/>
          <a:p>
            <a:pPr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 The variations in temperature is due to the shift in ITCZ position.</a:t>
            </a:r>
          </a:p>
          <a:p>
            <a:pPr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 This also account for the amount of rainfall expected in each station.</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3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A6B70-3A5B-40F0-ABF8-E17A8B70A1F5}"/>
              </a:ext>
            </a:extLst>
          </p:cNvPr>
          <p:cNvSpPr>
            <a:spLocks noGrp="1"/>
          </p:cNvSpPr>
          <p:nvPr>
            <p:ph type="title"/>
          </p:nvPr>
        </p:nvSpPr>
        <p:spPr>
          <a:xfrm>
            <a:off x="196948" y="182881"/>
            <a:ext cx="11760590" cy="604910"/>
          </a:xfrm>
        </p:spPr>
        <p:txBody>
          <a:bodyPr>
            <a:normAutofit fontScale="90000"/>
          </a:bodyPr>
          <a:lstStyle/>
          <a:p>
            <a:r>
              <a:rPr lang="en-GB" b="1" dirty="0">
                <a:latin typeface="Times New Roman" panose="02020603050405020304" pitchFamily="18" charset="0"/>
                <a:cs typeface="Times New Roman" panose="02020603050405020304" pitchFamily="18" charset="0"/>
              </a:rPr>
              <a:t>References</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CF3111-0993-4FCC-8CA9-55E641C4F037}"/>
              </a:ext>
            </a:extLst>
          </p:cNvPr>
          <p:cNvSpPr>
            <a:spLocks noGrp="1"/>
          </p:cNvSpPr>
          <p:nvPr>
            <p:ph idx="1"/>
          </p:nvPr>
        </p:nvSpPr>
        <p:spPr>
          <a:xfrm>
            <a:off x="225084" y="829992"/>
            <a:ext cx="11732454" cy="6028008"/>
          </a:xfrm>
        </p:spPr>
        <p:txBody>
          <a:bodyPr>
            <a:noAutofit/>
          </a:bodyPr>
          <a:lstStyle/>
          <a:p>
            <a:pPr algn="just"/>
            <a:r>
              <a:rPr lang="en-GB" sz="1750" dirty="0">
                <a:latin typeface="Times New Roman" panose="02020603050405020304" pitchFamily="18" charset="0"/>
                <a:cs typeface="Times New Roman" panose="02020603050405020304" pitchFamily="18" charset="0"/>
              </a:rPr>
              <a:t>[1] Amadi SO, Udo SO and </a:t>
            </a:r>
            <a:r>
              <a:rPr lang="en-GB" sz="1750" dirty="0" err="1">
                <a:latin typeface="Times New Roman" panose="02020603050405020304" pitchFamily="18" charset="0"/>
                <a:cs typeface="Times New Roman" panose="02020603050405020304" pitchFamily="18" charset="0"/>
              </a:rPr>
              <a:t>Ewona</a:t>
            </a:r>
            <a:r>
              <a:rPr lang="en-GB" sz="1750" dirty="0">
                <a:latin typeface="Times New Roman" panose="02020603050405020304" pitchFamily="18" charset="0"/>
                <a:cs typeface="Times New Roman" panose="02020603050405020304" pitchFamily="18" charset="0"/>
              </a:rPr>
              <a:t> IO (2014). Trends and Variations of monthly mean, minimum and maximum temperatures data over Nigeria for the period 1950-2012. International Journal of Pure and Applied Physics, 2(4):1- 27</a:t>
            </a:r>
            <a:endParaRPr lang="en-US" sz="1750" dirty="0">
              <a:latin typeface="Times New Roman" panose="02020603050405020304" pitchFamily="18" charset="0"/>
              <a:cs typeface="Times New Roman" panose="02020603050405020304" pitchFamily="18" charset="0"/>
            </a:endParaRPr>
          </a:p>
          <a:p>
            <a:pPr algn="just"/>
            <a:r>
              <a:rPr lang="en-GB" sz="1750" dirty="0">
                <a:latin typeface="Times New Roman" panose="02020603050405020304" pitchFamily="18" charset="0"/>
                <a:cs typeface="Times New Roman" panose="02020603050405020304" pitchFamily="18" charset="0"/>
              </a:rPr>
              <a:t>[2] </a:t>
            </a:r>
            <a:r>
              <a:rPr lang="en-US" sz="1750" dirty="0">
                <a:latin typeface="Times New Roman" panose="02020603050405020304" pitchFamily="18" charset="0"/>
                <a:cs typeface="Times New Roman" panose="02020603050405020304" pitchFamily="18" charset="0"/>
              </a:rPr>
              <a:t>Egbinola C. N., Amobichukwu A. C., (2013) Climate Variation Assessment Based on Rainfall and Temperature in Ibadan, South-Western, Nigeria. Journal of Environment and Earth Science. 3(11), 32 </a:t>
            </a:r>
            <a:endParaRPr lang="en-GB" sz="1750" dirty="0">
              <a:latin typeface="Times New Roman" panose="02020603050405020304" pitchFamily="18" charset="0"/>
              <a:cs typeface="Times New Roman" panose="02020603050405020304" pitchFamily="18" charset="0"/>
            </a:endParaRPr>
          </a:p>
          <a:p>
            <a:pPr algn="just"/>
            <a:r>
              <a:rPr lang="en-GB" sz="1750" dirty="0">
                <a:latin typeface="Times New Roman" panose="02020603050405020304" pitchFamily="18" charset="0"/>
                <a:cs typeface="Times New Roman" panose="02020603050405020304" pitchFamily="18" charset="0"/>
              </a:rPr>
              <a:t>[3] Ekpoh IJ (2011). Extreme climatic variability in North-western Nigeria: an analysis of rainfall trends and patterns. Journal of Geographical Geology, 3(1) :51- 62.</a:t>
            </a:r>
          </a:p>
          <a:p>
            <a:pPr algn="just"/>
            <a:r>
              <a:rPr lang="en-GB" sz="1750" dirty="0">
                <a:latin typeface="Times New Roman" panose="02020603050405020304" pitchFamily="18" charset="0"/>
                <a:cs typeface="Times New Roman" panose="02020603050405020304" pitchFamily="18" charset="0"/>
              </a:rPr>
              <a:t>[4] IPCC (2007). Climate Change 2007: The Physical Science Basis: IPCC Working Group I, Fourth assessment Report: Summary for Policy makers.</a:t>
            </a:r>
          </a:p>
          <a:p>
            <a:pPr algn="just"/>
            <a:r>
              <a:rPr lang="en-GB" sz="1750" dirty="0">
                <a:latin typeface="Times New Roman" panose="02020603050405020304" pitchFamily="18" charset="0"/>
                <a:cs typeface="Times New Roman" panose="02020603050405020304" pitchFamily="18" charset="0"/>
              </a:rPr>
              <a:t>[5] International Telecommunication Union (2003), Characteristics of precipitation for propagation modelling, </a:t>
            </a:r>
            <a:r>
              <a:rPr lang="en-GB" sz="1750" i="1" dirty="0">
                <a:latin typeface="Times New Roman" panose="02020603050405020304" pitchFamily="18" charset="0"/>
                <a:cs typeface="Times New Roman" panose="02020603050405020304" pitchFamily="18" charset="0"/>
              </a:rPr>
              <a:t>Recommendation. ITU</a:t>
            </a:r>
            <a:r>
              <a:rPr lang="en-GB" sz="1750" dirty="0">
                <a:latin typeface="Times New Roman" panose="02020603050405020304" pitchFamily="18" charset="0"/>
                <a:cs typeface="Times New Roman" panose="02020603050405020304" pitchFamily="18" charset="0"/>
              </a:rPr>
              <a:t>-</a:t>
            </a:r>
            <a:r>
              <a:rPr lang="en-GB" sz="1750" i="1" dirty="0">
                <a:latin typeface="Times New Roman" panose="02020603050405020304" pitchFamily="18" charset="0"/>
                <a:cs typeface="Times New Roman" panose="02020603050405020304" pitchFamily="18" charset="0"/>
              </a:rPr>
              <a:t>R P.837–4</a:t>
            </a:r>
            <a:r>
              <a:rPr lang="en-GB" sz="1750" dirty="0">
                <a:latin typeface="Times New Roman" panose="02020603050405020304" pitchFamily="18" charset="0"/>
                <a:cs typeface="Times New Roman" panose="02020603050405020304" pitchFamily="18" charset="0"/>
              </a:rPr>
              <a:t>, Geneva, Switzerland</a:t>
            </a:r>
            <a:endParaRPr lang="en-US" sz="1750" dirty="0">
              <a:latin typeface="Times New Roman" panose="02020603050405020304" pitchFamily="18" charset="0"/>
              <a:cs typeface="Times New Roman" panose="02020603050405020304" pitchFamily="18" charset="0"/>
            </a:endParaRPr>
          </a:p>
          <a:p>
            <a:pPr algn="just"/>
            <a:r>
              <a:rPr lang="en-GB" sz="1750" dirty="0">
                <a:latin typeface="Times New Roman" panose="02020603050405020304" pitchFamily="18" charset="0"/>
                <a:cs typeface="Times New Roman" panose="02020603050405020304" pitchFamily="18" charset="0"/>
              </a:rPr>
              <a:t>[6] Odekunle TO (2004). Rainfall and the length of growing season in Nigeria. International Journal of Climatology, 24: 467- 479.</a:t>
            </a:r>
            <a:endParaRPr lang="en-US" sz="1750" dirty="0">
              <a:latin typeface="Times New Roman" panose="02020603050405020304" pitchFamily="18" charset="0"/>
              <a:cs typeface="Times New Roman" panose="02020603050405020304" pitchFamily="18" charset="0"/>
            </a:endParaRPr>
          </a:p>
          <a:p>
            <a:pPr algn="just"/>
            <a:r>
              <a:rPr lang="en-GB" sz="1750" dirty="0">
                <a:latin typeface="Times New Roman" panose="02020603050405020304" pitchFamily="18" charset="0"/>
                <a:cs typeface="Times New Roman" panose="02020603050405020304" pitchFamily="18" charset="0"/>
              </a:rPr>
              <a:t>[7] </a:t>
            </a:r>
            <a:r>
              <a:rPr lang="en-US" sz="1750" dirty="0">
                <a:latin typeface="Times New Roman" panose="02020603050405020304" pitchFamily="18" charset="0"/>
                <a:cs typeface="Times New Roman" panose="02020603050405020304" pitchFamily="18" charset="0"/>
              </a:rPr>
              <a:t>[5] Odekunle TO (2010).</a:t>
            </a:r>
            <a:r>
              <a:rPr lang="en-US" sz="1750" b="1" dirty="0">
                <a:latin typeface="Times New Roman" panose="02020603050405020304" pitchFamily="18" charset="0"/>
                <a:cs typeface="Times New Roman" panose="02020603050405020304" pitchFamily="18" charset="0"/>
              </a:rPr>
              <a:t> </a:t>
            </a:r>
            <a:r>
              <a:rPr lang="en-US" sz="1750" dirty="0">
                <a:latin typeface="Times New Roman" panose="02020603050405020304" pitchFamily="18" charset="0"/>
                <a:cs typeface="Times New Roman" panose="02020603050405020304" pitchFamily="18" charset="0"/>
              </a:rPr>
              <a:t>An Assessment of the Influence of the Inter-Tropical Discontinuity on Inter-Annual Rainfall Characteristics in Nigeria. Journal of Geographical Research, 48(3): 314–326</a:t>
            </a:r>
            <a:endParaRPr lang="en-US" sz="1750" b="1" dirty="0">
              <a:latin typeface="Times New Roman" panose="02020603050405020304" pitchFamily="18" charset="0"/>
              <a:cs typeface="Times New Roman" panose="02020603050405020304" pitchFamily="18" charset="0"/>
            </a:endParaRPr>
          </a:p>
          <a:p>
            <a:pPr algn="just"/>
            <a:r>
              <a:rPr lang="en-GB" sz="1750" dirty="0">
                <a:latin typeface="Times New Roman" panose="02020603050405020304" pitchFamily="18" charset="0"/>
                <a:cs typeface="Times New Roman" panose="02020603050405020304" pitchFamily="18" charset="0"/>
              </a:rPr>
              <a:t>[8] </a:t>
            </a:r>
            <a:r>
              <a:rPr lang="en-GB" sz="1750" dirty="0" err="1">
                <a:latin typeface="Times New Roman" panose="02020603050405020304" pitchFamily="18" charset="0"/>
                <a:cs typeface="Times New Roman" panose="02020603050405020304" pitchFamily="18" charset="0"/>
              </a:rPr>
              <a:t>Odjugo</a:t>
            </a:r>
            <a:r>
              <a:rPr lang="en-GB" sz="1750" dirty="0">
                <a:latin typeface="Times New Roman" panose="02020603050405020304" pitchFamily="18" charset="0"/>
                <a:cs typeface="Times New Roman" panose="02020603050405020304" pitchFamily="18" charset="0"/>
              </a:rPr>
              <a:t> P. A. O. (2010). General Overview of Climate Change Impacts in Nigeria. Journal of Human Ecology, 29(1): 47-55 </a:t>
            </a:r>
            <a:endParaRPr lang="en-US" sz="1750" dirty="0">
              <a:latin typeface="Times New Roman" panose="02020603050405020304" pitchFamily="18" charset="0"/>
              <a:cs typeface="Times New Roman" panose="02020603050405020304" pitchFamily="18" charset="0"/>
            </a:endParaRPr>
          </a:p>
          <a:p>
            <a:pPr algn="just"/>
            <a:r>
              <a:rPr lang="en-US" sz="1750" dirty="0">
                <a:latin typeface="Times New Roman" panose="02020603050405020304" pitchFamily="18" charset="0"/>
                <a:cs typeface="Times New Roman" panose="02020603050405020304" pitchFamily="18" charset="0"/>
              </a:rPr>
              <a:t>[9] Riehl, H., 1979. Climate and weather in the tropics. Department of Atmospheric Science, Colorado State University, Fort Collins, Colorado, USA. 613.</a:t>
            </a:r>
          </a:p>
          <a:p>
            <a:pPr algn="just"/>
            <a:r>
              <a:rPr lang="en-US" sz="1750" dirty="0">
                <a:latin typeface="Times New Roman" panose="02020603050405020304" pitchFamily="18" charset="0"/>
                <a:cs typeface="Times New Roman" panose="02020603050405020304" pitchFamily="18" charset="0"/>
              </a:rPr>
              <a:t>[10] </a:t>
            </a:r>
            <a:r>
              <a:rPr lang="en-US" sz="1750" dirty="0" err="1">
                <a:latin typeface="Times New Roman" panose="02020603050405020304" pitchFamily="18" charset="0"/>
                <a:cs typeface="Times New Roman" panose="02020603050405020304" pitchFamily="18" charset="0"/>
              </a:rPr>
              <a:t>Waliser</a:t>
            </a:r>
            <a:r>
              <a:rPr lang="en-US" sz="1750" dirty="0">
                <a:latin typeface="Times New Roman" panose="02020603050405020304" pitchFamily="18" charset="0"/>
                <a:cs typeface="Times New Roman" panose="02020603050405020304" pitchFamily="18" charset="0"/>
              </a:rPr>
              <a:t> D. E., Jiang X. (2014). Tropical Meteorology: Intertropical Convergence Zone. Encyclopedia of Atmospheric Sciences 2nd Edition.</a:t>
            </a:r>
          </a:p>
          <a:p>
            <a:pPr algn="just"/>
            <a:endParaRPr lang="en-US" sz="17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632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B90BF0-593E-4B75-81F9-A1638C9FB894}"/>
              </a:ext>
            </a:extLst>
          </p:cNvPr>
          <p:cNvSpPr>
            <a:spLocks noGrp="1"/>
          </p:cNvSpPr>
          <p:nvPr>
            <p:ph idx="1"/>
          </p:nvPr>
        </p:nvSpPr>
        <p:spPr>
          <a:xfrm>
            <a:off x="267285" y="253218"/>
            <a:ext cx="11760591" cy="6400800"/>
          </a:xfrm>
        </p:spPr>
        <p:txBody>
          <a:bodyPr>
            <a:noAutofit/>
          </a:bodyPr>
          <a:lstStyle/>
          <a:p>
            <a:pPr marL="0" indent="0">
              <a:buNone/>
            </a:pPr>
            <a:r>
              <a:rPr lang="en-GB" sz="8800" dirty="0">
                <a:latin typeface="Times New Roman" panose="02020603050405020304" pitchFamily="18" charset="0"/>
                <a:cs typeface="Times New Roman" panose="02020603050405020304" pitchFamily="18" charset="0"/>
              </a:rPr>
              <a:t>			</a:t>
            </a:r>
          </a:p>
          <a:p>
            <a:pPr marL="0" indent="0">
              <a:buNone/>
            </a:pPr>
            <a:r>
              <a:rPr lang="en-GB" sz="8800" dirty="0">
                <a:latin typeface="Times New Roman" panose="02020603050405020304" pitchFamily="18" charset="0"/>
                <a:cs typeface="Times New Roman" panose="02020603050405020304" pitchFamily="18" charset="0"/>
              </a:rPr>
              <a:t>			Thank you for </a:t>
            </a:r>
          </a:p>
          <a:p>
            <a:pPr marL="0" indent="0">
              <a:buNone/>
            </a:pPr>
            <a:r>
              <a:rPr lang="en-GB" sz="8800" dirty="0">
                <a:latin typeface="Times New Roman" panose="02020603050405020304" pitchFamily="18" charset="0"/>
                <a:cs typeface="Times New Roman" panose="02020603050405020304" pitchFamily="18" charset="0"/>
              </a:rPr>
              <a:t>				 listening</a:t>
            </a:r>
            <a:endParaRPr lang="en-US" sz="8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509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BF6-4B6A-4FFA-92FD-A86B4485E936}"/>
              </a:ext>
            </a:extLst>
          </p:cNvPr>
          <p:cNvSpPr>
            <a:spLocks noGrp="1"/>
          </p:cNvSpPr>
          <p:nvPr>
            <p:ph type="ctrTitle"/>
          </p:nvPr>
        </p:nvSpPr>
        <p:spPr>
          <a:xfrm>
            <a:off x="267287" y="165758"/>
            <a:ext cx="11662116" cy="973725"/>
          </a:xfrm>
        </p:spPr>
        <p:txBody>
          <a:bodyPr/>
          <a:lstStyle/>
          <a:p>
            <a:pPr algn="l"/>
            <a:r>
              <a:rPr lang="en-GB" b="1" dirty="0">
                <a:latin typeface="Times New Roman" panose="02020603050405020304" pitchFamily="18" charset="0"/>
                <a:cs typeface="Times New Roman" panose="02020603050405020304" pitchFamily="18" charset="0"/>
              </a:rPr>
              <a:t>Outline</a:t>
            </a:r>
            <a:endParaRPr lang="en-US"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563E44E-2FAB-416E-8FC3-B61978673F3F}"/>
              </a:ext>
            </a:extLst>
          </p:cNvPr>
          <p:cNvSpPr>
            <a:spLocks noGrp="1"/>
          </p:cNvSpPr>
          <p:nvPr>
            <p:ph type="subTitle" idx="1"/>
          </p:nvPr>
        </p:nvSpPr>
        <p:spPr>
          <a:xfrm>
            <a:off x="267287" y="1139483"/>
            <a:ext cx="11662116" cy="5500468"/>
          </a:xfrm>
        </p:spPr>
        <p:txBody>
          <a:bodyPr>
            <a:normAutofit/>
          </a:bodyPr>
          <a:lstStyle/>
          <a:p>
            <a:pPr marL="342900" indent="-342900" algn="l">
              <a:buFont typeface="Wingdings" panose="05000000000000000000" pitchFamily="2" charset="2"/>
              <a:buChar char="Ø"/>
            </a:pPr>
            <a:r>
              <a:rPr lang="en-GB" sz="4800" dirty="0">
                <a:latin typeface="Times New Roman" panose="02020603050405020304" pitchFamily="18" charset="0"/>
                <a:cs typeface="Times New Roman" panose="02020603050405020304" pitchFamily="18" charset="0"/>
              </a:rPr>
              <a:t>Introduction</a:t>
            </a:r>
          </a:p>
          <a:p>
            <a:pPr marL="342900" indent="-342900" algn="l">
              <a:buFont typeface="Wingdings" panose="05000000000000000000" pitchFamily="2" charset="2"/>
              <a:buChar char="Ø"/>
            </a:pPr>
            <a:r>
              <a:rPr lang="en-GB" sz="4800" dirty="0">
                <a:latin typeface="Times New Roman" panose="02020603050405020304" pitchFamily="18" charset="0"/>
                <a:cs typeface="Times New Roman" panose="02020603050405020304" pitchFamily="18" charset="0"/>
              </a:rPr>
              <a:t>Aim</a:t>
            </a:r>
          </a:p>
          <a:p>
            <a:pPr marL="342900" indent="-342900" algn="l">
              <a:buFont typeface="Wingdings" panose="05000000000000000000" pitchFamily="2" charset="2"/>
              <a:buChar char="Ø"/>
            </a:pPr>
            <a:r>
              <a:rPr lang="en-GB" sz="4800" dirty="0">
                <a:latin typeface="Times New Roman" panose="02020603050405020304" pitchFamily="18" charset="0"/>
                <a:cs typeface="Times New Roman" panose="02020603050405020304" pitchFamily="18" charset="0"/>
              </a:rPr>
              <a:t>Materials and Methods</a:t>
            </a:r>
          </a:p>
          <a:p>
            <a:pPr marL="342900" indent="-342900" algn="l">
              <a:buFont typeface="Wingdings" panose="05000000000000000000" pitchFamily="2" charset="2"/>
              <a:buChar char="Ø"/>
            </a:pPr>
            <a:r>
              <a:rPr lang="en-GB" sz="4800" dirty="0">
                <a:latin typeface="Times New Roman" panose="02020603050405020304" pitchFamily="18" charset="0"/>
                <a:cs typeface="Times New Roman" panose="02020603050405020304" pitchFamily="18" charset="0"/>
              </a:rPr>
              <a:t>Result and Discussion</a:t>
            </a:r>
          </a:p>
          <a:p>
            <a:pPr marL="342900" indent="-342900" algn="l">
              <a:buFont typeface="Wingdings" panose="05000000000000000000" pitchFamily="2" charset="2"/>
              <a:buChar char="Ø"/>
            </a:pPr>
            <a:r>
              <a:rPr lang="en-GB" sz="4800" dirty="0">
                <a:latin typeface="Times New Roman" panose="02020603050405020304" pitchFamily="18" charset="0"/>
                <a:cs typeface="Times New Roman" panose="02020603050405020304" pitchFamily="18" charset="0"/>
              </a:rPr>
              <a:t>Conclusion</a:t>
            </a:r>
          </a:p>
          <a:p>
            <a:pPr marL="342900" indent="-342900" algn="l">
              <a:buFont typeface="Wingdings" panose="05000000000000000000" pitchFamily="2" charset="2"/>
              <a:buChar char="Ø"/>
            </a:pPr>
            <a:r>
              <a:rPr lang="en-GB" sz="4800" dirty="0">
                <a:latin typeface="Times New Roman" panose="02020603050405020304" pitchFamily="18" charset="0"/>
                <a:cs typeface="Times New Roman" panose="02020603050405020304" pitchFamily="18" charset="0"/>
              </a:rPr>
              <a:t>References</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67204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78DF00-EC78-4B6C-8711-EC807D4E89BD}"/>
              </a:ext>
            </a:extLst>
          </p:cNvPr>
          <p:cNvSpPr>
            <a:spLocks noGrp="1"/>
          </p:cNvSpPr>
          <p:nvPr>
            <p:ph idx="1"/>
          </p:nvPr>
        </p:nvSpPr>
        <p:spPr>
          <a:xfrm>
            <a:off x="182879" y="154744"/>
            <a:ext cx="11844997" cy="6527409"/>
          </a:xfrm>
        </p:spPr>
        <p:txBody>
          <a:bodyPr>
            <a:normAutofit/>
          </a:bodyPr>
          <a:lstStyle/>
          <a:p>
            <a:pPr algn="just"/>
            <a:endParaRPr lang="en-GB" sz="6000" dirty="0">
              <a:latin typeface="Times New Roman" panose="02020603050405020304" pitchFamily="18" charset="0"/>
              <a:cs typeface="Times New Roman" panose="02020603050405020304" pitchFamily="18" charset="0"/>
            </a:endParaRPr>
          </a:p>
          <a:p>
            <a:pPr algn="just"/>
            <a:endParaRPr lang="en-GB" sz="6000" dirty="0">
              <a:latin typeface="Times New Roman" panose="02020603050405020304" pitchFamily="18" charset="0"/>
              <a:cs typeface="Times New Roman" panose="02020603050405020304" pitchFamily="18" charset="0"/>
            </a:endParaRPr>
          </a:p>
          <a:p>
            <a:pPr marL="0" indent="0" algn="just">
              <a:buNone/>
            </a:pPr>
            <a:r>
              <a:rPr lang="en-GB" sz="6000" dirty="0">
                <a:latin typeface="Times New Roman" panose="02020603050405020304" pitchFamily="18" charset="0"/>
                <a:cs typeface="Times New Roman" panose="02020603050405020304" pitchFamily="18" charset="0"/>
              </a:rPr>
              <a:t>“Climate is what you expect, weather 			is what you get” </a:t>
            </a:r>
          </a:p>
          <a:p>
            <a:pPr marL="0" indent="0" algn="just">
              <a:buNone/>
            </a:pPr>
            <a:endParaRPr lang="en-GB" sz="6000" dirty="0">
              <a:latin typeface="Times New Roman" panose="02020603050405020304" pitchFamily="18" charset="0"/>
              <a:cs typeface="Times New Roman" panose="02020603050405020304" pitchFamily="18" charset="0"/>
            </a:endParaRPr>
          </a:p>
          <a:p>
            <a:pPr marL="0" indent="0" algn="just">
              <a:buNone/>
            </a:pPr>
            <a:r>
              <a:rPr lang="en-GB" sz="6000" dirty="0">
                <a:latin typeface="Times New Roman" panose="02020603050405020304" pitchFamily="18" charset="0"/>
                <a:cs typeface="Times New Roman" panose="02020603050405020304" pitchFamily="18" charset="0"/>
              </a:rPr>
              <a:t>			Heinlein, 1974.</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592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BF6-4B6A-4FFA-92FD-A86B4485E936}"/>
              </a:ext>
            </a:extLst>
          </p:cNvPr>
          <p:cNvSpPr>
            <a:spLocks noGrp="1"/>
          </p:cNvSpPr>
          <p:nvPr>
            <p:ph type="ctrTitle"/>
          </p:nvPr>
        </p:nvSpPr>
        <p:spPr>
          <a:xfrm>
            <a:off x="267287" y="95420"/>
            <a:ext cx="11718388" cy="818980"/>
          </a:xfrm>
        </p:spPr>
        <p:txBody>
          <a:bodyPr>
            <a:normAutofit fontScale="90000"/>
          </a:bodyPr>
          <a:lstStyle/>
          <a:p>
            <a:pPr algn="l"/>
            <a:r>
              <a:rPr lang="en-GB" b="1" dirty="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563E44E-2FAB-416E-8FC3-B61978673F3F}"/>
              </a:ext>
            </a:extLst>
          </p:cNvPr>
          <p:cNvSpPr>
            <a:spLocks noGrp="1"/>
          </p:cNvSpPr>
          <p:nvPr>
            <p:ph type="subTitle" idx="1"/>
          </p:nvPr>
        </p:nvSpPr>
        <p:spPr>
          <a:xfrm>
            <a:off x="267287" y="914400"/>
            <a:ext cx="11718388" cy="5767754"/>
          </a:xfrm>
        </p:spPr>
        <p:txBody>
          <a:bodyPr>
            <a:normAutofit/>
          </a:bodyPr>
          <a:lstStyle/>
          <a:p>
            <a:pPr marL="571500"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One of the factors amongst others that causes climate change is temperature (Audu, 2012; Amadi et al., 2014). </a:t>
            </a:r>
          </a:p>
          <a:p>
            <a:pPr algn="just"/>
            <a:endParaRPr lang="en-GB" sz="44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The heating of land and ocean as a result of radiative energy from the sun causes temperature contrast that results from the different temperature responses in the tropics. </a:t>
            </a:r>
          </a:p>
        </p:txBody>
      </p:sp>
    </p:spTree>
    <p:extLst>
      <p:ext uri="{BB962C8B-B14F-4D97-AF65-F5344CB8AC3E}">
        <p14:creationId xmlns:p14="http://schemas.microsoft.com/office/powerpoint/2010/main" val="181778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BF6-4B6A-4FFA-92FD-A86B4485E936}"/>
              </a:ext>
            </a:extLst>
          </p:cNvPr>
          <p:cNvSpPr>
            <a:spLocks noGrp="1"/>
          </p:cNvSpPr>
          <p:nvPr>
            <p:ph type="ctrTitle"/>
          </p:nvPr>
        </p:nvSpPr>
        <p:spPr>
          <a:xfrm>
            <a:off x="253218" y="112542"/>
            <a:ext cx="11732456" cy="844061"/>
          </a:xfrm>
        </p:spPr>
        <p:txBody>
          <a:bodyPr>
            <a:normAutofit fontScale="90000"/>
          </a:bodyPr>
          <a:lstStyle/>
          <a:p>
            <a:pPr algn="l"/>
            <a:r>
              <a:rPr lang="en-GB" b="1" dirty="0">
                <a:latin typeface="Times New Roman" panose="02020603050405020304" pitchFamily="18" charset="0"/>
                <a:cs typeface="Times New Roman" panose="02020603050405020304" pitchFamily="18" charset="0"/>
              </a:rPr>
              <a:t>Introduction</a:t>
            </a:r>
            <a:endParaRPr lang="en-US" dirty="0"/>
          </a:p>
        </p:txBody>
      </p:sp>
      <p:sp>
        <p:nvSpPr>
          <p:cNvPr id="3" name="Subtitle 2">
            <a:extLst>
              <a:ext uri="{FF2B5EF4-FFF2-40B4-BE49-F238E27FC236}">
                <a16:creationId xmlns:a16="http://schemas.microsoft.com/office/drawing/2014/main" id="{9563E44E-2FAB-416E-8FC3-B61978673F3F}"/>
              </a:ext>
            </a:extLst>
          </p:cNvPr>
          <p:cNvSpPr>
            <a:spLocks noGrp="1"/>
          </p:cNvSpPr>
          <p:nvPr>
            <p:ph type="subTitle" idx="1"/>
          </p:nvPr>
        </p:nvSpPr>
        <p:spPr>
          <a:xfrm>
            <a:off x="253218" y="1111347"/>
            <a:ext cx="11732456" cy="5641145"/>
          </a:xfrm>
        </p:spPr>
        <p:txBody>
          <a:bodyPr>
            <a:normAutofit lnSpcReduction="10000"/>
          </a:bodyPr>
          <a:lstStyle/>
          <a:p>
            <a:pPr marL="571500" indent="-571500" algn="just">
              <a:buFont typeface="Wingdings" panose="05000000000000000000" pitchFamily="2" charset="2"/>
              <a:buChar char="v"/>
            </a:pPr>
            <a:r>
              <a:rPr lang="en-US" sz="4400" dirty="0">
                <a:latin typeface="Times New Roman" panose="02020603050405020304" pitchFamily="18" charset="0"/>
                <a:cs typeface="Times New Roman" panose="02020603050405020304" pitchFamily="18" charset="0"/>
              </a:rPr>
              <a:t>The tropics is that part of the world where atmospheric processes differ decidedly and sufficiently from those in higher latitudes according to Riehl (1979). </a:t>
            </a:r>
          </a:p>
          <a:p>
            <a:pPr marL="571500" indent="-571500" algn="just">
              <a:buFont typeface="Wingdings" panose="05000000000000000000" pitchFamily="2" charset="2"/>
              <a:buChar char="v"/>
            </a:pPr>
            <a:endParaRPr lang="en-US" sz="44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According to </a:t>
            </a:r>
            <a:r>
              <a:rPr lang="en-GB" sz="4400" dirty="0" err="1">
                <a:latin typeface="Times New Roman" panose="02020603050405020304" pitchFamily="18" charset="0"/>
                <a:cs typeface="Times New Roman" panose="02020603050405020304" pitchFamily="18" charset="0"/>
              </a:rPr>
              <a:t>Audu</a:t>
            </a:r>
            <a:r>
              <a:rPr lang="en-GB" sz="4400" dirty="0">
                <a:latin typeface="Times New Roman" panose="02020603050405020304" pitchFamily="18" charset="0"/>
                <a:cs typeface="Times New Roman" panose="02020603050405020304" pitchFamily="18" charset="0"/>
              </a:rPr>
              <a:t> et al., 2004, temperature increased by 0.34</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C while the average minimum temperature increased by 3</a:t>
            </a:r>
            <a:r>
              <a:rPr lang="en-GB" sz="4400" baseline="30000" dirty="0">
                <a:latin typeface="Times New Roman" panose="02020603050405020304" pitchFamily="18" charset="0"/>
                <a:cs typeface="Times New Roman" panose="02020603050405020304" pitchFamily="18" charset="0"/>
              </a:rPr>
              <a:t>o</a:t>
            </a:r>
            <a:r>
              <a:rPr lang="en-GB" sz="4400" dirty="0">
                <a:latin typeface="Times New Roman" panose="02020603050405020304" pitchFamily="18" charset="0"/>
                <a:cs typeface="Times New Roman" panose="02020603050405020304" pitchFamily="18" charset="0"/>
              </a:rPr>
              <a:t>C per decade between 1971 and 2010.</a:t>
            </a:r>
            <a:endParaRPr lang="en-US" sz="4400" dirty="0">
              <a:latin typeface="Times New Roman" panose="02020603050405020304" pitchFamily="18" charset="0"/>
              <a:cs typeface="Times New Roman" panose="02020603050405020304" pitchFamily="18" charset="0"/>
            </a:endParaRP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62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BC86B-76BA-4B8A-BA3D-308D60AD192E}"/>
              </a:ext>
            </a:extLst>
          </p:cNvPr>
          <p:cNvSpPr>
            <a:spLocks noGrp="1"/>
          </p:cNvSpPr>
          <p:nvPr>
            <p:ph type="title"/>
          </p:nvPr>
        </p:nvSpPr>
        <p:spPr>
          <a:xfrm>
            <a:off x="211015" y="126610"/>
            <a:ext cx="11788727" cy="731520"/>
          </a:xfrm>
        </p:spPr>
        <p:txBody>
          <a:bodyPr>
            <a:noAutofit/>
          </a:bodyPr>
          <a:lstStyle/>
          <a:p>
            <a:r>
              <a:rPr lang="en-GB" sz="5400" b="1" dirty="0">
                <a:latin typeface="Times New Roman" panose="02020603050405020304" pitchFamily="18" charset="0"/>
                <a:cs typeface="Times New Roman" panose="02020603050405020304" pitchFamily="18" charset="0"/>
              </a:rPr>
              <a:t>Introduction</a:t>
            </a:r>
            <a:endParaRPr lang="en-US" sz="5400" dirty="0"/>
          </a:p>
        </p:txBody>
      </p:sp>
      <p:sp>
        <p:nvSpPr>
          <p:cNvPr id="3" name="Content Placeholder 2">
            <a:extLst>
              <a:ext uri="{FF2B5EF4-FFF2-40B4-BE49-F238E27FC236}">
                <a16:creationId xmlns:a16="http://schemas.microsoft.com/office/drawing/2014/main" id="{B9DF207F-58EF-43E7-8588-CAE3FD6B7274}"/>
              </a:ext>
            </a:extLst>
          </p:cNvPr>
          <p:cNvSpPr>
            <a:spLocks noGrp="1"/>
          </p:cNvSpPr>
          <p:nvPr>
            <p:ph idx="1"/>
          </p:nvPr>
        </p:nvSpPr>
        <p:spPr>
          <a:xfrm>
            <a:off x="211015" y="1012874"/>
            <a:ext cx="11788727" cy="5711483"/>
          </a:xfrm>
        </p:spPr>
        <p:txBody>
          <a:bodyPr>
            <a:normAutofit/>
          </a:bodyPr>
          <a:lstStyle/>
          <a:p>
            <a:pPr marL="571500"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Ogolo and Adeyemi, 2009, Egbinola and Amobichukwu, 2013 observed a rise in surface temperature in Ibadan.</a:t>
            </a:r>
          </a:p>
          <a:p>
            <a:pPr marL="571500"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Audu, 2012  also observed an increase in surface temperature over Lokoja and Katsina.</a:t>
            </a:r>
          </a:p>
          <a:p>
            <a:pPr marL="571500" indent="-571500" algn="just">
              <a:buFont typeface="Wingdings" panose="05000000000000000000" pitchFamily="2" charset="2"/>
              <a:buChar char="v"/>
            </a:pPr>
            <a:r>
              <a:rPr lang="en-GB" sz="4400" dirty="0" err="1">
                <a:latin typeface="Times New Roman" panose="02020603050405020304" pitchFamily="18" charset="0"/>
                <a:cs typeface="Times New Roman" panose="02020603050405020304" pitchFamily="18" charset="0"/>
              </a:rPr>
              <a:t>Odjugo</a:t>
            </a:r>
            <a:r>
              <a:rPr lang="en-GB" sz="4400" dirty="0">
                <a:latin typeface="Times New Roman" panose="02020603050405020304" pitchFamily="18" charset="0"/>
                <a:cs typeface="Times New Roman" panose="02020603050405020304" pitchFamily="18" charset="0"/>
              </a:rPr>
              <a:t>, 2010 observed a gradual increase of air temperature between 1901 and 1960, and a sharp increase from early 1970 till date. </a:t>
            </a:r>
            <a:endParaRPr lang="en-US" sz="4400" dirty="0">
              <a:latin typeface="Times New Roman" panose="02020603050405020304" pitchFamily="18" charset="0"/>
              <a:cs typeface="Times New Roman" panose="02020603050405020304" pitchFamily="18" charset="0"/>
            </a:endParaRPr>
          </a:p>
          <a:p>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70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BF6-4B6A-4FFA-92FD-A86B4485E936}"/>
              </a:ext>
            </a:extLst>
          </p:cNvPr>
          <p:cNvSpPr>
            <a:spLocks noGrp="1"/>
          </p:cNvSpPr>
          <p:nvPr>
            <p:ph type="ctrTitle"/>
          </p:nvPr>
        </p:nvSpPr>
        <p:spPr>
          <a:xfrm>
            <a:off x="351691" y="182881"/>
            <a:ext cx="11507373" cy="787790"/>
          </a:xfrm>
        </p:spPr>
        <p:txBody>
          <a:bodyPr>
            <a:noAutofit/>
          </a:bodyPr>
          <a:lstStyle/>
          <a:p>
            <a:pPr algn="l"/>
            <a:r>
              <a:rPr lang="en-GB" sz="5400" b="1" dirty="0">
                <a:latin typeface="Times New Roman" panose="02020603050405020304" pitchFamily="18" charset="0"/>
                <a:cs typeface="Times New Roman" panose="02020603050405020304" pitchFamily="18" charset="0"/>
              </a:rPr>
              <a:t>Introduction</a:t>
            </a:r>
            <a:endParaRPr lang="en-US" sz="5400" dirty="0"/>
          </a:p>
        </p:txBody>
      </p:sp>
      <p:sp>
        <p:nvSpPr>
          <p:cNvPr id="3" name="Subtitle 2">
            <a:extLst>
              <a:ext uri="{FF2B5EF4-FFF2-40B4-BE49-F238E27FC236}">
                <a16:creationId xmlns:a16="http://schemas.microsoft.com/office/drawing/2014/main" id="{9563E44E-2FAB-416E-8FC3-B61978673F3F}"/>
              </a:ext>
            </a:extLst>
          </p:cNvPr>
          <p:cNvSpPr>
            <a:spLocks noGrp="1"/>
          </p:cNvSpPr>
          <p:nvPr>
            <p:ph type="subTitle" idx="1"/>
          </p:nvPr>
        </p:nvSpPr>
        <p:spPr>
          <a:xfrm>
            <a:off x="351691" y="1111347"/>
            <a:ext cx="11507373" cy="5528603"/>
          </a:xfrm>
        </p:spPr>
        <p:txBody>
          <a:bodyPr>
            <a:normAutofit/>
          </a:bodyPr>
          <a:lstStyle/>
          <a:p>
            <a:pPr marL="571500"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What could possibly be the reason behind the variation in temperature profile?</a:t>
            </a:r>
          </a:p>
          <a:p>
            <a:pPr marL="571500"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ITCZ</a:t>
            </a:r>
          </a:p>
          <a:p>
            <a:pPr marL="1485900" lvl="2"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North-east trade winds come from the Tropical Continental (</a:t>
            </a:r>
            <a:r>
              <a:rPr lang="en-GB" sz="4400" dirty="0" err="1">
                <a:latin typeface="Times New Roman" panose="02020603050405020304" pitchFamily="18" charset="0"/>
                <a:cs typeface="Times New Roman" panose="02020603050405020304" pitchFamily="18" charset="0"/>
              </a:rPr>
              <a:t>cT</a:t>
            </a:r>
            <a:r>
              <a:rPr lang="en-GB" sz="4400" dirty="0">
                <a:latin typeface="Times New Roman" panose="02020603050405020304" pitchFamily="18" charset="0"/>
                <a:cs typeface="Times New Roman" panose="02020603050405020304" pitchFamily="18" charset="0"/>
              </a:rPr>
              <a:t>) air mass</a:t>
            </a:r>
          </a:p>
          <a:p>
            <a:pPr marL="1485900" lvl="2" indent="-571500" algn="just">
              <a:buFont typeface="Wingdings" panose="05000000000000000000" pitchFamily="2" charset="2"/>
              <a:buChar char="v"/>
            </a:pPr>
            <a:r>
              <a:rPr lang="en-GB" sz="4400" dirty="0">
                <a:latin typeface="Times New Roman" panose="02020603050405020304" pitchFamily="18" charset="0"/>
                <a:cs typeface="Times New Roman" panose="02020603050405020304" pitchFamily="18" charset="0"/>
              </a:rPr>
              <a:t>South-west trade winds which come from the Tropical Maritime (</a:t>
            </a:r>
            <a:r>
              <a:rPr lang="en-GB" sz="4400" dirty="0" err="1">
                <a:latin typeface="Times New Roman" panose="02020603050405020304" pitchFamily="18" charset="0"/>
                <a:cs typeface="Times New Roman" panose="02020603050405020304" pitchFamily="18" charset="0"/>
              </a:rPr>
              <a:t>mT</a:t>
            </a:r>
            <a:r>
              <a:rPr lang="en-GB" sz="4400" dirty="0">
                <a:latin typeface="Times New Roman" panose="02020603050405020304" pitchFamily="18" charset="0"/>
                <a:cs typeface="Times New Roman" panose="02020603050405020304" pitchFamily="18" charset="0"/>
              </a:rPr>
              <a:t>) mass</a:t>
            </a:r>
          </a:p>
          <a:p>
            <a:pPr algn="just"/>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857408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e equator, the ITCZ, sahara desert and the southern atlantic ocean">
            <a:extLst>
              <a:ext uri="{FF2B5EF4-FFF2-40B4-BE49-F238E27FC236}">
                <a16:creationId xmlns:a16="http://schemas.microsoft.com/office/drawing/2014/main" id="{CD3F29D8-B999-4799-879F-CFC66CF5A9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57778" y="818014"/>
            <a:ext cx="7266050" cy="54495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63168527-2098-4752-A8F2-94C52CE89246}"/>
              </a:ext>
            </a:extLst>
          </p:cNvPr>
          <p:cNvSpPr>
            <a:spLocks noGrp="1"/>
          </p:cNvSpPr>
          <p:nvPr>
            <p:ph type="title"/>
          </p:nvPr>
        </p:nvSpPr>
        <p:spPr>
          <a:xfrm>
            <a:off x="271463" y="93663"/>
            <a:ext cx="11593512" cy="538162"/>
          </a:xfrm>
        </p:spPr>
        <p:txBody>
          <a:bodyPr>
            <a:noAutofit/>
          </a:bodyPr>
          <a:lstStyle/>
          <a:p>
            <a:pPr algn="l"/>
            <a:r>
              <a:rPr lang="en-GB" sz="5400" b="1" dirty="0">
                <a:latin typeface="Times New Roman" panose="02020603050405020304" pitchFamily="18" charset="0"/>
                <a:cs typeface="Times New Roman" panose="02020603050405020304" pitchFamily="18" charset="0"/>
              </a:rPr>
              <a:t>Introduction</a:t>
            </a:r>
            <a:endParaRPr lang="en-US" sz="5400" dirty="0"/>
          </a:p>
        </p:txBody>
      </p:sp>
      <p:sp>
        <p:nvSpPr>
          <p:cNvPr id="6" name="Rectangle 5">
            <a:extLst>
              <a:ext uri="{FF2B5EF4-FFF2-40B4-BE49-F238E27FC236}">
                <a16:creationId xmlns:a16="http://schemas.microsoft.com/office/drawing/2014/main" id="{A414A581-5BC1-4B51-A70C-B1A529568F76}"/>
              </a:ext>
            </a:extLst>
          </p:cNvPr>
          <p:cNvSpPr txBox="1">
            <a:spLocks noChangeArrowheads="1"/>
          </p:cNvSpPr>
          <p:nvPr/>
        </p:nvSpPr>
        <p:spPr bwMode="auto">
          <a:xfrm>
            <a:off x="2257778" y="6405275"/>
            <a:ext cx="67877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FontTx/>
              <a:buNone/>
            </a:pPr>
            <a:r>
              <a:rPr lang="en-GB" altLang="en-US" sz="1200" dirty="0">
                <a:latin typeface="Times New Roman" panose="02020603050405020304" pitchFamily="18" charset="0"/>
                <a:ea typeface="Calibri" panose="020F0502020204030204" pitchFamily="34" charset="0"/>
                <a:cs typeface="Times New Roman" panose="02020603050405020304" pitchFamily="18" charset="0"/>
              </a:rPr>
              <a:t>Figure 1: Inter Tropical Convergent Zone across Africa</a:t>
            </a:r>
            <a:endParaRPr lang="en-US" altLang="en-US" sz="1100" dirty="0"/>
          </a:p>
        </p:txBody>
      </p:sp>
    </p:spTree>
    <p:extLst>
      <p:ext uri="{BB962C8B-B14F-4D97-AF65-F5344CB8AC3E}">
        <p14:creationId xmlns:p14="http://schemas.microsoft.com/office/powerpoint/2010/main" val="401028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3195A7-46F2-4926-AC88-E95DAA88C8C2}"/>
              </a:ext>
            </a:extLst>
          </p:cNvPr>
          <p:cNvSpPr/>
          <p:nvPr/>
        </p:nvSpPr>
        <p:spPr>
          <a:xfrm>
            <a:off x="365760" y="5971801"/>
            <a:ext cx="11612880" cy="646331"/>
          </a:xfrm>
          <a:prstGeom prst="rect">
            <a:avLst/>
          </a:prstGeom>
        </p:spPr>
        <p:txBody>
          <a:bodyPr wrap="square">
            <a:spAutoFit/>
          </a:bodyPr>
          <a:lstStyle/>
          <a:p>
            <a:r>
              <a:rPr lang="en-GB" dirty="0">
                <a:solidFill>
                  <a:srgbClr val="222222"/>
                </a:solidFill>
                <a:latin typeface="Times New Roman" panose="02020603050405020304" pitchFamily="18" charset="0"/>
                <a:cs typeface="Times New Roman" panose="02020603050405020304" pitchFamily="18" charset="0"/>
              </a:rPr>
              <a:t>Figure 2: The maps of Africa showing the locations of the ITCZ in (</a:t>
            </a:r>
            <a:r>
              <a:rPr lang="en-GB" b="1" dirty="0">
                <a:solidFill>
                  <a:srgbClr val="222222"/>
                </a:solidFill>
                <a:latin typeface="Times New Roman" panose="02020603050405020304" pitchFamily="18" charset="0"/>
                <a:cs typeface="Times New Roman" panose="02020603050405020304" pitchFamily="18" charset="0"/>
              </a:rPr>
              <a:t>a</a:t>
            </a:r>
            <a:r>
              <a:rPr lang="en-GB" dirty="0">
                <a:solidFill>
                  <a:srgbClr val="222222"/>
                </a:solidFill>
                <a:latin typeface="Times New Roman" panose="02020603050405020304" pitchFamily="18" charset="0"/>
                <a:cs typeface="Times New Roman" panose="02020603050405020304" pitchFamily="18" charset="0"/>
              </a:rPr>
              <a:t>) in July (rainy season sets in) and (</a:t>
            </a:r>
            <a:r>
              <a:rPr lang="en-GB" b="1" dirty="0">
                <a:solidFill>
                  <a:srgbClr val="222222"/>
                </a:solidFill>
                <a:latin typeface="Times New Roman" panose="02020603050405020304" pitchFamily="18" charset="0"/>
                <a:cs typeface="Times New Roman" panose="02020603050405020304" pitchFamily="18" charset="0"/>
              </a:rPr>
              <a:t>b</a:t>
            </a:r>
            <a:r>
              <a:rPr lang="en-GB" dirty="0">
                <a:solidFill>
                  <a:srgbClr val="222222"/>
                </a:solidFill>
                <a:latin typeface="Times New Roman" panose="02020603050405020304" pitchFamily="18" charset="0"/>
                <a:cs typeface="Times New Roman" panose="02020603050405020304" pitchFamily="18" charset="0"/>
              </a:rPr>
              <a:t>) January (dry season sets in).</a:t>
            </a:r>
            <a:endParaRPr lang="en-US" dirty="0">
              <a:latin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a16="http://schemas.microsoft.com/office/drawing/2014/main" id="{DD288054-966D-46F4-9229-1F46B240492D}"/>
              </a:ext>
            </a:extLst>
          </p:cNvPr>
          <p:cNvPicPr>
            <a:picLocks noGrp="1" noChangeAspect="1"/>
          </p:cNvPicPr>
          <p:nvPr>
            <p:ph idx="1"/>
          </p:nvPr>
        </p:nvPicPr>
        <p:blipFill>
          <a:blip r:embed="rId2"/>
          <a:stretch>
            <a:fillRect/>
          </a:stretch>
        </p:blipFill>
        <p:spPr>
          <a:xfrm>
            <a:off x="2133600" y="654754"/>
            <a:ext cx="8780735" cy="5358935"/>
          </a:xfrm>
          <a:prstGeom prst="rect">
            <a:avLst/>
          </a:prstGeom>
        </p:spPr>
      </p:pic>
      <p:sp>
        <p:nvSpPr>
          <p:cNvPr id="9" name="Title 1">
            <a:extLst>
              <a:ext uri="{FF2B5EF4-FFF2-40B4-BE49-F238E27FC236}">
                <a16:creationId xmlns:a16="http://schemas.microsoft.com/office/drawing/2014/main" id="{70B97EFB-95E1-43AC-8FBE-9CA4065BDDE3}"/>
              </a:ext>
            </a:extLst>
          </p:cNvPr>
          <p:cNvSpPr>
            <a:spLocks noGrp="1"/>
          </p:cNvSpPr>
          <p:nvPr>
            <p:ph type="title"/>
          </p:nvPr>
        </p:nvSpPr>
        <p:spPr>
          <a:xfrm>
            <a:off x="234950" y="77788"/>
            <a:ext cx="11744325" cy="561975"/>
          </a:xfrm>
        </p:spPr>
        <p:txBody>
          <a:bodyPr>
            <a:noAutofit/>
          </a:bodyPr>
          <a:lstStyle/>
          <a:p>
            <a:pPr algn="l"/>
            <a:r>
              <a:rPr lang="en-GB" sz="5400" b="1" dirty="0">
                <a:latin typeface="Times New Roman" panose="02020603050405020304" pitchFamily="18" charset="0"/>
                <a:cs typeface="Times New Roman" panose="02020603050405020304" pitchFamily="18" charset="0"/>
              </a:rPr>
              <a:t>Introduction</a:t>
            </a:r>
            <a:endParaRPr lang="en-US" sz="5400" dirty="0"/>
          </a:p>
        </p:txBody>
      </p:sp>
    </p:spTree>
    <p:extLst>
      <p:ext uri="{BB962C8B-B14F-4D97-AF65-F5344CB8AC3E}">
        <p14:creationId xmlns:p14="http://schemas.microsoft.com/office/powerpoint/2010/main" val="3797187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6830</TotalTime>
  <Words>902</Words>
  <Application>Microsoft Office PowerPoint</Application>
  <PresentationFormat>Widescreen</PresentationFormat>
  <Paragraphs>138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COMPARISON OF MONTHLY VARIATION IN TEMPERATURE PROFILE FOR EIGHT STATIONS IN NIGERIA</vt:lpstr>
      <vt:lpstr>Outline</vt:lpstr>
      <vt:lpstr>PowerPoint Presentation</vt:lpstr>
      <vt:lpstr>Introduction</vt:lpstr>
      <vt:lpstr>Introduction</vt:lpstr>
      <vt:lpstr>Introduction</vt:lpstr>
      <vt:lpstr>Introduction</vt:lpstr>
      <vt:lpstr>Introduction</vt:lpstr>
      <vt:lpstr>Introduction</vt:lpstr>
      <vt:lpstr>Aim</vt:lpstr>
      <vt:lpstr>Materials and Methods</vt:lpstr>
      <vt:lpstr>Results and discussion</vt:lpstr>
      <vt:lpstr>Results and discussion</vt:lpstr>
      <vt:lpstr>Results and discussion</vt:lpstr>
      <vt:lpstr>Result and discussion</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MONTHLY VARIATION IN TEMPERATURE PROFILE FOR EIGHT STATIONS IN NIGERIA</dc:title>
  <dc:creator>Goodluck Ometan</dc:creator>
  <cp:lastModifiedBy>Goodluck Ometan</cp:lastModifiedBy>
  <cp:revision>94</cp:revision>
  <dcterms:created xsi:type="dcterms:W3CDTF">2017-10-06T19:53:38Z</dcterms:created>
  <dcterms:modified xsi:type="dcterms:W3CDTF">2017-10-11T13:46:37Z</dcterms:modified>
</cp:coreProperties>
</file>