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6" r:id="rId3"/>
    <p:sldId id="275" r:id="rId4"/>
    <p:sldId id="257" r:id="rId5"/>
    <p:sldId id="281" r:id="rId6"/>
    <p:sldId id="279" r:id="rId7"/>
    <p:sldId id="273" r:id="rId8"/>
    <p:sldId id="284" r:id="rId9"/>
    <p:sldId id="282" r:id="rId10"/>
    <p:sldId id="283" r:id="rId11"/>
    <p:sldId id="268" r:id="rId12"/>
    <p:sldId id="274" r:id="rId13"/>
    <p:sldId id="271" r:id="rId14"/>
    <p:sldId id="285" r:id="rId15"/>
    <p:sldId id="269" r:id="rId16"/>
    <p:sldId id="267" r:id="rId17"/>
    <p:sldId id="270" r:id="rId18"/>
    <p:sldId id="266" r:id="rId19"/>
    <p:sldId id="259" r:id="rId20"/>
    <p:sldId id="261" r:id="rId21"/>
    <p:sldId id="260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5" autoAdjust="0"/>
    <p:restoredTop sz="94660"/>
  </p:normalViewPr>
  <p:slideViewPr>
    <p:cSldViewPr>
      <p:cViewPr>
        <p:scale>
          <a:sx n="70" d="100"/>
          <a:sy n="70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esktop\O%20TO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6"/>
          <c:cat>
            <c:strRef>
              <c:f>Sheet1!$B$8:$B$9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Sheet1!$C$8:$C$9</c:f>
              <c:numCache>
                <c:formatCode>General</c:formatCode>
                <c:ptCount val="2"/>
                <c:pt idx="0">
                  <c:v>710</c:v>
                </c:pt>
                <c:pt idx="1">
                  <c:v>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>
                <a:latin typeface="Arial Black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latin typeface="Arial Black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5976465441819774"/>
          <c:y val="0.39207852874228444"/>
          <c:w val="0.22912423447069116"/>
          <c:h val="0.3757677165354330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Sheet1!$D$23:$D$24</c:f>
              <c:strCache>
                <c:ptCount val="2"/>
                <c:pt idx="0">
                  <c:v>ADULTS </c:v>
                </c:pt>
                <c:pt idx="1">
                  <c:v>NON-ADULTS</c:v>
                </c:pt>
              </c:strCache>
            </c:strRef>
          </c:cat>
          <c:val>
            <c:numRef>
              <c:f>Sheet1!$E$23:$E$24</c:f>
              <c:numCache>
                <c:formatCode>General</c:formatCode>
                <c:ptCount val="2"/>
                <c:pt idx="0">
                  <c:v>513</c:v>
                </c:pt>
                <c:pt idx="1">
                  <c:v>682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16544"/>
        <c:axId val="81470976"/>
        <c:axId val="0"/>
      </c:bar3DChart>
      <c:catAx>
        <c:axId val="66316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1470976"/>
        <c:crosses val="autoZero"/>
        <c:auto val="1"/>
        <c:lblAlgn val="ctr"/>
        <c:lblOffset val="100"/>
        <c:noMultiLvlLbl val="0"/>
      </c:catAx>
      <c:valAx>
        <c:axId val="8147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31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56542237775854E-2"/>
          <c:y val="5.3935185185185155E-2"/>
          <c:w val="0.86088570525906483"/>
          <c:h val="0.82796810314180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1&gt;2</c:v>
                </c:pt>
              </c:strCache>
            </c:strRef>
          </c:tx>
          <c:invertIfNegative val="0"/>
          <c:cat>
            <c:strRef>
              <c:f>Sheet1!$A$7:$A$13</c:f>
              <c:strCache>
                <c:ptCount val="7"/>
                <c:pt idx="0">
                  <c:v>1 X 2</c:v>
                </c:pt>
                <c:pt idx="1">
                  <c:v>1 X 1</c:v>
                </c:pt>
                <c:pt idx="2">
                  <c:v>1 X =</c:v>
                </c:pt>
                <c:pt idx="3">
                  <c:v>2 X 1</c:v>
                </c:pt>
                <c:pt idx="4">
                  <c:v>2 X 2</c:v>
                </c:pt>
                <c:pt idx="5">
                  <c:v>= X =</c:v>
                </c:pt>
                <c:pt idx="6">
                  <c:v>= X 1</c:v>
                </c:pt>
              </c:strCache>
            </c:strRef>
          </c:cat>
          <c:val>
            <c:numRef>
              <c:f>Sheet1!$B$7:$B$13</c:f>
              <c:numCache>
                <c:formatCode>General</c:formatCode>
                <c:ptCount val="7"/>
                <c:pt idx="0">
                  <c:v>25</c:v>
                </c:pt>
                <c:pt idx="1">
                  <c:v>191</c:v>
                </c:pt>
                <c:pt idx="2">
                  <c:v>2</c:v>
                </c:pt>
                <c:pt idx="3">
                  <c:v>21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2&gt;1</c:v>
                </c:pt>
              </c:strCache>
            </c:strRef>
          </c:tx>
          <c:invertIfNegative val="0"/>
          <c:cat>
            <c:strRef>
              <c:f>Sheet1!$A$7:$A$13</c:f>
              <c:strCache>
                <c:ptCount val="7"/>
                <c:pt idx="0">
                  <c:v>1 X 2</c:v>
                </c:pt>
                <c:pt idx="1">
                  <c:v>1 X 1</c:v>
                </c:pt>
                <c:pt idx="2">
                  <c:v>1 X =</c:v>
                </c:pt>
                <c:pt idx="3">
                  <c:v>2 X 1</c:v>
                </c:pt>
                <c:pt idx="4">
                  <c:v>2 X 2</c:v>
                </c:pt>
                <c:pt idx="5">
                  <c:v>= X =</c:v>
                </c:pt>
                <c:pt idx="6">
                  <c:v>= X 1</c:v>
                </c:pt>
              </c:strCache>
            </c:strRef>
          </c:cat>
          <c:val>
            <c:numRef>
              <c:f>Sheet1!$C$7:$C$13</c:f>
              <c:numCache>
                <c:formatCode>General</c:formatCode>
                <c:ptCount val="7"/>
                <c:pt idx="0">
                  <c:v>23</c:v>
                </c:pt>
                <c:pt idx="1">
                  <c:v>12</c:v>
                </c:pt>
                <c:pt idx="2">
                  <c:v>0</c:v>
                </c:pt>
                <c:pt idx="3">
                  <c:v>17</c:v>
                </c:pt>
                <c:pt idx="4">
                  <c:v>38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1=2</c:v>
                </c:pt>
              </c:strCache>
            </c:strRef>
          </c:tx>
          <c:invertIfNegative val="0"/>
          <c:cat>
            <c:strRef>
              <c:f>Sheet1!$A$7:$A$13</c:f>
              <c:strCache>
                <c:ptCount val="7"/>
                <c:pt idx="0">
                  <c:v>1 X 2</c:v>
                </c:pt>
                <c:pt idx="1">
                  <c:v>1 X 1</c:v>
                </c:pt>
                <c:pt idx="2">
                  <c:v>1 X =</c:v>
                </c:pt>
                <c:pt idx="3">
                  <c:v>2 X 1</c:v>
                </c:pt>
                <c:pt idx="4">
                  <c:v>2 X 2</c:v>
                </c:pt>
                <c:pt idx="5">
                  <c:v>= X =</c:v>
                </c:pt>
                <c:pt idx="6">
                  <c:v>= X 1</c:v>
                </c:pt>
              </c:strCache>
            </c:strRef>
          </c:cat>
          <c:val>
            <c:numRef>
              <c:f>Sheet1!$D$7:$D$13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38</c:v>
                </c:pt>
                <c:pt idx="6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135808"/>
        <c:axId val="118285440"/>
        <c:axId val="0"/>
      </c:bar3DChart>
      <c:catAx>
        <c:axId val="11813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8285440"/>
        <c:crosses val="autoZero"/>
        <c:auto val="1"/>
        <c:lblAlgn val="ctr"/>
        <c:lblOffset val="100"/>
        <c:noMultiLvlLbl val="0"/>
      </c:catAx>
      <c:valAx>
        <c:axId val="11828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8135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0.20125</cdr:x>
      <cdr:y>0.92308</cdr:y>
    </cdr:from>
    <cdr:to>
      <cdr:x>0.74374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5184576"/>
          <a:ext cx="44644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TOE –PATTERN MATING TYPES</a:t>
          </a:r>
          <a:endParaRPr lang="en-US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87488-DE22-49AB-B397-CE5C0A241AC4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E08E-99AD-432C-8AF1-75D3F9862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CD9B-0E3F-42F5-9C43-D9CA3F93FF59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DE43-B7DF-4ACB-8E51-275DDE7AF077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926E-35BD-41F6-97E6-BCA7A69C7962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945B-789A-477C-A867-C9A066929F2B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03DC5-F794-4B63-A084-C42CAC9AD6D7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2256E-04B4-47C9-8F18-B1F458FA15C8}" type="datetime1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8B75C-531D-48A0-8EED-4E58E3E86D3B}" type="datetime1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CB62-B8CA-46E4-AB24-A7FB86CE8432}" type="datetime1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18E1-DDB7-4602-AE55-374EEA72DEEC}" type="datetime1">
              <a:rPr lang="en-GB" smtClean="0"/>
              <a:t>10/10/2017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AD14-6390-4913-B2CC-FF928C5DF168}" type="datetime1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C805-6B5A-40EC-A6A9-794F65F2CEC5}" type="datetime1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DBA0-79E8-43CE-8D4F-9A3C05E30BEC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3FD5-1128-466A-B3BA-BC1E75986AC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Arial Black" pitchFamily="34" charset="0"/>
              </a:rPr>
              <a:t>FACULTY OF SCIENCE CONFERENCE</a:t>
            </a:r>
          </a:p>
          <a:p>
            <a:pPr marL="0" indent="0" algn="ctr">
              <a:buNone/>
            </a:pP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Black" pitchFamily="34" charset="0"/>
              </a:rPr>
              <a:t>LAGOS </a:t>
            </a:r>
            <a:r>
              <a:rPr lang="en-US" dirty="0">
                <a:latin typeface="Arial Black" pitchFamily="34" charset="0"/>
              </a:rPr>
              <a:t>STATE UNIVERSITY, OJO, LAGOS STATE, NIGERIA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Friday, 13</a:t>
            </a:r>
            <a:r>
              <a:rPr lang="en-US" b="1" baseline="30000" dirty="0"/>
              <a:t>th</a:t>
            </a:r>
            <a:r>
              <a:rPr lang="en-US" b="1" dirty="0"/>
              <a:t> October, 2017.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47B4-573D-4FD9-853E-F888787A9249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SUBJECTS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36892"/>
              </p:ext>
            </p:extLst>
          </p:nvPr>
        </p:nvGraphicFramePr>
        <p:xfrm>
          <a:off x="179512" y="1628800"/>
          <a:ext cx="4572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7166" y="27089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710 = 58%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491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519 = 42%</a:t>
            </a:r>
            <a:endParaRPr lang="en-US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667617"/>
              </p:ext>
            </p:extLst>
          </p:nvPr>
        </p:nvGraphicFramePr>
        <p:xfrm>
          <a:off x="4283968" y="3501008"/>
          <a:ext cx="4572000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64088" y="389847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513 = 43%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349792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682 = 57%</a:t>
            </a:r>
            <a:endParaRPr lang="en-US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EB8A-A615-4973-8417-A7FC1C6F9F6C}" type="datetime1">
              <a:rPr lang="en-GB" smtClean="0"/>
              <a:t>10/10/2017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10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toe patterns on both feet were drawn on white papers in sitting positions 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Questionnaires </a:t>
            </a:r>
            <a:r>
              <a:rPr lang="en-GB" dirty="0" smtClean="0"/>
              <a:t>were administered on all subjects</a:t>
            </a:r>
          </a:p>
          <a:p>
            <a:r>
              <a:rPr lang="en-GB" dirty="0" smtClean="0"/>
              <a:t>Statistical analysis using Chi square (p&lt;0.05)</a:t>
            </a:r>
            <a:endParaRPr lang="en-GB" dirty="0"/>
          </a:p>
        </p:txBody>
      </p:sp>
      <p:pic>
        <p:nvPicPr>
          <p:cNvPr id="6146" name="Picture 2" descr="C:\Users\KHALID\Pictures\toes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44824"/>
            <a:ext cx="4608513" cy="131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9E81B-02F0-4087-A272-4087A03E4452}" type="datetime1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11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SOME TOE PATTERNS IN </a:t>
            </a:r>
            <a:r>
              <a:rPr lang="en-GB" sz="4000" dirty="0" smtClean="0"/>
              <a:t>NIGERIANS</a:t>
            </a:r>
            <a:endParaRPr lang="en-GB" sz="2000" dirty="0"/>
          </a:p>
        </p:txBody>
      </p:sp>
      <p:pic>
        <p:nvPicPr>
          <p:cNvPr id="1035" name="Picture 11" descr="E:\toe\WIN_20171004_162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131840" y="764704"/>
            <a:ext cx="2507361" cy="2303537"/>
          </a:xfrm>
          <a:prstGeom prst="rect">
            <a:avLst/>
          </a:prstGeom>
          <a:noFill/>
        </p:spPr>
      </p:pic>
      <p:pic>
        <p:nvPicPr>
          <p:cNvPr id="1027" name="Picture 3" descr="E:\WIN_20171004_140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582" y="3645024"/>
            <a:ext cx="2506865" cy="2254035"/>
          </a:xfrm>
          <a:prstGeom prst="rect">
            <a:avLst/>
          </a:prstGeom>
          <a:noFill/>
        </p:spPr>
      </p:pic>
      <p:pic>
        <p:nvPicPr>
          <p:cNvPr id="1028" name="Picture 4" descr="E:\WIN_20171004_153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2583284" cy="2281512"/>
          </a:xfrm>
          <a:prstGeom prst="rect">
            <a:avLst/>
          </a:prstGeom>
          <a:noFill/>
        </p:spPr>
      </p:pic>
      <p:pic>
        <p:nvPicPr>
          <p:cNvPr id="1029" name="Picture 5" descr="E:\WIN_20171004_153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764704"/>
            <a:ext cx="2204951" cy="2232248"/>
          </a:xfrm>
          <a:prstGeom prst="rect">
            <a:avLst/>
          </a:prstGeom>
          <a:noFill/>
        </p:spPr>
      </p:pic>
      <p:pic>
        <p:nvPicPr>
          <p:cNvPr id="1030" name="Picture 6" descr="E:\WIN_20171004_1422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08225"/>
            <a:ext cx="2198042" cy="2221763"/>
          </a:xfrm>
          <a:prstGeom prst="rect">
            <a:avLst/>
          </a:prstGeom>
          <a:noFill/>
        </p:spPr>
      </p:pic>
      <p:pic>
        <p:nvPicPr>
          <p:cNvPr id="1036" name="Picture 12" descr="E:\toe\WIN_20171004_1623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3649328"/>
            <a:ext cx="2664296" cy="2245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2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	</a:t>
            </a:r>
            <a:r>
              <a:rPr lang="en-GB" b="1" dirty="0" smtClean="0"/>
              <a:t>A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298766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	</a:t>
            </a:r>
            <a:r>
              <a:rPr lang="en-GB" b="1" dirty="0" smtClean="0"/>
              <a:t> </a:t>
            </a:r>
            <a:r>
              <a:rPr lang="en-GB" b="1" dirty="0" smtClean="0"/>
              <a:t>B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29876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	</a:t>
            </a:r>
            <a:r>
              <a:rPr lang="en-GB" b="1" dirty="0" smtClean="0"/>
              <a:t>C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60840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        D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62280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	</a:t>
            </a:r>
            <a:r>
              <a:rPr lang="en-GB" b="1" dirty="0" smtClean="0"/>
              <a:t> </a:t>
            </a:r>
            <a:r>
              <a:rPr lang="en-GB" b="1" dirty="0" smtClean="0"/>
              <a:t>F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         </a:t>
            </a:r>
            <a:r>
              <a:rPr lang="en-GB" b="1" dirty="0" smtClean="0"/>
              <a:t>E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EB43-C6B2-41C2-A651-35B59F422BD3}" type="datetime1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12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561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Table </a:t>
            </a:r>
            <a:r>
              <a:rPr lang="en-GB" b="1" dirty="0" smtClean="0"/>
              <a:t>1: </a:t>
            </a:r>
            <a:r>
              <a:rPr lang="en-GB" b="1" dirty="0" smtClean="0"/>
              <a:t>Number of </a:t>
            </a:r>
            <a:r>
              <a:rPr lang="en-GB" b="1" dirty="0" smtClean="0"/>
              <a:t>offspring </a:t>
            </a:r>
            <a:r>
              <a:rPr lang="en-GB" b="1" dirty="0" smtClean="0"/>
              <a:t>from different toe </a:t>
            </a:r>
            <a:r>
              <a:rPr lang="en-GB" b="1" dirty="0" smtClean="0"/>
              <a:t>-pattern</a:t>
            </a:r>
            <a:r>
              <a:rPr lang="en-GB" b="1" dirty="0" smtClean="0"/>
              <a:t> </a:t>
            </a:r>
            <a:r>
              <a:rPr lang="en-GB" b="1" dirty="0" err="1" smtClean="0"/>
              <a:t>matings</a:t>
            </a:r>
            <a:endParaRPr lang="en-GB" b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991100"/>
              </p:ext>
            </p:extLst>
          </p:nvPr>
        </p:nvGraphicFramePr>
        <p:xfrm>
          <a:off x="323528" y="1196754"/>
          <a:ext cx="8280920" cy="5266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443"/>
                <a:gridCol w="1512153"/>
                <a:gridCol w="1612964"/>
                <a:gridCol w="1814584"/>
                <a:gridCol w="1713776"/>
              </a:tblGrid>
              <a:tr h="15215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Parents mating types</a:t>
                      </a:r>
                    </a:p>
                    <a:p>
                      <a:pPr algn="ctr"/>
                      <a:r>
                        <a:rPr lang="en-GB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X Mo</a:t>
                      </a:r>
                      <a:r>
                        <a:rPr lang="en-GB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</a:t>
                      </a:r>
                      <a:r>
                        <a:rPr lang="en-GB" dirty="0" err="1" smtClean="0"/>
                        <a:t>Matings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                     Number </a:t>
                      </a:r>
                      <a:r>
                        <a:rPr lang="en-GB" dirty="0" smtClean="0"/>
                        <a:t>of mating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1&gt;2               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2&gt;1                         1=2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X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X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X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X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X =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38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X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468171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968C-6E2B-4EE1-BFC3-E3CC533EF5B7}" type="datetime1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13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49492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Fig 1: Number of Offspring produced by different Toe –Pattern mating types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5165"/>
              </p:ext>
            </p:extLst>
          </p:nvPr>
        </p:nvGraphicFramePr>
        <p:xfrm>
          <a:off x="179512" y="260648"/>
          <a:ext cx="82296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778" y="908720"/>
            <a:ext cx="461665" cy="360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 smtClean="0"/>
              <a:t>NUMBER OF OFFSPRING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A5B4-BBD7-45CB-9E53-E9FCD2B604DC}" type="datetime1">
              <a:rPr lang="en-GB" smtClean="0"/>
              <a:t>10/10/2017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14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3000" dirty="0" smtClean="0"/>
              <a:t>Table </a:t>
            </a:r>
            <a:r>
              <a:rPr lang="en-GB" sz="3000" dirty="0" smtClean="0"/>
              <a:t>1 shows the longer hallux (1&gt;2&gt;3&gt;4&gt;5) was the most predominant trait in studied families with the highest incidence of 73.09% </a:t>
            </a:r>
            <a:r>
              <a:rPr lang="en-GB" sz="3000" dirty="0" smtClean="0"/>
              <a:t> </a:t>
            </a:r>
            <a:endParaRPr lang="en-GB" sz="3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000" dirty="0" smtClean="0"/>
              <a:t>The least prevalent toe-pattern trait was the equal </a:t>
            </a:r>
            <a:r>
              <a:rPr lang="en-GB" sz="3000" dirty="0" err="1" smtClean="0"/>
              <a:t>hallux</a:t>
            </a:r>
            <a:r>
              <a:rPr lang="en-GB" sz="3000" dirty="0" smtClean="0"/>
              <a:t> and second toe (1=2&gt;3&gt;4&gt;5) with 18.01%.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000" dirty="0" smtClean="0"/>
              <a:t>Various mating types relative to the lengths of the hallux mostly produced progeny having their parental types. </a:t>
            </a:r>
            <a:endParaRPr lang="en-GB" sz="30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3000" dirty="0" smtClean="0"/>
              <a:t>No </a:t>
            </a:r>
            <a:r>
              <a:rPr lang="en-GB" sz="3000" dirty="0" smtClean="0"/>
              <a:t>progeny has equal hallux and second toe in </a:t>
            </a:r>
            <a:r>
              <a:rPr lang="en-GB" sz="3000" dirty="0" err="1" smtClean="0"/>
              <a:t>matings</a:t>
            </a:r>
            <a:r>
              <a:rPr lang="en-GB" sz="3000" dirty="0" smtClean="0"/>
              <a:t> of longer hallux parents and longer</a:t>
            </a:r>
            <a:endParaRPr lang="en-GB" sz="3200" dirty="0" smtClean="0"/>
          </a:p>
          <a:p>
            <a:pPr marL="742950" lvl="2" indent="-342900">
              <a:buNone/>
            </a:pPr>
            <a:endParaRPr lang="en-GB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FB64-12B5-466C-ACF4-8A4E284BFC27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15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99592" y="1628800"/>
          <a:ext cx="55446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008112"/>
                <a:gridCol w="1008112"/>
                <a:gridCol w="1080120"/>
                <a:gridCol w="129614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1&gt;2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2&gt;1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1195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7584" y="1196752"/>
            <a:ext cx="5699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Table 2: Number of individuals with a toe trait on both feet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971600" y="4077072"/>
          <a:ext cx="554461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1008112"/>
                <a:gridCol w="1008112"/>
                <a:gridCol w="1080120"/>
                <a:gridCol w="129614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1&gt;2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2&gt;1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1=2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1229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9592" y="3645024"/>
            <a:ext cx="6262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Table 3: Number of male and female with a toe trait on both feet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309C-2F59-42D1-AC57-C6B20797ED9D}" type="datetime1">
              <a:rPr lang="en-GB" smtClean="0"/>
              <a:t>10/10/2017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16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b="1" dirty="0" smtClean="0"/>
              <a:t>Incidence</a:t>
            </a:r>
          </a:p>
          <a:p>
            <a:pPr marL="342900" lvl="1" indent="-342900">
              <a:buNone/>
            </a:pPr>
            <a:r>
              <a:rPr lang="en-GB" b="1" dirty="0" smtClean="0"/>
              <a:t>	</a:t>
            </a:r>
            <a:r>
              <a:rPr lang="en-GB" dirty="0" smtClean="0"/>
              <a:t>-</a:t>
            </a:r>
            <a:r>
              <a:rPr lang="en-GB" b="1" dirty="0" smtClean="0"/>
              <a:t>	</a:t>
            </a:r>
            <a:r>
              <a:rPr lang="en-GB" dirty="0" smtClean="0"/>
              <a:t>Tables 2 and 3 show t</a:t>
            </a:r>
            <a:r>
              <a:rPr lang="en-GB" sz="3000" dirty="0" smtClean="0"/>
              <a:t>he longer </a:t>
            </a:r>
            <a:r>
              <a:rPr lang="en-GB" sz="3000" dirty="0" err="1" smtClean="0"/>
              <a:t>hallux</a:t>
            </a:r>
            <a:r>
              <a:rPr lang="en-GB" sz="3000" dirty="0" smtClean="0"/>
              <a:t> 	(1&gt;2&gt;3&gt;4&gt;5) still has the highest proportion</a:t>
            </a:r>
          </a:p>
          <a:p>
            <a:pPr marL="342900" lvl="1" indent="-342900">
              <a:buNone/>
            </a:pPr>
            <a:r>
              <a:rPr lang="en-GB" sz="3000" dirty="0" smtClean="0"/>
              <a:t>	-	The lowest proportion of the toe pattern goes 	to the equal </a:t>
            </a:r>
            <a:r>
              <a:rPr lang="en-GB" sz="3000" dirty="0" err="1" smtClean="0"/>
              <a:t>hallux</a:t>
            </a:r>
            <a:r>
              <a:rPr lang="en-GB" sz="3000" dirty="0" smtClean="0"/>
              <a:t> and second toe 	(1=2&gt;3&gt;4&gt;5)</a:t>
            </a:r>
          </a:p>
          <a:p>
            <a:pPr marL="342900" lvl="1" indent="-342900">
              <a:buNone/>
            </a:pPr>
            <a:endParaRPr lang="en-GB" sz="3000" dirty="0" smtClean="0"/>
          </a:p>
          <a:p>
            <a:pPr marL="342900" lvl="1" indent="-342900">
              <a:buNone/>
            </a:pPr>
            <a:endParaRPr lang="en-GB" sz="3000" dirty="0" smtClean="0"/>
          </a:p>
          <a:p>
            <a:pPr>
              <a:buNone/>
            </a:pP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90C7-53E9-467B-809E-EE7B0A0CFDC7}" type="datetime1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17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52128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1720" y="3475816"/>
          <a:ext cx="511256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226"/>
                <a:gridCol w="1312226"/>
                <a:gridCol w="1312226"/>
                <a:gridCol w="117589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1&gt;2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2&gt;1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1=2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73.33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75.61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19.51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4.88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48.57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Ibibio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87.50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3.57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Igala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69.50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Urhobo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12.50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Yoruba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16.43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7.24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3068960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Table 4: Proportion (%) of toe trait variants in the Nigeria tribes (a toe trait on both feet)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692696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000" dirty="0" smtClean="0"/>
              <a:t>   	The incidence of the longer </a:t>
            </a:r>
            <a:r>
              <a:rPr lang="en-GB" sz="3000" dirty="0" err="1" smtClean="0"/>
              <a:t>hallux</a:t>
            </a:r>
            <a:r>
              <a:rPr lang="en-GB" sz="3000" dirty="0" smtClean="0"/>
              <a:t>  was   	prevalent  in the Nigerian populations 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     	However, a rare case of (1&lt;2&gt;3&gt;4&gt;5) pattern 	was significant (P&lt;0.05) among the </a:t>
            </a:r>
            <a:r>
              <a:rPr lang="en-GB" sz="3000" dirty="0" err="1" smtClean="0"/>
              <a:t>Bini</a:t>
            </a:r>
            <a:r>
              <a:rPr lang="en-GB" sz="3000" dirty="0" smtClean="0"/>
              <a:t> tribe 	studied.</a:t>
            </a:r>
            <a:endParaRPr lang="en-GB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1787-A2C7-4E59-A402-C91F6095273A}" type="datetime1">
              <a:rPr lang="en-GB" smtClean="0"/>
              <a:t>10/10/2017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18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/>
          <a:lstStyle/>
          <a:p>
            <a:r>
              <a:rPr lang="en-GB" dirty="0" smtClean="0"/>
              <a:t>Pedigree analysis of the data cancelled out most modes of inheritance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toe pattern trait does not follow simple </a:t>
            </a:r>
            <a:r>
              <a:rPr lang="en-GB" dirty="0" err="1" smtClean="0"/>
              <a:t>Mendelian</a:t>
            </a:r>
            <a:r>
              <a:rPr lang="en-GB" dirty="0" smtClean="0"/>
              <a:t> laws as previous studies suggested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Numerous variants of the patterns were observed.  In other words, longer </a:t>
            </a:r>
            <a:r>
              <a:rPr lang="en-GB" dirty="0" err="1" smtClean="0"/>
              <a:t>hallux</a:t>
            </a:r>
            <a:r>
              <a:rPr lang="en-GB" dirty="0" smtClean="0"/>
              <a:t> has variants of its own likewise the longer second toe and, equal </a:t>
            </a:r>
            <a:r>
              <a:rPr lang="en-GB" dirty="0" err="1" smtClean="0"/>
              <a:t>hallux</a:t>
            </a:r>
            <a:r>
              <a:rPr lang="en-GB" dirty="0" smtClean="0"/>
              <a:t> and second toe.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36F4-7614-4107-BEFF-4153A65AD55D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19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608" y="25335"/>
            <a:ext cx="9340136" cy="1531457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GENETICS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NCIDENCE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HE</a:t>
            </a:r>
            <a:br>
              <a:rPr lang="en-GB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OE-PATTERN TRAITS IN SOME </a:t>
            </a:r>
            <a:br>
              <a:rPr lang="en-GB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NIGERIAN POPULATIONS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886423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2800" b="1" dirty="0" smtClean="0">
                <a:solidFill>
                  <a:srgbClr val="FF0000"/>
                </a:solidFill>
              </a:rPr>
              <a:t>by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608" y="2564904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Khalid </a:t>
            </a:r>
            <a:r>
              <a:rPr lang="en-US" b="1" dirty="0" err="1" smtClean="0"/>
              <a:t>Adekoya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Department of Cell Biology and Genetics, University of Lagos, Nigeria</a:t>
            </a:r>
          </a:p>
          <a:p>
            <a:endParaRPr lang="en-US" i="1" dirty="0" smtClean="0"/>
          </a:p>
          <a:p>
            <a:r>
              <a:rPr lang="en-US" b="1" dirty="0" err="1" smtClean="0"/>
              <a:t>Ime</a:t>
            </a:r>
            <a:r>
              <a:rPr lang="en-US" b="1" dirty="0" smtClean="0"/>
              <a:t> </a:t>
            </a:r>
            <a:r>
              <a:rPr lang="en-US" b="1" dirty="0" err="1" smtClean="0"/>
              <a:t>Etim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Department of Biological Sciences, </a:t>
            </a:r>
            <a:r>
              <a:rPr lang="en-US" i="1" dirty="0" err="1" smtClean="0"/>
              <a:t>Akwa-Ibom</a:t>
            </a:r>
            <a:r>
              <a:rPr lang="en-US" i="1" dirty="0" smtClean="0"/>
              <a:t> State University, </a:t>
            </a:r>
            <a:r>
              <a:rPr lang="en-US" i="1" dirty="0" err="1" smtClean="0"/>
              <a:t>Akwa-Ibom</a:t>
            </a:r>
            <a:r>
              <a:rPr lang="en-US" i="1" dirty="0" smtClean="0"/>
              <a:t>, Nigeria</a:t>
            </a:r>
          </a:p>
          <a:p>
            <a:endParaRPr lang="en-US" dirty="0"/>
          </a:p>
          <a:p>
            <a:r>
              <a:rPr lang="en-US" b="1" dirty="0" err="1" smtClean="0"/>
              <a:t>Mutiu</a:t>
            </a:r>
            <a:r>
              <a:rPr lang="en-US" b="1" dirty="0" smtClean="0"/>
              <a:t> </a:t>
            </a:r>
            <a:r>
              <a:rPr lang="en-US" b="1" dirty="0" err="1" smtClean="0"/>
              <a:t>Sifau</a:t>
            </a:r>
            <a:r>
              <a:rPr lang="en-US" b="1" dirty="0" smtClean="0"/>
              <a:t> </a:t>
            </a:r>
            <a:r>
              <a:rPr lang="en-US" dirty="0" smtClean="0"/>
              <a:t>-  </a:t>
            </a:r>
            <a:r>
              <a:rPr lang="en-US" i="1" dirty="0"/>
              <a:t>Department of Cell Biology and Genetics, University of Lagos, Nigeria</a:t>
            </a:r>
          </a:p>
          <a:p>
            <a:endParaRPr lang="en-US" dirty="0" smtClean="0"/>
          </a:p>
          <a:p>
            <a:r>
              <a:rPr lang="en-US" b="1" dirty="0" smtClean="0"/>
              <a:t>Gideon </a:t>
            </a:r>
            <a:r>
              <a:rPr lang="en-US" b="1" dirty="0" err="1" smtClean="0"/>
              <a:t>Alimba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sz="1600" i="1" dirty="0" smtClean="0"/>
              <a:t>Department of Zoology, Cell Biology and Genetics Unit University of Ibadan, Nigeria</a:t>
            </a:r>
          </a:p>
          <a:p>
            <a:endParaRPr lang="en-US" dirty="0"/>
          </a:p>
          <a:p>
            <a:r>
              <a:rPr lang="en-US" b="1" dirty="0" smtClean="0"/>
              <a:t>Adebayo </a:t>
            </a:r>
            <a:r>
              <a:rPr lang="en-US" b="1" dirty="0" err="1" smtClean="0"/>
              <a:t>Ogunkanmi</a:t>
            </a:r>
            <a:r>
              <a:rPr lang="en-US" b="1" dirty="0" smtClean="0"/>
              <a:t> </a:t>
            </a:r>
            <a:r>
              <a:rPr lang="en-US" dirty="0" smtClean="0"/>
              <a:t>-  </a:t>
            </a:r>
            <a:r>
              <a:rPr lang="en-US" i="1" dirty="0"/>
              <a:t>Department of Cell Biology and Genetics, University of Lagos, </a:t>
            </a:r>
            <a:r>
              <a:rPr lang="en-US" i="1" dirty="0" smtClean="0"/>
              <a:t>Nigeria</a:t>
            </a:r>
          </a:p>
          <a:p>
            <a:endParaRPr lang="en-US" dirty="0"/>
          </a:p>
          <a:p>
            <a:r>
              <a:rPr lang="en-US" b="1" dirty="0" err="1" smtClean="0"/>
              <a:t>Bolanle</a:t>
            </a:r>
            <a:r>
              <a:rPr lang="en-US" b="1" dirty="0" smtClean="0"/>
              <a:t> </a:t>
            </a:r>
            <a:r>
              <a:rPr lang="en-US" b="1" dirty="0" err="1" smtClean="0"/>
              <a:t>Oboh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i="1" dirty="0"/>
              <a:t>Department of Cell Biology and Genetics, University of Lagos, Nigeria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1120-7A2A-4E09-BF45-8B2264C53C2F}" type="datetime1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2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study proposes a polygenic nature for the mode of inheritance with the genes possibly having additive effects when expressed in the progeny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7B5C-FC00-40AB-BC0D-0E5886CDF48B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20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en-GB" dirty="0" smtClean="0"/>
              <a:t>From the findings, toe-pattern traits </a:t>
            </a:r>
            <a:r>
              <a:rPr lang="en-GB" dirty="0" smtClean="0"/>
              <a:t>seems to have </a:t>
            </a:r>
            <a:r>
              <a:rPr lang="en-GB" dirty="0" smtClean="0"/>
              <a:t>a polygenic basis as the mode of inheritance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Also, the genes </a:t>
            </a:r>
            <a:r>
              <a:rPr lang="en-GB" dirty="0" smtClean="0"/>
              <a:t>tend to </a:t>
            </a:r>
            <a:r>
              <a:rPr lang="en-GB" dirty="0" smtClean="0"/>
              <a:t>act </a:t>
            </a:r>
            <a:r>
              <a:rPr lang="en-GB" dirty="0" smtClean="0"/>
              <a:t>additively to express the numerous forms of the observed patterns.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127AB-98A6-415A-B215-EDD82E5684F0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21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945B-789A-477C-A867-C9A066929F2B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22</a:t>
            </a:fld>
            <a:endParaRPr lang="en-GB" sz="2000" dirty="0">
              <a:latin typeface="Arial Black" pitchFamily="34" charset="0"/>
            </a:endParaRPr>
          </a:p>
        </p:txBody>
      </p:sp>
      <p:pic>
        <p:nvPicPr>
          <p:cNvPr id="7" name="Picture 2" descr="q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1916832"/>
            <a:ext cx="7848872" cy="3096343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5247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lag logo CONFIRMED OCTOBER 201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78510"/>
            <a:ext cx="2160240" cy="1872208"/>
          </a:xfrm>
          <a:prstGeom prst="rect">
            <a:avLst/>
          </a:prstGeom>
        </p:spPr>
      </p:pic>
      <p:pic>
        <p:nvPicPr>
          <p:cNvPr id="1026" name="Picture 2" descr="C:\Users\KHALID\Pictures\akwa ibom university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1" y="6779"/>
            <a:ext cx="1971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HALID\Pictures\UI LOGO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56" y="80975"/>
            <a:ext cx="1400944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SETAC\dnaani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386" y="2709536"/>
            <a:ext cx="1835696" cy="36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9536"/>
            <a:ext cx="7087600" cy="328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753D5-0BE8-4062-96B4-86302E940BD7}" type="datetime1">
              <a:rPr lang="en-GB" smtClean="0"/>
              <a:t>10/10/2017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3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en-GB" b="1" dirty="0" smtClean="0"/>
              <a:t>INTRODUCTION – Human Feet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en-GB" dirty="0" smtClean="0"/>
              <a:t>Played </a:t>
            </a:r>
            <a:r>
              <a:rPr lang="en-GB" dirty="0" smtClean="0"/>
              <a:t>roles in his survival and evolution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Evolved </a:t>
            </a:r>
            <a:r>
              <a:rPr lang="en-GB" dirty="0" smtClean="0"/>
              <a:t>as a platform to support the </a:t>
            </a:r>
            <a:r>
              <a:rPr lang="en-GB" dirty="0" smtClean="0"/>
              <a:t>weight </a:t>
            </a:r>
            <a:r>
              <a:rPr lang="en-GB" dirty="0" smtClean="0"/>
              <a:t>of the body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Strong, Complex and a Mechanical Structure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and </a:t>
            </a:r>
            <a:r>
              <a:rPr lang="en-GB" dirty="0" smtClean="0"/>
              <a:t>the weight is spread round the toes</a:t>
            </a:r>
            <a:r>
              <a:rPr lang="en-GB" dirty="0" smtClean="0"/>
              <a:t>.</a:t>
            </a:r>
            <a:endParaRPr lang="en-GB" dirty="0" smtClean="0"/>
          </a:p>
        </p:txBody>
      </p:sp>
      <p:pic>
        <p:nvPicPr>
          <p:cNvPr id="3074" name="Picture 2" descr="C:\Users\KHALID\Pictures\toe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2780928"/>
            <a:ext cx="2678633" cy="14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0D1D-606C-44BE-8A8D-0A3EDC508D1A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4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1"/>
            <a:ext cx="8568952" cy="3312367"/>
          </a:xfrm>
        </p:spPr>
        <p:txBody>
          <a:bodyPr/>
          <a:lstStyle/>
          <a:p>
            <a:r>
              <a:rPr lang="en-US" dirty="0" smtClean="0"/>
              <a:t>Twenty- six (26) bones, 33 Joints (20 articulated)</a:t>
            </a:r>
          </a:p>
          <a:p>
            <a:r>
              <a:rPr lang="en-US" dirty="0" smtClean="0"/>
              <a:t>More than 100 muscles, tendons and ligaments</a:t>
            </a:r>
          </a:p>
          <a:p>
            <a:r>
              <a:rPr lang="en-US" dirty="0" smtClean="0"/>
              <a:t>Fore-foot made up of 5 toes (Phalanges)</a:t>
            </a:r>
          </a:p>
          <a:p>
            <a:r>
              <a:rPr lang="en-US" dirty="0" smtClean="0"/>
              <a:t>Technically, the hallux and the pinky toes are the most important ones as they are responsible for balancing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KHALID\Pictures\to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73" y="3429000"/>
            <a:ext cx="313067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ot anatomy bone struc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0774"/>
            <a:ext cx="30480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3F24-0AD9-45DB-9163-DFAC68C12622}" type="datetime1">
              <a:rPr lang="en-GB" smtClean="0"/>
              <a:t>10/10/2017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5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r>
              <a:rPr lang="en-GB" dirty="0" smtClean="0"/>
              <a:t>established </a:t>
            </a:r>
            <a:r>
              <a:rPr lang="en-GB" dirty="0"/>
              <a:t>as genetic trait from familial and population </a:t>
            </a:r>
            <a:r>
              <a:rPr lang="en-GB" dirty="0" smtClean="0"/>
              <a:t>studies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could be used to determine ancestral lineage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dirty="0"/>
              <a:t>Various patterns and numerous modes of inheritance have been postulated for the toe trait in previous studies </a:t>
            </a:r>
            <a:r>
              <a:rPr lang="en-GB" dirty="0" smtClean="0"/>
              <a:t>(</a:t>
            </a:r>
            <a:r>
              <a:rPr lang="en-GB" dirty="0"/>
              <a:t>Kaplan, </a:t>
            </a:r>
            <a:r>
              <a:rPr lang="en-GB" dirty="0" smtClean="0"/>
              <a:t>1964; </a:t>
            </a:r>
            <a:r>
              <a:rPr lang="en-GB" dirty="0"/>
              <a:t>Papadopoulos </a:t>
            </a:r>
            <a:r>
              <a:rPr lang="en-GB" dirty="0" smtClean="0"/>
              <a:t>and</a:t>
            </a:r>
            <a:r>
              <a:rPr lang="en-US" dirty="0" smtClean="0"/>
              <a:t> </a:t>
            </a:r>
            <a:r>
              <a:rPr lang="en-GB" dirty="0" smtClean="0"/>
              <a:t>Damon</a:t>
            </a:r>
            <a:r>
              <a:rPr lang="en-GB" dirty="0"/>
              <a:t>, 1973; </a:t>
            </a:r>
            <a:r>
              <a:rPr lang="en-GB" dirty="0" smtClean="0"/>
              <a:t>Macdonald</a:t>
            </a:r>
            <a:r>
              <a:rPr lang="en-GB" dirty="0"/>
              <a:t>, 2011; </a:t>
            </a:r>
            <a:r>
              <a:rPr lang="en-GB" dirty="0" err="1" smtClean="0"/>
              <a:t>Eupedia</a:t>
            </a:r>
            <a:r>
              <a:rPr lang="en-GB" dirty="0" smtClean="0"/>
              <a:t>, 2013)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F13C-CC2C-40A1-BCD0-F4EC046532A5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6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TOE </a:t>
            </a:r>
            <a:r>
              <a:rPr lang="en-GB" dirty="0" smtClean="0"/>
              <a:t>PATTERNS</a:t>
            </a:r>
            <a:endParaRPr lang="en-GB" dirty="0"/>
          </a:p>
        </p:txBody>
      </p:sp>
      <p:pic>
        <p:nvPicPr>
          <p:cNvPr id="2050" name="Picture 2" descr="E:\which-foot-type-are-you-egyptian-roman-gre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08" y="1700808"/>
            <a:ext cx="8791380" cy="3528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5517232"/>
            <a:ext cx="86409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SLANTING                       HORIZONTAL                 ROOF                        HOOK                      STAIRS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49411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31840" y="49411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88024" y="50131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00392" y="502268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88224" y="49939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87624" y="616530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BASED ON THE ABOVE WHAT ARE YOUR ROOTS???????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7A5F-DF31-4D4F-9A48-9C9DB8F50DA3}" type="datetime1">
              <a:rPr lang="en-GB" smtClean="0"/>
              <a:t>10/10/2017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7</a:t>
            </a:fld>
            <a:endParaRPr lang="en-GB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827035">
            <a:off x="620693" y="2926192"/>
            <a:ext cx="8229600" cy="104355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Assess the genetics and incidence of toe-pattern traits in some Nigerian populations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C6C30-2804-42C0-92F5-F199199FEBCC}" type="datetime1">
              <a:rPr lang="en-GB" smtClean="0"/>
              <a:t>10/10/2017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8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HALID\Pictures\FAMIL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982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HALID\Pictures\FAMILY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1830"/>
            <a:ext cx="2448272" cy="162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588224" y="1477343"/>
            <a:ext cx="648072" cy="151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36296" y="14034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107 Families</a:t>
            </a:r>
            <a:endParaRPr lang="en-US" dirty="0"/>
          </a:p>
        </p:txBody>
      </p:sp>
      <p:pic>
        <p:nvPicPr>
          <p:cNvPr id="5124" name="Picture 4" descr="C:\Users\KHALID\Pictures\Lagos_state_ma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4"/>
          <a:stretch/>
        </p:blipFill>
        <p:spPr bwMode="auto">
          <a:xfrm>
            <a:off x="323528" y="4055135"/>
            <a:ext cx="2189059" cy="7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HALID\Pictures\Pictures\IMRAN\lagos state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95" y="2784140"/>
            <a:ext cx="1088324" cy="10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919" y="4725144"/>
            <a:ext cx="9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LAGOS</a:t>
            </a:r>
            <a:endParaRPr lang="en-US" b="1" dirty="0"/>
          </a:p>
        </p:txBody>
      </p:sp>
      <p:pic>
        <p:nvPicPr>
          <p:cNvPr id="5126" name="Picture 6" descr="C:\Users\KHALID\Pictures\Akwa ibo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641673"/>
            <a:ext cx="1152129" cy="12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HALID\Pictures\enugu m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4387" y="3625188"/>
            <a:ext cx="1153049" cy="135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KHALID\Pictures\Edo-State-Political-Ma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0387" y="3544052"/>
            <a:ext cx="1154000" cy="128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3848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AKWA-IBOM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50131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ENUGU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49411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EDO</a:t>
            </a:r>
            <a:endParaRPr lang="en-US" b="1" dirty="0"/>
          </a:p>
        </p:txBody>
      </p:sp>
      <p:sp>
        <p:nvSpPr>
          <p:cNvPr id="12" name="Right Brace 11"/>
          <p:cNvSpPr/>
          <p:nvPr/>
        </p:nvSpPr>
        <p:spPr>
          <a:xfrm rot="16200000" flipH="1">
            <a:off x="3173317" y="-716932"/>
            <a:ext cx="997168" cy="669674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91680" y="11663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MATERIALS AND METHODS</a:t>
            </a:r>
            <a:endParaRPr lang="en-US" sz="3200" b="1" dirty="0"/>
          </a:p>
        </p:txBody>
      </p:sp>
      <p:pic>
        <p:nvPicPr>
          <p:cNvPr id="5129" name="Picture 9" descr="C:\Users\KHALID\Pictures\EDO STATE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61" y="2784140"/>
            <a:ext cx="854215" cy="84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KHALID\Pictures\ENUGU STATE L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59" y="2743425"/>
            <a:ext cx="893625" cy="88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HALID\Pictures\AKWA IBOM 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20" y="2880651"/>
            <a:ext cx="729243" cy="7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B2DC-9DD1-44E7-B4B9-28A881E75D82}" type="datetime1">
              <a:rPr lang="en-GB" smtClean="0"/>
              <a:t>10/10/2017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kadekoya@unilag.edu.ng</a:t>
            </a:r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3FD5-1128-466A-B3BA-BC1E75986ACF}" type="slidenum">
              <a:rPr lang="en-GB" sz="2000" smtClean="0">
                <a:latin typeface="Arial Black" pitchFamily="34" charset="0"/>
              </a:rPr>
              <a:pPr/>
              <a:t>9</a:t>
            </a:fld>
            <a:endParaRPr lang="en-GB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2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865</Words>
  <Application>Microsoft Office PowerPoint</Application>
  <PresentationFormat>On-screen Show (4:3)</PresentationFormat>
  <Paragraphs>299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THE GENETICS AND INCIDENCE OF THE  TOE-PATTERN TRAITS IN SOME  NIGERIAN POPULATIONS</vt:lpstr>
      <vt:lpstr>PowerPoint Presentation</vt:lpstr>
      <vt:lpstr>INTRODUCTION – Human Feet</vt:lpstr>
      <vt:lpstr>Toes</vt:lpstr>
      <vt:lpstr>Toe Patterns</vt:lpstr>
      <vt:lpstr>TOE PATTERNS</vt:lpstr>
      <vt:lpstr>AIM OF THE STUDY</vt:lpstr>
      <vt:lpstr>PowerPoint Presentation</vt:lpstr>
      <vt:lpstr>DISTRIBUTION OF SUBJECTS</vt:lpstr>
      <vt:lpstr>PowerPoint Presentation</vt:lpstr>
      <vt:lpstr>SOME TOE PATTERNS IN NIGERIANS</vt:lpstr>
      <vt:lpstr>RESULTS</vt:lpstr>
      <vt:lpstr>Fig 1: Number of Offspring produced by different Toe –Pattern mating types</vt:lpstr>
      <vt:lpstr>RESULTS</vt:lpstr>
      <vt:lpstr>RESULTS</vt:lpstr>
      <vt:lpstr>RESULTS</vt:lpstr>
      <vt:lpstr>RESULTS</vt:lpstr>
      <vt:lpstr>DISCUSSION</vt:lpstr>
      <vt:lpstr>DISCUSSION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genetics and incidence of the toe-pattern traits in some Nigerian populations</dc:title>
  <dc:creator>bioaksu</dc:creator>
  <cp:lastModifiedBy>Corporate Edition</cp:lastModifiedBy>
  <cp:revision>76</cp:revision>
  <dcterms:created xsi:type="dcterms:W3CDTF">2017-10-03T10:45:39Z</dcterms:created>
  <dcterms:modified xsi:type="dcterms:W3CDTF">2017-10-10T18:19:34Z</dcterms:modified>
</cp:coreProperties>
</file>