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4" r:id="rId8"/>
    <p:sldId id="266" r:id="rId9"/>
    <p:sldId id="268" r:id="rId10"/>
    <p:sldId id="269" r:id="rId11"/>
    <p:sldId id="287" r:id="rId12"/>
    <p:sldId id="288" r:id="rId13"/>
    <p:sldId id="270" r:id="rId14"/>
    <p:sldId id="272" r:id="rId15"/>
    <p:sldId id="274" r:id="rId16"/>
    <p:sldId id="276" r:id="rId17"/>
    <p:sldId id="277" r:id="rId18"/>
    <p:sldId id="278" r:id="rId19"/>
    <p:sldId id="280" r:id="rId20"/>
    <p:sldId id="279" r:id="rId21"/>
    <p:sldId id="282" r:id="rId22"/>
    <p:sldId id="284" r:id="rId23"/>
    <p:sldId id="285" r:id="rId24"/>
    <p:sldId id="286" r:id="rId25"/>
    <p:sldId id="289" r:id="rId26"/>
    <p:sldId id="290" r:id="rId27"/>
    <p:sldId id="291" r:id="rId28"/>
    <p:sldId id="292" r:id="rId29"/>
    <p:sldId id="293" r:id="rId30"/>
    <p:sldId id="294" r:id="rId31"/>
    <p:sldId id="295" r:id="rId32"/>
    <p:sldId id="296" r:id="rId33"/>
    <p:sldId id="297" r:id="rId34"/>
    <p:sldId id="29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216"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C655E3-D7AE-405B-8D6E-7AA22AC37665}" type="datetimeFigureOut">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A42A-D899-4EDC-9730-2848FB6A14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655E3-D7AE-405B-8D6E-7AA22AC37665}" type="datetimeFigureOut">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A42A-D899-4EDC-9730-2848FB6A14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655E3-D7AE-405B-8D6E-7AA22AC37665}" type="datetimeFigureOut">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A42A-D899-4EDC-9730-2848FB6A14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655E3-D7AE-405B-8D6E-7AA22AC37665}" type="datetimeFigureOut">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A42A-D899-4EDC-9730-2848FB6A14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655E3-D7AE-405B-8D6E-7AA22AC37665}" type="datetimeFigureOut">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A42A-D899-4EDC-9730-2848FB6A14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655E3-D7AE-405B-8D6E-7AA22AC37665}" type="datetimeFigureOut">
              <a:rPr lang="en-US" smtClean="0"/>
              <a:pPr/>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8A42A-D899-4EDC-9730-2848FB6A14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C655E3-D7AE-405B-8D6E-7AA22AC37665}" type="datetimeFigureOut">
              <a:rPr lang="en-US" smtClean="0"/>
              <a:pPr/>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C8A42A-D899-4EDC-9730-2848FB6A14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C655E3-D7AE-405B-8D6E-7AA22AC37665}" type="datetimeFigureOut">
              <a:rPr lang="en-US" smtClean="0"/>
              <a:pPr/>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C8A42A-D899-4EDC-9730-2848FB6A14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655E3-D7AE-405B-8D6E-7AA22AC37665}" type="datetimeFigureOut">
              <a:rPr lang="en-US" smtClean="0"/>
              <a:pPr/>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C8A42A-D899-4EDC-9730-2848FB6A14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655E3-D7AE-405B-8D6E-7AA22AC37665}" type="datetimeFigureOut">
              <a:rPr lang="en-US" smtClean="0"/>
              <a:pPr/>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8A42A-D899-4EDC-9730-2848FB6A14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655E3-D7AE-405B-8D6E-7AA22AC37665}" type="datetimeFigureOut">
              <a:rPr lang="en-US" smtClean="0"/>
              <a:pPr/>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8A42A-D899-4EDC-9730-2848FB6A14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655E3-D7AE-405B-8D6E-7AA22AC37665}" type="datetimeFigureOut">
              <a:rPr lang="en-US" smtClean="0"/>
              <a:pPr/>
              <a:t>10/11/2017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8A42A-D899-4EDC-9730-2848FB6A14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3657600"/>
          </a:xfrm>
        </p:spPr>
        <p:txBody>
          <a:bodyPr>
            <a:normAutofit fontScale="90000"/>
          </a:bodyPr>
          <a:lstStyle/>
          <a:p>
            <a:r>
              <a:rPr lang="en-US" sz="3200" dirty="0" smtClean="0">
                <a:latin typeface="Times New Roman" pitchFamily="18" charset="0"/>
                <a:cs typeface="Times New Roman" pitchFamily="18" charset="0"/>
              </a:rPr>
              <a:t>INVESTIGATION  OF  THE  SUITABILITY</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OF  AVOCADO LEAF, RED KOLANUT</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LEAF AND  WATER  HYACINTH  LEAF</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IN  THE  FABRICATION   OF DYE  SEN</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SITIZED  SOLAR CELLS</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BY</a:t>
            </a:r>
            <a:br>
              <a:rPr lang="en-US" sz="32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OKAFOR  PAUL,  ADENIKE  BOYO,OLADEPO   AYINDE  AND  AKINGBADE  FATAI</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5562600"/>
            <a:ext cx="6934200" cy="76200"/>
          </a:xfrm>
        </p:spPr>
        <p:txBody>
          <a:bodyPr>
            <a:normAutofit fontScale="25000" lnSpcReduction="20000"/>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SOURCE  OF  DATA</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t>  The</a:t>
            </a:r>
            <a:r>
              <a:rPr lang="en-US" dirty="0" smtClean="0">
                <a:latin typeface="Times New Roman" pitchFamily="18" charset="0"/>
                <a:cs typeface="Times New Roman" pitchFamily="18" charset="0"/>
              </a:rPr>
              <a:t>  source  of  the  data  is  from  dye  sensitized  solar  cells fabricated in the  physics  laboratory,  department   of physics,</a:t>
            </a:r>
          </a:p>
          <a:p>
            <a:pPr>
              <a:buNone/>
            </a:pPr>
            <a:r>
              <a:rPr lang="en-US" dirty="0" smtClean="0">
                <a:latin typeface="Times New Roman" pitchFamily="18" charset="0"/>
                <a:cs typeface="Times New Roman" pitchFamily="18" charset="0"/>
              </a:rPr>
              <a:t>    lagos  state university,  and  from  spectrophotometer  readings,  taken in the</a:t>
            </a:r>
          </a:p>
          <a:p>
            <a:pPr>
              <a:buNone/>
            </a:pPr>
            <a:r>
              <a:rPr lang="en-US" dirty="0" smtClean="0">
                <a:latin typeface="Times New Roman" pitchFamily="18" charset="0"/>
                <a:cs typeface="Times New Roman" pitchFamily="18" charset="0"/>
              </a:rPr>
              <a:t>    laboratory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SPECTROPHOTOMETER MACHINE</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descr="Image0278"/>
          <p:cNvPicPr>
            <a:picLocks noChangeAspect="1" noChangeArrowheads="1"/>
          </p:cNvPicPr>
          <p:nvPr/>
        </p:nvPicPr>
        <p:blipFill>
          <a:blip r:embed="rId2"/>
          <a:srcRect/>
          <a:stretch>
            <a:fillRect/>
          </a:stretch>
        </p:blipFill>
        <p:spPr bwMode="auto">
          <a:xfrm>
            <a:off x="381000" y="1143000"/>
            <a:ext cx="7010400" cy="5486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ASSEMBLING  THE  CELL</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p>
        </p:txBody>
      </p:sp>
      <p:pic>
        <p:nvPicPr>
          <p:cNvPr id="9218" name="Picture 2" descr="Image0281"/>
          <p:cNvPicPr>
            <a:picLocks noChangeAspect="1" noChangeArrowheads="1"/>
          </p:cNvPicPr>
          <p:nvPr/>
        </p:nvPicPr>
        <p:blipFill>
          <a:blip r:embed="rId2"/>
          <a:srcRect/>
          <a:stretch>
            <a:fillRect/>
          </a:stretch>
        </p:blipFill>
        <p:spPr bwMode="auto">
          <a:xfrm>
            <a:off x="914400" y="1600200"/>
            <a:ext cx="6858000" cy="4876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METHODOLOGY</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t>  Av</a:t>
            </a:r>
            <a:r>
              <a:rPr lang="en-US" dirty="0" smtClean="0">
                <a:latin typeface="Times New Roman" pitchFamily="18" charset="0"/>
                <a:cs typeface="Times New Roman" pitchFamily="18" charset="0"/>
              </a:rPr>
              <a:t>ocado  leaf, red  kolanut  leaf  and  water  hyacinth  leaves were  gathered  from  a  farm</a:t>
            </a:r>
          </a:p>
          <a:p>
            <a:pPr>
              <a:buNone/>
            </a:pPr>
            <a:r>
              <a:rPr lang="en-US" dirty="0" smtClean="0">
                <a:latin typeface="Times New Roman" pitchFamily="18" charset="0"/>
                <a:cs typeface="Times New Roman" pitchFamily="18" charset="0"/>
              </a:rPr>
              <a:t>  in  agbara  Ogun  state.  250g of  each  plant</a:t>
            </a:r>
          </a:p>
          <a:p>
            <a:pPr>
              <a:buNone/>
            </a:pPr>
            <a:r>
              <a:rPr lang="en-US" dirty="0" smtClean="0">
                <a:latin typeface="Times New Roman" pitchFamily="18" charset="0"/>
                <a:cs typeface="Times New Roman" pitchFamily="18" charset="0"/>
              </a:rPr>
              <a:t>  material   was then  soaked  in  500ml methanol for  24hrs.  The  cold  extraction  method  was  used.</a:t>
            </a:r>
          </a:p>
          <a:p>
            <a:pPr>
              <a:buNone/>
            </a:pPr>
            <a:r>
              <a:rPr lang="en-US" dirty="0" smtClean="0">
                <a:latin typeface="Times New Roman" pitchFamily="18" charset="0"/>
                <a:cs typeface="Times New Roman" pitchFamily="18" charset="0"/>
              </a:rPr>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AVOCADO</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 </a:t>
            </a:r>
          </a:p>
          <a:p>
            <a:r>
              <a:rPr lang="en-US" dirty="0" smtClean="0"/>
              <a:t>                                        AVOCADO  LEAF     (Plate  1)</a:t>
            </a:r>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16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AVOCADO  LEAF     (Plate  1)</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2" descr="avocado  leav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5058" name="Picture 2"/>
          <p:cNvPicPr>
            <a:picLocks noGrp="1" noChangeAspect="1" noChangeArrowheads="1"/>
          </p:cNvPicPr>
          <p:nvPr>
            <p:ph idx="1"/>
          </p:nvPr>
        </p:nvPicPr>
        <p:blipFill>
          <a:blip r:embed="rId2"/>
          <a:srcRect/>
          <a:stretch>
            <a:fillRect/>
          </a:stretch>
        </p:blipFill>
        <p:spPr bwMode="auto">
          <a:xfrm>
            <a:off x="-228600" y="0"/>
            <a:ext cx="9906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p:cNvPicPr>
            <a:picLocks noGrp="1" noChangeAspect="1" noChangeArrowheads="1"/>
          </p:cNvPicPr>
          <p:nvPr>
            <p:ph idx="1"/>
          </p:nvPr>
        </p:nvPicPr>
        <p:blipFill>
          <a:blip r:embed="rId2"/>
          <a:srcRect/>
          <a:stretch>
            <a:fillRect/>
          </a:stretch>
        </p:blipFill>
        <p:spPr bwMode="auto">
          <a:xfrm>
            <a:off x="0" y="1"/>
            <a:ext cx="96012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METHODOLOGY   CONTD.</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  The  plant  extracts  were  then  filtered  and</a:t>
            </a:r>
          </a:p>
          <a:p>
            <a:pPr>
              <a:buNone/>
            </a:pPr>
            <a:r>
              <a:rPr lang="en-US" dirty="0" smtClean="0">
                <a:latin typeface="Times New Roman" pitchFamily="18" charset="0"/>
                <a:cs typeface="Times New Roman" pitchFamily="18" charset="0"/>
              </a:rPr>
              <a:t>stored  in  a  reagent  bottle. Spectrophotometer  readings  were  carried  out  for  each  dye.  The  cells  were  assembled  using  TiO</a:t>
            </a:r>
            <a:r>
              <a:rPr lang="en-US" dirty="0" smtClean="0">
                <a:latin typeface="Arial Unicode MS"/>
                <a:ea typeface="Arial Unicode MS"/>
                <a:cs typeface="Arial Unicode MS"/>
              </a:rPr>
              <a:t>₂  </a:t>
            </a:r>
            <a:r>
              <a:rPr lang="en-US" dirty="0" smtClean="0">
                <a:latin typeface="Times New Roman" pitchFamily="18" charset="0"/>
                <a:ea typeface="Arial Unicode MS"/>
                <a:cs typeface="Times New Roman" pitchFamily="18" charset="0"/>
              </a:rPr>
              <a:t>thin  films  on  FTO  coated  glass.</a:t>
            </a:r>
          </a:p>
          <a:p>
            <a:pPr>
              <a:buNone/>
            </a:pPr>
            <a:r>
              <a:rPr lang="en-US" dirty="0" smtClean="0">
                <a:latin typeface="Times New Roman" pitchFamily="18" charset="0"/>
                <a:ea typeface="Arial Unicode MS"/>
                <a:cs typeface="Times New Roman" pitchFamily="18" charset="0"/>
              </a:rPr>
              <a:t>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	METHODOLOGY   CONTD</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After  assembly,  readings  of  current  and  </a:t>
            </a:r>
          </a:p>
          <a:p>
            <a:pPr>
              <a:buNone/>
            </a:pPr>
            <a:r>
              <a:rPr lang="en-US" dirty="0" smtClean="0">
                <a:latin typeface="Times New Roman" pitchFamily="18" charset="0"/>
                <a:cs typeface="Times New Roman" pitchFamily="18" charset="0"/>
              </a:rPr>
              <a:t>voltage  were  taken while  the  cells  were</a:t>
            </a:r>
          </a:p>
          <a:p>
            <a:pPr>
              <a:buNone/>
            </a:pPr>
            <a:r>
              <a:rPr lang="en-US" dirty="0" smtClean="0">
                <a:latin typeface="Times New Roman" pitchFamily="18" charset="0"/>
                <a:cs typeface="Times New Roman" pitchFamily="18" charset="0"/>
              </a:rPr>
              <a:t>exposed  to  sunlight.</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RESULTS</a:t>
            </a:r>
            <a:endParaRPr lang="en-US"/>
          </a:p>
        </p:txBody>
      </p:sp>
      <p:pic>
        <p:nvPicPr>
          <p:cNvPr id="4" name="Picture 1"/>
          <p:cNvPicPr>
            <a:picLocks noGrp="1" noChangeAspect="1" noChangeArrowheads="1"/>
          </p:cNvPicPr>
          <p:nvPr>
            <p:ph idx="1"/>
          </p:nvPr>
        </p:nvPicPr>
        <p:blipFill>
          <a:blip r:embed="rId2"/>
          <a:srcRect/>
          <a:stretch>
            <a:fillRect/>
          </a:stretch>
        </p:blipFill>
        <p:spPr bwMode="auto">
          <a:xfrm>
            <a:off x="457200" y="2165111"/>
            <a:ext cx="8229600" cy="339614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INTRODUCTION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With  the continued  use  of  fossil  fuels, global  warming  has become  a major  concern</a:t>
            </a:r>
          </a:p>
          <a:p>
            <a:pPr>
              <a:buNone/>
            </a:pPr>
            <a:r>
              <a:rPr lang="en-US" dirty="0">
                <a:latin typeface="Times New Roman" pitchFamily="18" charset="0"/>
                <a:cs typeface="Times New Roman" pitchFamily="18" charset="0"/>
              </a:rPr>
              <a:t>i</a:t>
            </a:r>
            <a:r>
              <a:rPr lang="en-US" dirty="0" smtClean="0">
                <a:latin typeface="Times New Roman" pitchFamily="18" charset="0"/>
                <a:cs typeface="Times New Roman" pitchFamily="18" charset="0"/>
              </a:rPr>
              <a:t>n  today’s  society.  There is  therefore  need</a:t>
            </a:r>
          </a:p>
          <a:p>
            <a:pPr>
              <a:buNone/>
            </a:pPr>
            <a:r>
              <a:rPr lang="en-US" dirty="0">
                <a:latin typeface="Times New Roman" pitchFamily="18" charset="0"/>
                <a:cs typeface="Times New Roman" pitchFamily="18" charset="0"/>
              </a:rPr>
              <a:t>f</a:t>
            </a:r>
            <a:r>
              <a:rPr lang="en-US" dirty="0" smtClean="0">
                <a:latin typeface="Times New Roman" pitchFamily="18" charset="0"/>
                <a:cs typeface="Times New Roman" pitchFamily="18" charset="0"/>
              </a:rPr>
              <a:t>or  alternative  energy  sources. A  promising</a:t>
            </a:r>
          </a:p>
          <a:p>
            <a:pPr>
              <a:buNone/>
            </a:pPr>
            <a:r>
              <a:rPr lang="en-US" dirty="0">
                <a:latin typeface="Times New Roman" pitchFamily="18" charset="0"/>
                <a:cs typeface="Times New Roman" pitchFamily="18" charset="0"/>
              </a:rPr>
              <a:t>n</a:t>
            </a:r>
            <a:r>
              <a:rPr lang="en-US" dirty="0" smtClean="0">
                <a:latin typeface="Times New Roman" pitchFamily="18" charset="0"/>
                <a:cs typeface="Times New Roman" pitchFamily="18" charset="0"/>
              </a:rPr>
              <a:t>ew  alternative  for  solar  energy  is  the  dye</a:t>
            </a:r>
          </a:p>
          <a:p>
            <a:pPr>
              <a:buNone/>
            </a:pPr>
            <a:r>
              <a:rPr lang="en-US" dirty="0">
                <a:latin typeface="Times New Roman" pitchFamily="18" charset="0"/>
                <a:cs typeface="Times New Roman" pitchFamily="18" charset="0"/>
              </a:rPr>
              <a:t>s</a:t>
            </a:r>
            <a:r>
              <a:rPr lang="en-US" dirty="0" smtClean="0">
                <a:latin typeface="Times New Roman" pitchFamily="18" charset="0"/>
                <a:cs typeface="Times New Roman" pitchFamily="18" charset="0"/>
              </a:rPr>
              <a:t>ensitized  solar  cell.</a:t>
            </a: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RESULTS</a:t>
            </a:r>
            <a:endParaRPr lang="en-US"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990600" y="1676400"/>
            <a:ext cx="7964714" cy="3124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SPECTROPHOTOMETER  ANALYSIS FOR</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KOLANUT  LEAF.</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pic>
        <p:nvPicPr>
          <p:cNvPr id="1026" name="Picture 1"/>
          <p:cNvPicPr>
            <a:picLocks noChangeAspect="1" noChangeArrowheads="1"/>
          </p:cNvPicPr>
          <p:nvPr/>
        </p:nvPicPr>
        <p:blipFill>
          <a:blip r:embed="rId2"/>
          <a:srcRect/>
          <a:stretch>
            <a:fillRect/>
          </a:stretch>
        </p:blipFill>
        <p:spPr bwMode="auto">
          <a:xfrm>
            <a:off x="609600" y="1676400"/>
            <a:ext cx="7772400" cy="438716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RESULTS     CONTD</a:t>
            </a:r>
            <a:endParaRPr lang="en-US" sz="3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1600200" y="1828800"/>
            <a:ext cx="5937250" cy="37655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0" y="0"/>
            <a:ext cx="8770710" cy="5562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228600" y="457200"/>
            <a:ext cx="8643084" cy="46355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CALCULATIONS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47500" lnSpcReduction="20000"/>
          </a:bodyPr>
          <a:lstStyle/>
          <a:p>
            <a:pPr>
              <a:buNone/>
            </a:pPr>
            <a:r>
              <a:rPr lang="en-US" b="1" dirty="0" smtClean="0"/>
              <a:t>Calculations</a:t>
            </a:r>
            <a:endParaRPr lang="en-US" dirty="0" smtClean="0"/>
          </a:p>
          <a:p>
            <a:pPr>
              <a:buNone/>
            </a:pPr>
            <a:r>
              <a:rPr lang="en-US" dirty="0" smtClean="0"/>
              <a:t>Efficiency  of  cell  with  kolanut  leaf  extract</a:t>
            </a:r>
          </a:p>
          <a:p>
            <a:pPr>
              <a:buNone/>
            </a:pPr>
            <a:r>
              <a:rPr lang="en-US" dirty="0" smtClean="0"/>
              <a:t>The  efficiency  of  the  cell  is  given  by   Ƞ  = ( FF x  </a:t>
            </a:r>
            <a:r>
              <a:rPr lang="en-US" dirty="0" err="1" smtClean="0"/>
              <a:t>Isc</a:t>
            </a:r>
            <a:r>
              <a:rPr lang="en-US" dirty="0" smtClean="0"/>
              <a:t> x Voc) /Pin  where   FF  is  the  fill  factor.   </a:t>
            </a:r>
            <a:r>
              <a:rPr lang="en-US" dirty="0" err="1" smtClean="0"/>
              <a:t>Isc</a:t>
            </a:r>
            <a:r>
              <a:rPr lang="en-US" dirty="0" smtClean="0"/>
              <a:t>  is  the  short  circuit  current.   Voc  is  the  open  circuit  voltage.   Pin  is  the  incident  solar  radiation  in  watts  per  meter  squared.</a:t>
            </a:r>
          </a:p>
          <a:p>
            <a:pPr>
              <a:buNone/>
            </a:pPr>
            <a:r>
              <a:rPr lang="en-US" dirty="0" smtClean="0"/>
              <a:t>But  FF  =   (Imax  x </a:t>
            </a:r>
            <a:r>
              <a:rPr lang="en-US" dirty="0" err="1" smtClean="0"/>
              <a:t>Vmax</a:t>
            </a:r>
            <a:r>
              <a:rPr lang="en-US" dirty="0" smtClean="0"/>
              <a:t>)/ (</a:t>
            </a:r>
            <a:r>
              <a:rPr lang="en-US" dirty="0" err="1" smtClean="0"/>
              <a:t>Isc</a:t>
            </a:r>
            <a:r>
              <a:rPr lang="en-US" dirty="0" smtClean="0"/>
              <a:t>  x  Voc),  where   Imax  is  maximum  cell  current,   </a:t>
            </a:r>
            <a:r>
              <a:rPr lang="en-US" dirty="0" err="1" smtClean="0"/>
              <a:t>Vmax</a:t>
            </a:r>
            <a:r>
              <a:rPr lang="en-US" dirty="0" smtClean="0"/>
              <a:t>  is  the  maximum  cell  voltage.  Imax is  the  maximum  current  obtained  at  the  knee  of  the  I-V   curve.  </a:t>
            </a:r>
            <a:r>
              <a:rPr lang="en-US" dirty="0" err="1" smtClean="0"/>
              <a:t>Vmax</a:t>
            </a:r>
            <a:r>
              <a:rPr lang="en-US" dirty="0" smtClean="0"/>
              <a:t>  is  the  maximum  voltage  obtained  at  the  knee  of  the  I-V  curve.</a:t>
            </a:r>
          </a:p>
          <a:p>
            <a:pPr>
              <a:buNone/>
            </a:pPr>
            <a:r>
              <a:rPr lang="en-US" dirty="0" smtClean="0"/>
              <a:t>Imax  for  this  cell  is   580µA= 580 x  10⁻⁶A.  </a:t>
            </a:r>
            <a:r>
              <a:rPr lang="en-US" dirty="0" err="1" smtClean="0"/>
              <a:t>Vmax</a:t>
            </a:r>
            <a:r>
              <a:rPr lang="en-US" dirty="0" smtClean="0"/>
              <a:t>  =  80millivolts  =  80  x  10⁻³V. (Note  active  area  of  cell   =2cm  by2cm  =  4cm²  =  4 x  10⁻⁴m²</a:t>
            </a:r>
          </a:p>
          <a:p>
            <a:pPr>
              <a:buNone/>
            </a:pPr>
            <a:r>
              <a:rPr lang="en-US" dirty="0" err="1" smtClean="0"/>
              <a:t>Isc</a:t>
            </a:r>
            <a:r>
              <a:rPr lang="en-US" dirty="0" smtClean="0"/>
              <a:t>  =  600µA  =  600  x  10⁻⁶A</a:t>
            </a:r>
          </a:p>
          <a:p>
            <a:pPr>
              <a:buNone/>
            </a:pPr>
            <a:r>
              <a:rPr lang="en-US" dirty="0" smtClean="0"/>
              <a:t>Voc  =   100 </a:t>
            </a:r>
            <a:r>
              <a:rPr lang="en-US" dirty="0" err="1" smtClean="0"/>
              <a:t>millivolts</a:t>
            </a:r>
            <a:r>
              <a:rPr lang="en-US" dirty="0" smtClean="0"/>
              <a:t>  = 100  x  10⁻³ volts,   then   FF  =   (580  x   10⁻⁶  x  80  x  10⁻³)/(600 x 10⁻⁶ x  100 x 10⁻³)  =  0.7733.   Cell  efficiency  =</a:t>
            </a:r>
          </a:p>
          <a:p>
            <a:pPr>
              <a:buNone/>
            </a:pPr>
            <a:r>
              <a:rPr lang="en-US" u="sng" dirty="0" smtClean="0"/>
              <a:t>Maximum  power  output  per  unit   area </a:t>
            </a:r>
            <a:endParaRPr lang="en-US" dirty="0" smtClean="0"/>
          </a:p>
          <a:p>
            <a:pPr>
              <a:buNone/>
            </a:pPr>
            <a:r>
              <a:rPr lang="en-US" dirty="0" smtClean="0"/>
              <a:t>Maximum  input  power  per  unit  area.                  Maximum  power  output =  Imax  x  </a:t>
            </a:r>
            <a:r>
              <a:rPr lang="en-US" dirty="0" err="1" smtClean="0"/>
              <a:t>Vmax</a:t>
            </a:r>
            <a:r>
              <a:rPr lang="en-US" dirty="0" smtClean="0"/>
              <a:t> = </a:t>
            </a:r>
          </a:p>
          <a:p>
            <a:pPr>
              <a:buNone/>
            </a:pPr>
            <a:r>
              <a:rPr lang="en-US" dirty="0" smtClean="0"/>
              <a:t>580 x  10⁻⁶ x  80  x10⁻³   =  4.64  x 10⁻⁵watts.  Maximum  power output per  unit  area  =  (4.64  x  10⁻⁵)/(4  x  10⁻⁴)watts  per  </a:t>
            </a:r>
            <a:r>
              <a:rPr lang="en-US" dirty="0" err="1" smtClean="0"/>
              <a:t>metre</a:t>
            </a:r>
            <a:r>
              <a:rPr lang="en-US" dirty="0" smtClean="0"/>
              <a:t>  squared.    =  11.6  x  10⁻²W/m².  Solar  intensity  at  time  of  experiment  =  57.5W/m².  So  efficiency  of  cell  =  (11.6  x  10⁻²/57.5)  x  100  =  0.2%</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Efficiency  of  cell  with  water  hyacinth  extract</a:t>
            </a:r>
            <a:endParaRPr lang="en-US" dirty="0" smtClean="0"/>
          </a:p>
          <a:p>
            <a:pPr>
              <a:buNone/>
            </a:pPr>
            <a:r>
              <a:rPr lang="en-US" dirty="0" smtClean="0"/>
              <a:t>For  this  cell,   Imax  =  400µA.   </a:t>
            </a:r>
            <a:r>
              <a:rPr lang="en-US" dirty="0" err="1" smtClean="0"/>
              <a:t>Vmax</a:t>
            </a:r>
            <a:r>
              <a:rPr lang="en-US" dirty="0" smtClean="0"/>
              <a:t>  =  90 </a:t>
            </a:r>
            <a:r>
              <a:rPr lang="en-US" dirty="0" err="1" smtClean="0"/>
              <a:t>millivolts</a:t>
            </a:r>
            <a:r>
              <a:rPr lang="en-US" dirty="0" smtClean="0"/>
              <a:t>,   </a:t>
            </a:r>
            <a:r>
              <a:rPr lang="en-US" dirty="0" err="1" smtClean="0"/>
              <a:t>Isc</a:t>
            </a:r>
            <a:r>
              <a:rPr lang="en-US" dirty="0" smtClean="0"/>
              <a:t>  =  900µA.  Voc  =  120millivolts</a:t>
            </a:r>
          </a:p>
          <a:p>
            <a:pPr>
              <a:buNone/>
            </a:pPr>
            <a:r>
              <a:rPr lang="en-US" dirty="0" smtClean="0"/>
              <a:t>(See current - voltage  graph).  Then   FF  =  (400  x  10⁻⁶ x 90  10⁻³)/(900  x 10⁻⁶ x120  x10⁻³)</a:t>
            </a:r>
          </a:p>
          <a:p>
            <a:pPr>
              <a:buNone/>
            </a:pPr>
            <a:r>
              <a:rPr lang="en-US" dirty="0" smtClean="0"/>
              <a:t>=0.33.  Cell   efficiency   = ( maximum  power  output  per  unit  area)/(input  power  per  unit  area).  Maximum  power  output  per  unit  area  =   (36  x  10⁻⁶)/(4x  10⁻⁴)   watts per  meter squared. = 9x 10⁻²W/m²  (Note  active  area  of  cell  =2cmx2cm =  4cm²  = 4  x  10⁻⁴m²).</a:t>
            </a:r>
          </a:p>
          <a:p>
            <a:pPr>
              <a:buNone/>
            </a:pPr>
            <a:r>
              <a:rPr lang="en-US" dirty="0" smtClean="0"/>
              <a:t>Efficiency  =  (9  x  10⁻²)/(57.5) x  100  =  0.156%.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CALCULATIONS  CONTD</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a:buNone/>
            </a:pPr>
            <a:r>
              <a:rPr lang="en-US" b="1" dirty="0" smtClean="0"/>
              <a:t>Efficiency  of  cell  with  Avocado  leaf  extract</a:t>
            </a:r>
            <a:endParaRPr lang="en-US" dirty="0" smtClean="0"/>
          </a:p>
          <a:p>
            <a:pPr>
              <a:buNone/>
            </a:pPr>
            <a:r>
              <a:rPr lang="en-US" dirty="0" smtClean="0"/>
              <a:t>For  this  cell,</a:t>
            </a:r>
          </a:p>
          <a:p>
            <a:pPr>
              <a:buNone/>
            </a:pPr>
            <a:r>
              <a:rPr lang="en-US" dirty="0" smtClean="0"/>
              <a:t>Imax  =  470µA,   </a:t>
            </a:r>
            <a:r>
              <a:rPr lang="en-US" dirty="0" err="1" smtClean="0"/>
              <a:t>Vmax</a:t>
            </a:r>
            <a:r>
              <a:rPr lang="en-US" dirty="0" smtClean="0"/>
              <a:t>  =  38millivolts,   </a:t>
            </a:r>
            <a:r>
              <a:rPr lang="en-US" dirty="0" err="1" smtClean="0"/>
              <a:t>Isc</a:t>
            </a:r>
            <a:r>
              <a:rPr lang="en-US" dirty="0" smtClean="0"/>
              <a:t>  =  480µA,   Voc  = 43millivolts,  then  FF =</a:t>
            </a:r>
          </a:p>
          <a:p>
            <a:pPr>
              <a:buNone/>
            </a:pPr>
            <a:r>
              <a:rPr lang="en-US" dirty="0" smtClean="0"/>
              <a:t>(470x 10⁻⁶  x38 x10⁻³)/(480  x 10⁻⁶x43 x10⁻³)  =0.865.</a:t>
            </a:r>
          </a:p>
          <a:p>
            <a:pPr>
              <a:buNone/>
            </a:pPr>
            <a:r>
              <a:rPr lang="en-US" dirty="0" smtClean="0"/>
              <a:t>Efficiency    =  (maximum power  output  per  unit  area)/(input  power  per  unit  area).</a:t>
            </a:r>
          </a:p>
          <a:p>
            <a:pPr>
              <a:buNone/>
            </a:pPr>
            <a:r>
              <a:rPr lang="en-US" dirty="0" smtClean="0"/>
              <a:t>Maximum  power  output  =  </a:t>
            </a:r>
            <a:r>
              <a:rPr lang="en-US" dirty="0" err="1" smtClean="0"/>
              <a:t>Vmax</a:t>
            </a:r>
            <a:r>
              <a:rPr lang="en-US" dirty="0" smtClean="0"/>
              <a:t>  x  Imax  =  38 x  10⁻³ x  470  x  10⁻⁶  =1.786 x 10⁻⁵W.</a:t>
            </a:r>
          </a:p>
          <a:p>
            <a:pPr>
              <a:buNone/>
            </a:pPr>
            <a:r>
              <a:rPr lang="en-US" dirty="0" smtClean="0"/>
              <a:t>Maximum power  output  per  unit  area  =  (1.786  x  10⁻⁵)/(4x  10⁻⁴)  =  0.044W/m²,  then  </a:t>
            </a:r>
            <a:r>
              <a:rPr lang="en-US" u="sng" dirty="0" smtClean="0"/>
              <a:t>efficiency  =    (0.044)/(57.5) x 100  = 0.07%.</a:t>
            </a:r>
            <a:endParaRPr lang="en-US" dirty="0" smtClean="0"/>
          </a:p>
          <a:p>
            <a:pPr>
              <a:buNone/>
            </a:pPr>
            <a:r>
              <a:rPr lang="en-US" dirty="0" smtClean="0"/>
              <a:t>Location  of  experiment,  </a:t>
            </a:r>
            <a:r>
              <a:rPr lang="en-US" dirty="0" err="1" smtClean="0"/>
              <a:t>ie</a:t>
            </a:r>
            <a:r>
              <a:rPr lang="en-US" dirty="0" smtClean="0"/>
              <a:t>  where  readings  were  taken  was  Lagos  State  University,  </a:t>
            </a:r>
            <a:r>
              <a:rPr lang="en-US" dirty="0" err="1" smtClean="0"/>
              <a:t>Ojo</a:t>
            </a:r>
            <a:r>
              <a:rPr lang="en-US" dirty="0" smtClean="0"/>
              <a:t>,  Lagos  on  the  27</a:t>
            </a:r>
            <a:r>
              <a:rPr lang="en-US" baseline="30000" dirty="0" smtClean="0"/>
              <a:t>th</a:t>
            </a:r>
            <a:r>
              <a:rPr lang="en-US" dirty="0" smtClean="0"/>
              <a:t>  of  </a:t>
            </a:r>
            <a:r>
              <a:rPr lang="en-US" dirty="0" err="1" smtClean="0"/>
              <a:t>july</a:t>
            </a:r>
            <a:r>
              <a:rPr lang="en-US" dirty="0" smtClean="0"/>
              <a:t>  2016  at  5:15 p.m.</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CONCLUSION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Kolanut leaf has the  highest  efficiency  of  0.2%.  This is  followed  by  water  hyacinth with efficiency of  0.156%.</a:t>
            </a:r>
          </a:p>
          <a:p>
            <a:pPr>
              <a:buNone/>
            </a:pPr>
            <a:r>
              <a:rPr lang="en-US" dirty="0" smtClean="0">
                <a:latin typeface="Times New Roman" pitchFamily="18" charset="0"/>
                <a:cs typeface="Times New Roman" pitchFamily="18" charset="0"/>
              </a:rPr>
              <a:t>Avocado  leaf  has efficiency  of 0.07%.</a:t>
            </a:r>
          </a:p>
          <a:p>
            <a:pPr>
              <a:buNone/>
            </a:pPr>
            <a:r>
              <a:rPr lang="en-US" dirty="0" smtClean="0">
                <a:latin typeface="Times New Roman" pitchFamily="18" charset="0"/>
                <a:cs typeface="Times New Roman" pitchFamily="18" charset="0"/>
              </a:rPr>
              <a:t>Generally, the  efficiency  of  these cells  can be</a:t>
            </a:r>
          </a:p>
          <a:p>
            <a:pPr>
              <a:buNone/>
            </a:pPr>
            <a:r>
              <a:rPr lang="en-US" dirty="0" smtClean="0">
                <a:latin typeface="Times New Roman" pitchFamily="18" charset="0"/>
                <a:cs typeface="Times New Roman" pitchFamily="18" charset="0"/>
              </a:rPr>
              <a:t>enhanced by using  polymeric  gel  electrolytes.</a:t>
            </a:r>
            <a:endParaRPr lang="en-US"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CONCLUSION   CONTD.</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t>e.g. polyvinyl</a:t>
            </a:r>
            <a:r>
              <a:rPr lang="en-US" dirty="0" smtClean="0">
                <a:latin typeface="Times New Roman" pitchFamily="18" charset="0"/>
                <a:cs typeface="Times New Roman" pitchFamily="18" charset="0"/>
              </a:rPr>
              <a:t>  acetate  and  some  organic acids,  like benzoic  acid, </a:t>
            </a:r>
            <a:r>
              <a:rPr lang="en-US" dirty="0" err="1" smtClean="0">
                <a:latin typeface="Times New Roman" pitchFamily="18" charset="0"/>
                <a:cs typeface="Times New Roman" pitchFamily="18" charset="0"/>
              </a:rPr>
              <a:t>cholic</a:t>
            </a:r>
            <a:r>
              <a:rPr lang="en-US" dirty="0" smtClean="0">
                <a:latin typeface="Times New Roman" pitchFamily="18" charset="0"/>
                <a:cs typeface="Times New Roman" pitchFamily="18" charset="0"/>
              </a:rPr>
              <a:t>  acid.</a:t>
            </a:r>
          </a:p>
          <a:p>
            <a:pPr>
              <a:buNone/>
            </a:pPr>
            <a:r>
              <a:rPr lang="en-US" dirty="0" smtClean="0">
                <a:latin typeface="Times New Roman" pitchFamily="18" charset="0"/>
                <a:cs typeface="Times New Roman" pitchFamily="18" charset="0"/>
              </a:rPr>
              <a:t>This promotes long term stability  of  the cells</a:t>
            </a:r>
          </a:p>
          <a:p>
            <a:pPr>
              <a:buNone/>
            </a:pPr>
            <a:r>
              <a:rPr lang="en-US" dirty="0" smtClean="0">
                <a:latin typeface="Times New Roman" pitchFamily="18" charset="0"/>
                <a:cs typeface="Times New Roman" pitchFamily="18" charset="0"/>
              </a:rPr>
              <a:t>and makes the dye  sensitized solar cell a reliable alternative  source of  energy to fossil</a:t>
            </a:r>
          </a:p>
          <a:p>
            <a:pPr>
              <a:buNone/>
            </a:pPr>
            <a:r>
              <a:rPr lang="en-US" dirty="0" smtClean="0">
                <a:latin typeface="Times New Roman" pitchFamily="18" charset="0"/>
                <a:cs typeface="Times New Roman" pitchFamily="18" charset="0"/>
              </a:rPr>
              <a:t>fuels.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INTRODUCTION  CONTD</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   DSSc   produce  a  current  using  natural  plant  dye pigment  and there is  therefore no  toxic  waste  material.  Dye  sensitized  solar</a:t>
            </a:r>
          </a:p>
          <a:p>
            <a:pPr>
              <a:buNone/>
            </a:pPr>
            <a:r>
              <a:rPr lang="en-US" dirty="0" smtClean="0">
                <a:latin typeface="Times New Roman" pitchFamily="18" charset="0"/>
                <a:cs typeface="Times New Roman" pitchFamily="18" charset="0"/>
              </a:rPr>
              <a:t>  cells  (DSSc)  have  potential to develop low cost  alternative  energy  to traditional  photovoltaic    device  [1,2]  .               </a:t>
            </a:r>
          </a:p>
          <a:p>
            <a:pPr>
              <a:buNone/>
            </a:pPr>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Thank  you</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Thanks  for listening</a:t>
            </a:r>
            <a:endParaRPr lang="en-US"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REFERENCES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pPr>
              <a:buNone/>
            </a:pPr>
            <a:r>
              <a:rPr lang="en-US" b="1" dirty="0" smtClean="0"/>
              <a:t>References</a:t>
            </a:r>
            <a:endParaRPr lang="en-US" dirty="0" smtClean="0"/>
          </a:p>
          <a:p>
            <a:pPr>
              <a:buNone/>
            </a:pPr>
            <a:r>
              <a:rPr lang="en-US" dirty="0" smtClean="0"/>
              <a:t>[1]  M.K. Nezeerudin  P. Pechy,  T. Renound   </a:t>
            </a:r>
            <a:r>
              <a:rPr lang="en-US" i="1" dirty="0" smtClean="0"/>
              <a:t>Engineering  of  efficient  panchromatic  sensitizers</a:t>
            </a:r>
            <a:r>
              <a:rPr lang="en-US" dirty="0" smtClean="0"/>
              <a:t>  </a:t>
            </a:r>
            <a:r>
              <a:rPr lang="en-US" i="1" dirty="0" smtClean="0"/>
              <a:t>for  new  crystalline   TiO₂  based  solar  cells.  Am  Chem  Soc  123(2001)   1613-1624</a:t>
            </a:r>
            <a:endParaRPr lang="en-US" dirty="0" smtClean="0"/>
          </a:p>
          <a:p>
            <a:pPr>
              <a:buNone/>
            </a:pPr>
            <a:r>
              <a:rPr lang="en-US" dirty="0" smtClean="0"/>
              <a:t>[2]  M. K.  Nezeerudin,  A.  Kay  I.  Rodico,  M  Gratzel.  </a:t>
            </a:r>
            <a:r>
              <a:rPr lang="en-US" i="1" dirty="0" smtClean="0"/>
              <a:t>Conversion  of  light  to  electricity  by  cis</a:t>
            </a:r>
            <a:r>
              <a:rPr lang="en-US" dirty="0" smtClean="0"/>
              <a:t>   </a:t>
            </a:r>
            <a:r>
              <a:rPr lang="en-US" i="1" dirty="0" smtClean="0"/>
              <a:t>-X₂  bis  (2,2  bypyridil-4,4  dicarboxylate  ruthenium  (11).  Charge  transfer  sensitizers.  Am</a:t>
            </a:r>
            <a:r>
              <a:rPr lang="en-US" dirty="0" smtClean="0"/>
              <a:t>  </a:t>
            </a:r>
            <a:r>
              <a:rPr lang="en-US" i="1" dirty="0" smtClean="0"/>
              <a:t>Chem  Soc</a:t>
            </a:r>
            <a:r>
              <a:rPr lang="en-US" dirty="0" smtClean="0"/>
              <a:t>  115  (1993)63826390</a:t>
            </a:r>
          </a:p>
          <a:p>
            <a:pPr>
              <a:buNone/>
            </a:pPr>
            <a:r>
              <a:rPr lang="en-US" dirty="0" smtClean="0"/>
              <a:t>[3]  A.F.  Noguira,  J R Durrant  M - A. D  Paoli,  </a:t>
            </a:r>
            <a:r>
              <a:rPr lang="en-US" i="1" dirty="0" smtClean="0"/>
              <a:t>Dye  sensitized  nanocrystalline  solar  cells</a:t>
            </a:r>
            <a:r>
              <a:rPr lang="en-US" dirty="0" smtClean="0"/>
              <a:t>  </a:t>
            </a:r>
            <a:r>
              <a:rPr lang="en-US" i="1" dirty="0" smtClean="0"/>
              <a:t>employing  a  polymer  electrolyte  Adv.  Mater</a:t>
            </a:r>
            <a:r>
              <a:rPr lang="en-US" dirty="0" smtClean="0"/>
              <a:t>  13(2004) 1455-1468</a:t>
            </a:r>
          </a:p>
          <a:p>
            <a:pPr>
              <a:buNone/>
            </a:pPr>
            <a:r>
              <a:rPr lang="en-US" dirty="0" smtClean="0"/>
              <a:t>[4]  A.F.  Noguira,  C. longo.  M.A  Paoli,  </a:t>
            </a:r>
            <a:r>
              <a:rPr lang="en-US" i="1" dirty="0" smtClean="0"/>
              <a:t>Polymers  in  dye  sensitized  solar  cells  overview  and</a:t>
            </a:r>
            <a:r>
              <a:rPr lang="en-US" dirty="0" smtClean="0"/>
              <a:t>  </a:t>
            </a:r>
            <a:r>
              <a:rPr lang="en-US" i="1" dirty="0" smtClean="0"/>
              <a:t>perspectives,  Coord  chem</a:t>
            </a:r>
            <a:r>
              <a:rPr lang="en-US" dirty="0" smtClean="0"/>
              <a:t>..  Rev  248(2004)  145555-1468</a:t>
            </a:r>
          </a:p>
          <a:p>
            <a:pPr>
              <a:buNone/>
            </a:pPr>
            <a:r>
              <a:rPr lang="en-US" dirty="0" smtClean="0"/>
              <a:t>[5] K.  Murakoshi  R.  Kogure,  Y  Wada.  S Yanagida,  </a:t>
            </a:r>
            <a:r>
              <a:rPr lang="en-US" i="1" dirty="0" smtClean="0"/>
              <a:t>Fabrication  of   solid  state  dye  Sensitized</a:t>
            </a:r>
            <a:r>
              <a:rPr lang="en-US" dirty="0" smtClean="0"/>
              <a:t>  </a:t>
            </a:r>
            <a:r>
              <a:rPr lang="en-US" i="1" dirty="0" smtClean="0"/>
              <a:t>TiO₂  solar  cells  combined  with  </a:t>
            </a:r>
            <a:r>
              <a:rPr lang="en-US" i="1" dirty="0" err="1" smtClean="0"/>
              <a:t>polypyrrole</a:t>
            </a:r>
            <a:r>
              <a:rPr lang="en-US" i="1" dirty="0" smtClean="0"/>
              <a:t>,  sol  Energy  Mater  solar  cells</a:t>
            </a:r>
            <a:r>
              <a:rPr lang="en-US" dirty="0" smtClean="0"/>
              <a:t>    55  (1998) 13-125</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REFERENCES  CONTD</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55000" lnSpcReduction="20000"/>
          </a:bodyPr>
          <a:lstStyle/>
          <a:p>
            <a:pPr>
              <a:buNone/>
            </a:pPr>
            <a:r>
              <a:rPr lang="en-US" dirty="0" smtClean="0"/>
              <a:t>[6]K.  Tennakone,  G.R.R.A.  Kumara.  </a:t>
            </a:r>
            <a:r>
              <a:rPr lang="en-US" i="1" dirty="0" smtClean="0"/>
              <a:t>A  solid  state  photovoltaic  cells  sensitized  with  a</a:t>
            </a:r>
            <a:r>
              <a:rPr lang="en-US" dirty="0" smtClean="0"/>
              <a:t>  </a:t>
            </a:r>
            <a:r>
              <a:rPr lang="en-US" i="1" dirty="0" smtClean="0"/>
              <a:t>ruthenium  bypyridil  complex.  J   phys  D. APPS  phys</a:t>
            </a:r>
            <a:r>
              <a:rPr lang="en-US" dirty="0" smtClean="0"/>
              <a:t>  31(1998)  1492 -1496</a:t>
            </a:r>
          </a:p>
          <a:p>
            <a:pPr>
              <a:buNone/>
            </a:pPr>
            <a:r>
              <a:rPr lang="en-US" dirty="0" smtClean="0"/>
              <a:t>[7] E  Chatzraslogue.  T  Sergio  populous.  A.G.  Kentos</a:t>
            </a:r>
            <a:r>
              <a:rPr lang="en-US" i="1" dirty="0" smtClean="0"/>
              <a:t>.  The  influence  of   metal  carbon  and</a:t>
            </a:r>
            <a:r>
              <a:rPr lang="en-US" dirty="0" smtClean="0"/>
              <a:t>  </a:t>
            </a:r>
            <a:r>
              <a:rPr lang="en-US" i="1" dirty="0" smtClean="0"/>
              <a:t>the  filter  on  the  performance  of  dye  Sensitized  solar  cells  using  polymer  gel  redox  electrolytes.  J  Photochem.  Photobiol  A  chem</a:t>
            </a:r>
            <a:r>
              <a:rPr lang="en-US" dirty="0" smtClean="0"/>
              <a:t>.  192(2007)49-55</a:t>
            </a:r>
          </a:p>
          <a:p>
            <a:pPr>
              <a:buNone/>
            </a:pPr>
            <a:r>
              <a:rPr lang="en-US" dirty="0" smtClean="0"/>
              <a:t>[8] L.  Tennakone  G.K.R.  Senadecca</a:t>
            </a:r>
            <a:r>
              <a:rPr lang="en-US" i="1" dirty="0" smtClean="0"/>
              <a:t>.  A  quassi  solid  state  dye  sensitized  solar  cells  based</a:t>
            </a:r>
            <a:r>
              <a:rPr lang="en-US" dirty="0" smtClean="0"/>
              <a:t>  </a:t>
            </a:r>
            <a:r>
              <a:rPr lang="en-US" i="1" dirty="0" smtClean="0"/>
              <a:t>on  a  sol  gel  nanocomposite  electrolyte  containing  ionic  liquid  chem mater</a:t>
            </a:r>
            <a:r>
              <a:rPr lang="en-US" dirty="0" smtClean="0"/>
              <a:t>  15(2003)1825-1829</a:t>
            </a:r>
          </a:p>
          <a:p>
            <a:pPr>
              <a:buNone/>
            </a:pPr>
            <a:r>
              <a:rPr lang="en-US" dirty="0" smtClean="0"/>
              <a:t>[9] L.  Wang,S.B.  Fang</a:t>
            </a:r>
            <a:r>
              <a:rPr lang="en-US" i="1" dirty="0" smtClean="0"/>
              <a:t>. A 7.72%  efficient  dye  sensitized  solar  cell  based  on  nvel-  heckale-like  polymer  gel  electrolyte  containing  latent  chemically  cross  linked  gel  electrolyte</a:t>
            </a:r>
            <a:r>
              <a:rPr lang="en-US" dirty="0" smtClean="0"/>
              <a:t>  </a:t>
            </a:r>
            <a:r>
              <a:rPr lang="en-US" i="1" dirty="0" smtClean="0"/>
              <a:t>percussors.  Chem.  Commum</a:t>
            </a:r>
            <a:r>
              <a:rPr lang="en-US" dirty="0" smtClean="0"/>
              <a:t>. (2005)  5687-5689</a:t>
            </a:r>
          </a:p>
          <a:p>
            <a:pPr>
              <a:buNone/>
            </a:pPr>
            <a:r>
              <a:rPr lang="en-US" dirty="0" smtClean="0"/>
              <a:t>[10]  M. L.,  S  feng  X.  Xian  x  L,  X  Zhon  Y.  Lin.  </a:t>
            </a:r>
            <a:r>
              <a:rPr lang="en-US" i="1" dirty="0" smtClean="0"/>
              <a:t>The  use  of  poly(</a:t>
            </a:r>
            <a:r>
              <a:rPr lang="en-US" i="1" dirty="0" err="1" smtClean="0"/>
              <a:t>vinylpyridine</a:t>
            </a:r>
            <a:r>
              <a:rPr lang="en-US" i="1" dirty="0" smtClean="0"/>
              <a:t>)  co anglonitrile</a:t>
            </a:r>
            <a:r>
              <a:rPr lang="en-US" dirty="0" smtClean="0"/>
              <a:t>  </a:t>
            </a:r>
            <a:r>
              <a:rPr lang="en-US" i="1" dirty="0" smtClean="0"/>
              <a:t>in  polymer  electrolysis  for  quassi  solid  dye  sensitized   solar  cells  based  on  composite</a:t>
            </a:r>
            <a:r>
              <a:rPr lang="en-US" dirty="0" smtClean="0"/>
              <a:t>  </a:t>
            </a:r>
            <a:r>
              <a:rPr lang="en-US" i="1" dirty="0" smtClean="0"/>
              <a:t>polymer  electrolytes  containing  fumed  silica  nanoparticles.  Chem  commum</a:t>
            </a:r>
            <a:r>
              <a:rPr lang="en-US" dirty="0" smtClean="0"/>
              <a:t>  14(2004) 1662-1663</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REFRENCES  CONTD.</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pPr>
              <a:buNone/>
            </a:pPr>
            <a:r>
              <a:rPr lang="en-US" dirty="0" smtClean="0"/>
              <a:t>[11] H  Kim  Ms  Kang  Y J  Kim.  </a:t>
            </a:r>
            <a:r>
              <a:rPr lang="en-US" i="1" dirty="0" smtClean="0"/>
              <a:t>Dye  sensitized  nanocrystalline  solar  cells  based  on</a:t>
            </a:r>
            <a:r>
              <a:rPr lang="en-US" dirty="0" smtClean="0"/>
              <a:t>  </a:t>
            </a:r>
            <a:r>
              <a:rPr lang="en-US" i="1" dirty="0" smtClean="0"/>
              <a:t>composite  polymer  electrolyte  containing  fumed  silica  nanoparticles.  Chem  commum</a:t>
            </a:r>
            <a:r>
              <a:rPr lang="en-US" dirty="0" smtClean="0"/>
              <a:t>  14(2004) 1662-1663</a:t>
            </a:r>
          </a:p>
          <a:p>
            <a:pPr>
              <a:buNone/>
            </a:pPr>
            <a:r>
              <a:rPr lang="en-US" dirty="0" smtClean="0"/>
              <a:t>[12]  U  Bach,  D  Lupo  P  conte</a:t>
            </a:r>
            <a:r>
              <a:rPr lang="en-US" i="1" dirty="0" smtClean="0"/>
              <a:t>.  Solid  state  dye  sensitized  </a:t>
            </a:r>
            <a:r>
              <a:rPr lang="en-US" i="1" dirty="0" err="1" smtClean="0"/>
              <a:t>mesoporous</a:t>
            </a:r>
            <a:r>
              <a:rPr lang="en-US" i="1" dirty="0" smtClean="0"/>
              <a:t>  TiO₂  solar  cells  with</a:t>
            </a:r>
            <a:r>
              <a:rPr lang="en-US" dirty="0" smtClean="0"/>
              <a:t>  </a:t>
            </a:r>
            <a:r>
              <a:rPr lang="en-US" i="1" dirty="0" smtClean="0"/>
              <a:t>high  photon  to  electron  conversion  efficiencies.  Nature</a:t>
            </a:r>
            <a:r>
              <a:rPr lang="en-US" dirty="0" smtClean="0"/>
              <a:t>  395(1998)  583-585</a:t>
            </a:r>
          </a:p>
          <a:p>
            <a:pPr>
              <a:buNone/>
            </a:pPr>
            <a:r>
              <a:rPr lang="en-US" dirty="0" smtClean="0"/>
              <a:t>[13]  D  Gebeyehu  C.J.  Brabee  N.S.  Sacrifti.  </a:t>
            </a:r>
            <a:r>
              <a:rPr lang="en-US" i="1" dirty="0" smtClean="0"/>
              <a:t>Solid  state  organic/inorganic  hybrid  solar  cells</a:t>
            </a:r>
            <a:r>
              <a:rPr lang="en-US" dirty="0" smtClean="0"/>
              <a:t>  </a:t>
            </a:r>
            <a:r>
              <a:rPr lang="en-US" i="1" dirty="0" smtClean="0"/>
              <a:t>based  on  conjugate  polymers  and  dye  sensitized  TiO₂  electrodes.  Thin  solid  films</a:t>
            </a:r>
            <a:r>
              <a:rPr lang="en-US" dirty="0" smtClean="0"/>
              <a:t>  403(2002) 271-274</a:t>
            </a:r>
          </a:p>
          <a:p>
            <a:pPr>
              <a:buNone/>
            </a:pPr>
            <a:r>
              <a:rPr lang="en-US" dirty="0" smtClean="0"/>
              <a:t>[14]  H.X.  Wang  H.U.     B.F.  </a:t>
            </a:r>
            <a:r>
              <a:rPr lang="en-US" dirty="0" err="1" smtClean="0"/>
              <a:t>Xue</a:t>
            </a:r>
            <a:r>
              <a:rPr lang="en-US" dirty="0" smtClean="0"/>
              <a:t>  Z.X.   Wang,  Q.B.   Meng</a:t>
            </a:r>
            <a:r>
              <a:rPr lang="en-US" i="1" dirty="0" smtClean="0"/>
              <a:t>.  Solid  state  composite  electrolyte</a:t>
            </a:r>
            <a:r>
              <a:rPr lang="en-US" dirty="0" smtClean="0"/>
              <a:t>  </a:t>
            </a:r>
            <a:r>
              <a:rPr lang="en-US" i="1" dirty="0" smtClean="0"/>
              <a:t>L.I./3  pydroxypropinitrile/</a:t>
            </a:r>
            <a:r>
              <a:rPr lang="en-US" i="1" dirty="0" err="1" smtClean="0"/>
              <a:t>SiO</a:t>
            </a:r>
            <a:r>
              <a:rPr lang="en-US" i="1" dirty="0" smtClean="0"/>
              <a:t>₂  for  Dye  Sensitized  solar  cells .    J.  Am.  Chem  Soc</a:t>
            </a:r>
            <a:r>
              <a:rPr lang="en-US" dirty="0" smtClean="0"/>
              <a:t>   127(2005)  6394-6401</a:t>
            </a:r>
          </a:p>
          <a:p>
            <a:pPr>
              <a:buNone/>
            </a:pPr>
            <a:r>
              <a:rPr lang="en-US" dirty="0" smtClean="0"/>
              <a:t>[15]   M.  Matsumoto.  H.  Miyazaki</a:t>
            </a:r>
            <a:r>
              <a:rPr lang="en-US" i="1" dirty="0" smtClean="0"/>
              <a:t>.  A  dye  sensitized  photoelectrochemical  cell  constructed</a:t>
            </a:r>
            <a:r>
              <a:rPr lang="en-US" dirty="0" smtClean="0"/>
              <a:t>  </a:t>
            </a:r>
            <a:r>
              <a:rPr lang="en-US" i="1" dirty="0" smtClean="0"/>
              <a:t>with  polymer  solid  electrolyte  solid  state  ions</a:t>
            </a:r>
            <a:r>
              <a:rPr lang="en-US" dirty="0" smtClean="0"/>
              <a:t>  89(1996)263-267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REFERENCES  CONTD</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47500" lnSpcReduction="20000"/>
          </a:bodyPr>
          <a:lstStyle/>
          <a:p>
            <a:pPr>
              <a:buNone/>
            </a:pPr>
            <a:r>
              <a:rPr lang="en-US" dirty="0" smtClean="0"/>
              <a:t>[16]  I.  B.  Oregan  and  M Gratzel,  Nature,  353(1991)  737</a:t>
            </a:r>
          </a:p>
          <a:p>
            <a:pPr>
              <a:buNone/>
            </a:pPr>
            <a:r>
              <a:rPr lang="en-US" dirty="0" smtClean="0"/>
              <a:t>[17]  D.  Wei  and  G.  Amaratuga.  Int.  J.  </a:t>
            </a:r>
            <a:r>
              <a:rPr lang="en-US" i="1" dirty="0" smtClean="0"/>
              <a:t>Electrochem  Sci</a:t>
            </a:r>
            <a:r>
              <a:rPr lang="en-US" dirty="0" smtClean="0"/>
              <a:t>,  2(2007)897</a:t>
            </a:r>
          </a:p>
          <a:p>
            <a:pPr>
              <a:buNone/>
            </a:pPr>
            <a:r>
              <a:rPr lang="en-US" dirty="0" smtClean="0"/>
              <a:t>[18]  M.H.  Lai  M.W.  Lee.  G.J.  Wang  and  M.F.  Tai,  Int  J.  </a:t>
            </a:r>
            <a:r>
              <a:rPr lang="en-US" i="1" dirty="0" smtClean="0"/>
              <a:t>Electrochemical  science</a:t>
            </a:r>
            <a:r>
              <a:rPr lang="en-US" dirty="0" smtClean="0"/>
              <a:t>  6(2001)2122</a:t>
            </a:r>
          </a:p>
          <a:p>
            <a:pPr>
              <a:buNone/>
            </a:pPr>
            <a:r>
              <a:rPr lang="en-US" dirty="0" smtClean="0"/>
              <a:t>[19]  A  Yella,  H.w.  Lee  H.N.  Tsao   C.Y.  Yeh  S.M.  . Zakeeeruddan  and  M.  Gratzel, </a:t>
            </a:r>
            <a:r>
              <a:rPr lang="en-US" i="1" dirty="0" smtClean="0"/>
              <a:t>science </a:t>
            </a:r>
            <a:r>
              <a:rPr lang="en-US" dirty="0" smtClean="0"/>
              <a:t>334(2004)127</a:t>
            </a:r>
          </a:p>
          <a:p>
            <a:pPr>
              <a:buNone/>
            </a:pPr>
            <a:r>
              <a:rPr lang="en-US" dirty="0" smtClean="0"/>
              <a:t>[20]   E.  Figgermeir  and  A  Hagfeldth  </a:t>
            </a:r>
            <a:r>
              <a:rPr lang="en-US" i="1" dirty="0" smtClean="0"/>
              <a:t>Int  J  photoenergy</a:t>
            </a:r>
            <a:r>
              <a:rPr lang="en-US" dirty="0" smtClean="0"/>
              <a:t>  6(2004)127</a:t>
            </a:r>
          </a:p>
          <a:p>
            <a:pPr>
              <a:buNone/>
            </a:pPr>
            <a:r>
              <a:rPr lang="en-US" dirty="0" smtClean="0"/>
              <a:t>[21]  M. I.   Asghar  K  Miettunen  J.  Halma. P.  Vahermaa.  M  Toila.  K.  Aitola  and  P  Lund.  </a:t>
            </a:r>
            <a:r>
              <a:rPr lang="en-US" i="1" dirty="0" smtClean="0"/>
              <a:t>Energy  Environmental  sci</a:t>
            </a:r>
            <a:r>
              <a:rPr lang="en-US" dirty="0" smtClean="0"/>
              <a:t>  3(2010)418</a:t>
            </a:r>
          </a:p>
          <a:p>
            <a:pPr>
              <a:buNone/>
            </a:pPr>
            <a:r>
              <a:rPr lang="en-US" dirty="0" smtClean="0"/>
              <a:t>[22]  M.  Gratzel  Cr Chim,  9(2006)518</a:t>
            </a:r>
          </a:p>
          <a:p>
            <a:pPr>
              <a:buNone/>
            </a:pPr>
            <a:r>
              <a:rPr lang="en-US" dirty="0" smtClean="0"/>
              <a:t>[23]  M.  </a:t>
            </a:r>
            <a:r>
              <a:rPr lang="en-US" dirty="0" err="1" smtClean="0"/>
              <a:t>Toivola</a:t>
            </a:r>
            <a:r>
              <a:rPr lang="en-US" dirty="0" smtClean="0"/>
              <a:t>.  J.  Halme  P  Lund  </a:t>
            </a:r>
            <a:r>
              <a:rPr lang="en-US" i="1" dirty="0" smtClean="0"/>
              <a:t>Int  J  of  photoenergy</a:t>
            </a:r>
            <a:r>
              <a:rPr lang="en-US" dirty="0" smtClean="0"/>
              <a:t>,  DOI,  10,   1155/2009/786429</a:t>
            </a:r>
          </a:p>
          <a:p>
            <a:pPr>
              <a:buNone/>
            </a:pPr>
            <a:r>
              <a:rPr lang="en-US" dirty="0" smtClean="0"/>
              <a:t>[24]  A  Hinsch  J.M.  Kroom  R  Keru  I  Ulendorf,  J  Ferber,  </a:t>
            </a:r>
            <a:r>
              <a:rPr lang="en-US" i="1" dirty="0" smtClean="0"/>
              <a:t>Prog  in  photovoltaics</a:t>
            </a:r>
            <a:r>
              <a:rPr lang="en-US" dirty="0" smtClean="0"/>
              <a:t>  9(2001)425</a:t>
            </a:r>
          </a:p>
          <a:p>
            <a:pPr>
              <a:buNone/>
            </a:pPr>
            <a:r>
              <a:rPr lang="en-US" dirty="0" smtClean="0"/>
              <a:t>[25]S.Y.  Dai.  J.  Wang  Y.F.  Sui,  S.H.  Chen  S.F.  Xiao  Y  Huan  Inorg  F.T.  Kong  and  K  J  Wang  </a:t>
            </a:r>
            <a:r>
              <a:rPr lang="en-US" i="1" dirty="0" smtClean="0"/>
              <a:t>Inorganic  Chim</a:t>
            </a:r>
            <a:r>
              <a:rPr lang="en-US" dirty="0" smtClean="0"/>
              <a:t>.  Acta  36(2008)786</a:t>
            </a:r>
          </a:p>
          <a:p>
            <a:pPr>
              <a:buNone/>
            </a:pPr>
            <a:r>
              <a:rPr lang="en-US" dirty="0" smtClean="0"/>
              <a:t> </a:t>
            </a:r>
          </a:p>
          <a:p>
            <a:r>
              <a:rPr lang="en-US" dirty="0" smtClean="0"/>
              <a:t> </a:t>
            </a:r>
          </a:p>
          <a:p>
            <a:pPr>
              <a:buNone/>
            </a:pPr>
            <a:r>
              <a:rPr lang="en-US"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INTRODUCTION  CONTD.</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The  electrolyte  used in  these  cells  are  usually  composed  of an  I</a:t>
            </a:r>
            <a:r>
              <a:rPr lang="en-US" dirty="0" smtClean="0">
                <a:latin typeface="Agency FB"/>
                <a:cs typeface="Times New Roman" pitchFamily="18" charset="0"/>
              </a:rPr>
              <a:t>¯/I¯</a:t>
            </a:r>
            <a:r>
              <a:rPr lang="en-US" dirty="0" smtClean="0">
                <a:latin typeface="Arial Unicode MS"/>
                <a:ea typeface="Arial Unicode MS"/>
                <a:cs typeface="Arial Unicode MS"/>
              </a:rPr>
              <a:t>₃  redox  couple  in  organic  sovents</a:t>
            </a: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INTRODUCTION  CONTD.</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t>   The</a:t>
            </a:r>
            <a:r>
              <a:rPr lang="en-US" dirty="0" smtClean="0">
                <a:latin typeface="Times New Roman" pitchFamily="18" charset="0"/>
                <a:cs typeface="Times New Roman" pitchFamily="18" charset="0"/>
              </a:rPr>
              <a:t> regenarable  redox  couple  are  usually  dissolved  in  organic  solvents  which  results</a:t>
            </a:r>
          </a:p>
          <a:p>
            <a:pPr>
              <a:buNone/>
            </a:pPr>
            <a:r>
              <a:rPr lang="en-US" dirty="0" smtClean="0">
                <a:latin typeface="Times New Roman" pitchFamily="18" charset="0"/>
                <a:cs typeface="Times New Roman" pitchFamily="18" charset="0"/>
              </a:rPr>
              <a:t>    in  high  conversion  efficiencies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INTRODUCTION  CONTD</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(HOW  DOES  A  DSSC WORK)</a:t>
            </a:r>
            <a:endParaRPr lang="en-US" sz="3200" dirty="0">
              <a:latin typeface="Times New Roman" pitchFamily="18" charset="0"/>
              <a:cs typeface="Times New Roman" pitchFamily="18" charset="0"/>
            </a:endParaRPr>
          </a:p>
        </p:txBody>
      </p:sp>
      <p:pic>
        <p:nvPicPr>
          <p:cNvPr id="1026" name="Picture 2" descr="C:\Users\PRINCESS ACKLEY\Documents\dssc   working.jpg"/>
          <p:cNvPicPr>
            <a:picLocks noGrp="1" noChangeAspect="1" noChangeArrowheads="1"/>
          </p:cNvPicPr>
          <p:nvPr>
            <p:ph idx="1"/>
          </p:nvPr>
        </p:nvPicPr>
        <p:blipFill>
          <a:blip r:embed="rId2"/>
          <a:srcRect/>
          <a:stretch>
            <a:fillRect/>
          </a:stretch>
        </p:blipFill>
        <p:spPr bwMode="auto">
          <a:xfrm>
            <a:off x="3143250" y="2515394"/>
            <a:ext cx="2857500" cy="26955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INTRODUCTION  CONTD</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(HOW  DOES  A  DSSC WORK?)</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t>1</a:t>
            </a:r>
            <a:r>
              <a:rPr lang="en-US" dirty="0" smtClean="0">
                <a:latin typeface="Times New Roman" pitchFamily="18" charset="0"/>
                <a:cs typeface="Times New Roman" pitchFamily="18" charset="0"/>
              </a:rPr>
              <a:t> The dye  is  the  photoactive  material  of  DSSC,  and  can  produce  electricity once it  is</a:t>
            </a:r>
          </a:p>
          <a:p>
            <a:pPr>
              <a:buNone/>
            </a:pPr>
            <a:r>
              <a:rPr lang="en-US" dirty="0" smtClean="0">
                <a:latin typeface="Times New Roman" pitchFamily="18" charset="0"/>
                <a:cs typeface="Times New Roman" pitchFamily="18" charset="0"/>
              </a:rPr>
              <a:t>     sensitized  by  light.</a:t>
            </a:r>
          </a:p>
          <a:p>
            <a:pPr>
              <a:buNone/>
            </a:pPr>
            <a:r>
              <a:rPr lang="en-US" dirty="0" smtClean="0">
                <a:latin typeface="Times New Roman" pitchFamily="18" charset="0"/>
                <a:cs typeface="Times New Roman" pitchFamily="18" charset="0"/>
              </a:rPr>
              <a:t>2  The  dye  catches  photons  of  incoming light(sunlight  and  ambient  artificial  light)  and  uses  their  energy  to  excite  electrons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(HOW  DOES  A DSSC  WORK?)</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behaving  like  chlorophyll in  photosynthesis.</a:t>
            </a:r>
          </a:p>
          <a:p>
            <a:pPr>
              <a:buNone/>
            </a:pPr>
            <a:r>
              <a:rPr lang="en-US" dirty="0" smtClean="0">
                <a:latin typeface="Times New Roman" pitchFamily="18" charset="0"/>
                <a:cs typeface="Times New Roman" pitchFamily="18" charset="0"/>
              </a:rPr>
              <a:t>3 The  dye  injects  this  excited  electrons into</a:t>
            </a:r>
          </a:p>
          <a:p>
            <a:pPr>
              <a:buNone/>
            </a:pPr>
            <a:r>
              <a:rPr lang="en-US" dirty="0" smtClean="0">
                <a:latin typeface="Times New Roman" pitchFamily="18" charset="0"/>
                <a:cs typeface="Times New Roman" pitchFamily="18" charset="0"/>
              </a:rPr>
              <a:t>The  titanium  dioxde ( a white pigment commonly  found  in  white  paint).</a:t>
            </a:r>
          </a:p>
          <a:p>
            <a:pPr>
              <a:buNone/>
            </a:pPr>
            <a:r>
              <a:rPr lang="en-US" dirty="0" smtClean="0">
                <a:latin typeface="Times New Roman" pitchFamily="18" charset="0"/>
                <a:cs typeface="Times New Roman" pitchFamily="18" charset="0"/>
              </a:rPr>
              <a:t>4  The  electron  is  conducted  away  by  nanocrystalline  titanium dioxde.</a:t>
            </a: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(HOW  DOES A DSSC  WORK?)</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t>5</a:t>
            </a:r>
            <a:r>
              <a:rPr lang="en-US" dirty="0" smtClean="0">
                <a:latin typeface="Times New Roman" pitchFamily="18" charset="0"/>
                <a:cs typeface="Times New Roman" pitchFamily="18" charset="0"/>
              </a:rPr>
              <a:t>  A  chemical  electrolyte  in  the  cell  then  closes  the  circuit  so   that  the  electrons  are</a:t>
            </a:r>
          </a:p>
          <a:p>
            <a:pPr>
              <a:buNone/>
            </a:pPr>
            <a:r>
              <a:rPr lang="en-US" dirty="0" smtClean="0">
                <a:latin typeface="Times New Roman" pitchFamily="18" charset="0"/>
                <a:cs typeface="Times New Roman" pitchFamily="18" charset="0"/>
              </a:rPr>
              <a:t>returned  back  to  the  dye.</a:t>
            </a:r>
          </a:p>
          <a:p>
            <a:pPr>
              <a:buNone/>
            </a:pPr>
            <a:r>
              <a:rPr lang="en-US" dirty="0" smtClean="0">
                <a:latin typeface="Times New Roman" pitchFamily="18" charset="0"/>
                <a:cs typeface="Times New Roman" pitchFamily="18" charset="0"/>
              </a:rPr>
              <a:t>6 It  is  the  movement  of  these  electrons  that  creates  energy  which  can  be  harvested </a:t>
            </a:r>
          </a:p>
          <a:p>
            <a:pPr>
              <a:buNone/>
            </a:pPr>
            <a:r>
              <a:rPr lang="en-US" dirty="0" smtClean="0">
                <a:latin typeface="Times New Roman" pitchFamily="18" charset="0"/>
                <a:cs typeface="Times New Roman" pitchFamily="18" charset="0"/>
              </a:rPr>
              <a:t>into  a  rechargeable  battery,  super capacitor</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1907</Words>
  <Application>Microsoft Office PowerPoint</Application>
  <PresentationFormat>On-screen Show (4:3)</PresentationFormat>
  <Paragraphs>128</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INVESTIGATION  OF  THE  SUITABILITY OF  AVOCADO LEAF, RED KOLANUT LEAF AND  WATER  HYACINTH  LEAF IN  THE  FABRICATION   OF DYE  SEN SITIZED  SOLAR CELLS BY OKAFOR  PAUL,  ADENIKE  BOYO,OLADEPO   AYINDE  AND  AKINGBADE  FATAI </vt:lpstr>
      <vt:lpstr>INTRODUCTION</vt:lpstr>
      <vt:lpstr>INTRODUCTION  CONTD</vt:lpstr>
      <vt:lpstr>INTRODUCTION  CONTD.</vt:lpstr>
      <vt:lpstr>INTRODUCTION  CONTD.</vt:lpstr>
      <vt:lpstr>INTRODUCTION  CONTD (HOW  DOES  A  DSSC WORK)</vt:lpstr>
      <vt:lpstr>INTRODUCTION  CONTD (HOW  DOES  A  DSSC WORK?)</vt:lpstr>
      <vt:lpstr>(HOW  DOES  A DSSC  WORK?)</vt:lpstr>
      <vt:lpstr>(HOW  DOES A DSSC  WORK?)</vt:lpstr>
      <vt:lpstr>SOURCE  OF  DATA</vt:lpstr>
      <vt:lpstr>SPECTROPHOTOMETER MACHINE</vt:lpstr>
      <vt:lpstr>ASSEMBLING  THE  CELL</vt:lpstr>
      <vt:lpstr>METHODOLOGY</vt:lpstr>
      <vt:lpstr>AVOCADO</vt:lpstr>
      <vt:lpstr>Slide 15</vt:lpstr>
      <vt:lpstr>Slide 16</vt:lpstr>
      <vt:lpstr>METHODOLOGY   CONTD.</vt:lpstr>
      <vt:lpstr> METHODOLOGY   CONTD</vt:lpstr>
      <vt:lpstr>RESULTS</vt:lpstr>
      <vt:lpstr>RESULTS</vt:lpstr>
      <vt:lpstr>SPECTROPHOTOMETER  ANALYSIS FOR KOLANUT  LEAF.</vt:lpstr>
      <vt:lpstr>RESULTS     CONTD</vt:lpstr>
      <vt:lpstr>Slide 23</vt:lpstr>
      <vt:lpstr>Slide 24</vt:lpstr>
      <vt:lpstr>CALCULATIONS</vt:lpstr>
      <vt:lpstr>CALCULATIONS</vt:lpstr>
      <vt:lpstr>CALCULATIONS  CONTD</vt:lpstr>
      <vt:lpstr>CONCLUSION</vt:lpstr>
      <vt:lpstr>CONCLUSION   CONTD.</vt:lpstr>
      <vt:lpstr>Thank  you</vt:lpstr>
      <vt:lpstr>REFERENCES</vt:lpstr>
      <vt:lpstr>REFERENCES  CONTD</vt:lpstr>
      <vt:lpstr>REFRENCES  CONTD.</vt:lpstr>
      <vt:lpstr>REFERENCES  CONTD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OF THE  SUITABILITY OF  AVOCADO  LEAF,  RED KOLANUT  LEAF  AND  WATER   HYACINTH LEAF  IN  THE FABRICATION</dc:title>
  <dc:creator>OKAFOR</dc:creator>
  <cp:lastModifiedBy>OKAFOR</cp:lastModifiedBy>
  <cp:revision>50</cp:revision>
  <dcterms:created xsi:type="dcterms:W3CDTF">2017-10-10T10:43:50Z</dcterms:created>
  <dcterms:modified xsi:type="dcterms:W3CDTF">2017-10-11T21:23:32Z</dcterms:modified>
</cp:coreProperties>
</file>