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1"/>
  </p:notesMasterIdLst>
  <p:sldIdLst>
    <p:sldId id="256" r:id="rId2"/>
    <p:sldId id="257" r:id="rId3"/>
    <p:sldId id="258" r:id="rId4"/>
    <p:sldId id="286" r:id="rId5"/>
    <p:sldId id="291" r:id="rId6"/>
    <p:sldId id="287" r:id="rId7"/>
    <p:sldId id="259" r:id="rId8"/>
    <p:sldId id="260" r:id="rId9"/>
    <p:sldId id="303" r:id="rId10"/>
    <p:sldId id="304" r:id="rId11"/>
    <p:sldId id="261" r:id="rId12"/>
    <p:sldId id="306" r:id="rId13"/>
    <p:sldId id="307" r:id="rId14"/>
    <p:sldId id="308" r:id="rId15"/>
    <p:sldId id="309" r:id="rId16"/>
    <p:sldId id="310" r:id="rId17"/>
    <p:sldId id="311" r:id="rId18"/>
    <p:sldId id="263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A6B39-633B-4BA0-9112-9CB86C81610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95152-ACBD-4069-A3BF-BE60E6354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830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2AF4-FF35-44B4-8A46-46D69A2C94CB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F21C-FB25-4E57-823D-9092850E7A12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6285-0415-4E34-8B7F-DA7898B5C532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6920-84D4-4D43-AC28-1470D5628FED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5E1E-491F-4905-A3E6-8E6EA6A9E419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EA53-3393-43AB-8591-7BECB6CDEA06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1BE7-8105-4FBB-A3E6-FDF8E94A8D7A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4B98-659A-48FC-BE8B-524A64EA2ECD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8FE9-BA48-4E4B-8F02-C8B63F6A8CAE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4853-CD67-4989-9880-0D5969EEAAFF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5E4F-1B11-4A3E-8643-3BB4A7E9BF55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9933C9-682F-4E55-BAC8-0899A346E73B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120A67-3698-4C62-92F5-E0A1D55240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782132"/>
            <a:ext cx="8610600" cy="2574217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By</a:t>
            </a:r>
          </a:p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OWATE, Patrick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Adeomo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Co-authors: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Benjamin Aribisala, Charles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Uwadia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Philip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Adewole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229600" cy="2438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SYSTEMATIC REVIEW OF COMPUTATIONAL MODELS FOR BRAIN PARCELLATION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5602" name="Picture 2" descr="Image result for unilag logo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6835" y="0"/>
            <a:ext cx="2602865" cy="2169054"/>
          </a:xfrm>
          <a:prstGeom prst="rect">
            <a:avLst/>
          </a:prstGeom>
          <a:noFill/>
        </p:spPr>
      </p:pic>
      <p:pic>
        <p:nvPicPr>
          <p:cNvPr id="25604" name="Picture 4" descr="Image result for lasu logo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0"/>
            <a:ext cx="1752600" cy="1913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RESULTS FROM DATABASE SEARCHED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search resulted into 569 articles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167 papers were potentially relevant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7 papers were identified via references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Total of 174 abstracts were screened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66 Full-text papers were assessed for eligibility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39 articles met inclusion criteria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CATEGORIZATION OF AUTOMATED MODELS FOR BRAIN PARCELLATION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60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following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models were reviewed: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Supervised Learning Models.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Unsupervised Learning Models.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Region Growing Models.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Shape and Appearance Models.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Energy-based Models.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Atlas-based Models.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SUPERVISED LEARNING MODELS</a:t>
            </a:r>
            <a:endParaRPr lang="en-US" sz="36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based on developing algorithm from training data 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Strength: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They are not sensitive to the choice of the training data.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Weaknesses: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Implementation is slow.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Computational cost is very high.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accuracy of these models can be decreased by the existence of noise.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>
                <a:hlinkClick r:id="" action="ppaction://hlinkfile" tooltip="Moghaddam, 2009 #67"/>
              </a:rPr>
              <a:t>Moghaddam</a:t>
            </a:r>
            <a:r>
              <a:rPr lang="en-US" dirty="0" smtClean="0">
                <a:hlinkClick r:id="" action="ppaction://hlinkfile" tooltip="Moghaddam, 2009 #67"/>
              </a:rPr>
              <a:t> and </a:t>
            </a:r>
            <a:r>
              <a:rPr lang="en-US" dirty="0" err="1" smtClean="0">
                <a:hlinkClick r:id="" action="ppaction://hlinkfile" tooltip="Moghaddam, 2009 #67"/>
              </a:rPr>
              <a:t>Soltanian-Zadeh</a:t>
            </a:r>
            <a:r>
              <a:rPr lang="en-US" dirty="0" smtClean="0">
                <a:hlinkClick r:id="" action="ppaction://hlinkfile" tooltip="Moghaddam, 2009 #67"/>
              </a:rPr>
              <a:t>, 2009</a:t>
            </a:r>
            <a:r>
              <a:rPr lang="en-US" dirty="0" smtClean="0"/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64124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UNSUPERVISED LEARNING MODELS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do not make use of training data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parcellate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Strength: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They are fully automated.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Weaknesses: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They are computationally difficult.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They are inefficient if used for noisy images and artifacts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" action="ppaction://hlinkfile" tooltip="Kang, 2011 #74"/>
              </a:rPr>
              <a:t>Kang et al., 2011</a:t>
            </a:r>
            <a:r>
              <a:rPr lang="en-US" dirty="0" smtClean="0"/>
              <a:t>; </a:t>
            </a:r>
            <a:r>
              <a:rPr lang="en-US" dirty="0" err="1" smtClean="0">
                <a:hlinkClick r:id="" action="ppaction://hlinkfile" tooltip="Yazdani, 2015 #57"/>
              </a:rPr>
              <a:t>Yazdani</a:t>
            </a:r>
            <a:r>
              <a:rPr lang="en-US" dirty="0" smtClean="0">
                <a:hlinkClick r:id="" action="ppaction://hlinkfile" tooltip="Yazdani, 2015 #57"/>
              </a:rPr>
              <a:t> et al., 2015</a:t>
            </a:r>
            <a:r>
              <a:rPr lang="en-US" dirty="0" smtClean="0"/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REGION GROWING MODELS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use seed and homogeneity criteria to carry out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Strength: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Their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results are more accurate than those of pixel-based models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Weaknesses: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They are not fully automated techniques  (manual selection of seed).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Choice of seed point affects results.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models only work well in homogeneous regions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>
                <a:hlinkClick r:id="" action="ppaction://hlinkfile" tooltip="Gao, 2011 #58"/>
              </a:rPr>
              <a:t>Gao</a:t>
            </a:r>
            <a:r>
              <a:rPr lang="en-US" dirty="0" smtClean="0">
                <a:hlinkClick r:id="" action="ppaction://hlinkfile" tooltip="Gao, 2011 #58"/>
              </a:rPr>
              <a:t> et al., 2011</a:t>
            </a:r>
            <a:r>
              <a:rPr lang="en-US" dirty="0" smtClean="0"/>
              <a:t>; </a:t>
            </a:r>
            <a:r>
              <a:rPr lang="en-US" dirty="0" err="1" smtClean="0">
                <a:hlinkClick r:id="" action="ppaction://hlinkfile" tooltip="Yazdani, 2015 #57"/>
              </a:rPr>
              <a:t>Yazdani</a:t>
            </a:r>
            <a:r>
              <a:rPr lang="en-US" dirty="0" smtClean="0">
                <a:hlinkClick r:id="" action="ppaction://hlinkfile" tooltip="Yazdani, 2015 #57"/>
              </a:rPr>
              <a:t> et al., 2015</a:t>
            </a:r>
            <a:r>
              <a:rPr lang="en-US" dirty="0" smtClean="0"/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"/>
            <a:ext cx="8229600" cy="13898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SHAPE AND APPEARANCE MODELS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8229600" cy="477012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They use shape relation and individual transformations to carry out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Strength: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They do not depend on parameters and is robust.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Weakness: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Image quality must be very good before accuracy can be assured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>
                <a:hlinkClick r:id="" action="ppaction://hlinkfile" tooltip="Asl, 2008 #59"/>
              </a:rPr>
              <a:t>Asl</a:t>
            </a:r>
            <a:r>
              <a:rPr lang="en-US" sz="2400" dirty="0" smtClean="0">
                <a:hlinkClick r:id="" action="ppaction://hlinkfile" tooltip="Asl, 2008 #59"/>
              </a:rPr>
              <a:t> and </a:t>
            </a:r>
            <a:r>
              <a:rPr lang="en-US" sz="2400" dirty="0" err="1" smtClean="0">
                <a:hlinkClick r:id="" action="ppaction://hlinkfile" tooltip="Asl, 2008 #59"/>
              </a:rPr>
              <a:t>Soltanian-Zadeh</a:t>
            </a:r>
            <a:r>
              <a:rPr lang="en-US" sz="2400" dirty="0" smtClean="0">
                <a:hlinkClick r:id="" action="ppaction://hlinkfile" tooltip="Asl, 2008 #59"/>
              </a:rPr>
              <a:t>, 2008</a:t>
            </a:r>
            <a:r>
              <a:rPr lang="en-US" sz="2400" dirty="0" smtClean="0"/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ENERGY-BASED MODELS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They carry out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based on similarity (homogeneity) of image regions.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Strength: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They do not depend on parameters.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Weakness: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They can only take care of structures that have different intensity distribution from most of the surrounding tissues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>
                <a:hlinkClick r:id="" action="ppaction://hlinkfile" tooltip="Vineetha, 2013 #60"/>
              </a:rPr>
              <a:t>Vineetha</a:t>
            </a:r>
            <a:r>
              <a:rPr lang="en-US" sz="2400" dirty="0" smtClean="0">
                <a:hlinkClick r:id="" action="ppaction://hlinkfile" tooltip="Vineetha, 2013 #60"/>
              </a:rPr>
              <a:t> and </a:t>
            </a:r>
            <a:r>
              <a:rPr lang="en-US" sz="2400" dirty="0" err="1" smtClean="0">
                <a:hlinkClick r:id="" action="ppaction://hlinkfile" tooltip="Vineetha, 2013 #60"/>
              </a:rPr>
              <a:t>Darshan</a:t>
            </a:r>
            <a:r>
              <a:rPr lang="en-US" sz="2400" dirty="0" smtClean="0">
                <a:hlinkClick r:id="" action="ppaction://hlinkfile" tooltip="Vineetha, 2013 #60"/>
              </a:rPr>
              <a:t>, 2013</a:t>
            </a:r>
            <a:r>
              <a:rPr lang="en-US" sz="2400" dirty="0" smtClean="0"/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ATLAS-BASED MODELS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is based on the inference from manually labeled training data by clinical experts.</a:t>
            </a:r>
          </a:p>
          <a:p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Strengths: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parcellate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images with no well defined relation between regions and pixels’ intensities.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Very useful when objects of the same texture need to be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parcellated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or when there is lack of border or excessive noise.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It is established through experiments that the performance of atlas based models is the best.</a:t>
            </a:r>
          </a:p>
          <a:p>
            <a:pPr>
              <a:buFont typeface="Wingdings" pitchFamily="2" charset="2"/>
              <a:buChar char="ü"/>
            </a:pPr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Weaknesses: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Atlas construction time is enormous and may be subjective.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Performance depends on the method of registration, type and choice of atlases deployed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100" dirty="0" err="1" smtClean="0">
                <a:latin typeface="Arial" pitchFamily="34" charset="0"/>
                <a:cs typeface="Arial" pitchFamily="34" charset="0"/>
                <a:hlinkClick r:id="" action="ppaction://hlinkfile" tooltip="Aljabar, 2009 #71"/>
              </a:rPr>
              <a:t>Aljabar</a:t>
            </a:r>
            <a:r>
              <a:rPr lang="en-US" sz="3100" dirty="0" smtClean="0">
                <a:latin typeface="Arial" pitchFamily="34" charset="0"/>
                <a:cs typeface="Arial" pitchFamily="34" charset="0"/>
                <a:hlinkClick r:id="" action="ppaction://hlinkfile" tooltip="Aljabar, 2009 #71"/>
              </a:rPr>
              <a:t> et al., 2009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100" dirty="0" err="1" smtClean="0">
                <a:latin typeface="Arial" pitchFamily="34" charset="0"/>
                <a:cs typeface="Arial" pitchFamily="34" charset="0"/>
                <a:hlinkClick r:id="" action="ppaction://hlinkfile" tooltip="Aribisala, 2013 #63"/>
              </a:rPr>
              <a:t>Aribisala</a:t>
            </a:r>
            <a:r>
              <a:rPr lang="en-US" sz="3100" dirty="0" smtClean="0">
                <a:latin typeface="Arial" pitchFamily="34" charset="0"/>
                <a:cs typeface="Arial" pitchFamily="34" charset="0"/>
                <a:hlinkClick r:id="" action="ppaction://hlinkfile" tooltip="Aribisala, 2013 #63"/>
              </a:rPr>
              <a:t> et al., 2013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100" dirty="0" err="1" smtClean="0">
                <a:latin typeface="Arial" pitchFamily="34" charset="0"/>
                <a:cs typeface="Arial" pitchFamily="34" charset="0"/>
                <a:hlinkClick r:id="" action="ppaction://hlinkfile" tooltip="Babalola, 2009 #132"/>
              </a:rPr>
              <a:t>Babalola</a:t>
            </a:r>
            <a:r>
              <a:rPr lang="en-US" sz="3100" dirty="0" smtClean="0">
                <a:latin typeface="Arial" pitchFamily="34" charset="0"/>
                <a:cs typeface="Arial" pitchFamily="34" charset="0"/>
                <a:hlinkClick r:id="" action="ppaction://hlinkfile" tooltip="Babalola, 2009 #132"/>
              </a:rPr>
              <a:t> et al., 2009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100" dirty="0" err="1" smtClean="0">
                <a:latin typeface="Arial" pitchFamily="34" charset="0"/>
                <a:cs typeface="Arial" pitchFamily="34" charset="0"/>
                <a:hlinkClick r:id="" action="ppaction://hlinkfile" tooltip="Babalola, 2008 #133"/>
              </a:rPr>
              <a:t>Babalola</a:t>
            </a:r>
            <a:r>
              <a:rPr lang="en-US" sz="3100" dirty="0" smtClean="0">
                <a:latin typeface="Arial" pitchFamily="34" charset="0"/>
                <a:cs typeface="Arial" pitchFamily="34" charset="0"/>
                <a:hlinkClick r:id="" action="ppaction://hlinkfile" tooltip="Babalola, 2008 #133"/>
              </a:rPr>
              <a:t> et al., 2008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100" dirty="0" err="1" smtClean="0">
                <a:latin typeface="Arial" pitchFamily="34" charset="0"/>
                <a:cs typeface="Arial" pitchFamily="34" charset="0"/>
                <a:hlinkClick r:id="" action="ppaction://hlinkfile" tooltip="Ginneken, 2007 #124"/>
              </a:rPr>
              <a:t>Ginneken</a:t>
            </a:r>
            <a:r>
              <a:rPr lang="en-US" sz="3100" dirty="0" smtClean="0">
                <a:latin typeface="Arial" pitchFamily="34" charset="0"/>
                <a:cs typeface="Arial" pitchFamily="34" charset="0"/>
                <a:hlinkClick r:id="" action="ppaction://hlinkfile" tooltip="Ginneken, 2007 #124"/>
              </a:rPr>
              <a:t> et al., 2007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100" dirty="0" err="1" smtClean="0">
                <a:latin typeface="Arial" pitchFamily="34" charset="0"/>
                <a:cs typeface="Arial" pitchFamily="34" charset="0"/>
                <a:hlinkClick r:id="" action="ppaction://hlinkfile" tooltip="Heckemann, 2010 #52"/>
              </a:rPr>
              <a:t>Heckemann</a:t>
            </a:r>
            <a:r>
              <a:rPr lang="en-US" sz="3100" dirty="0" smtClean="0">
                <a:latin typeface="Arial" pitchFamily="34" charset="0"/>
                <a:cs typeface="Arial" pitchFamily="34" charset="0"/>
                <a:hlinkClick r:id="" action="ppaction://hlinkfile" tooltip="Heckemann, 2010 #52"/>
              </a:rPr>
              <a:t> et al., 2010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100" dirty="0" err="1" smtClean="0">
                <a:latin typeface="Arial" pitchFamily="34" charset="0"/>
                <a:cs typeface="Arial" pitchFamily="34" charset="0"/>
                <a:hlinkClick r:id="" action="ppaction://hlinkfile" tooltip="Igual, 2011 #119"/>
              </a:rPr>
              <a:t>Igual</a:t>
            </a:r>
            <a:r>
              <a:rPr lang="en-US" sz="3100" dirty="0" smtClean="0">
                <a:latin typeface="Arial" pitchFamily="34" charset="0"/>
                <a:cs typeface="Arial" pitchFamily="34" charset="0"/>
                <a:hlinkClick r:id="" action="ppaction://hlinkfile" tooltip="Igual, 2011 #119"/>
              </a:rPr>
              <a:t> et al., 2011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Summary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The following </a:t>
            </a:r>
            <a:r>
              <a:rPr lang="en-US" sz="2000" dirty="0" err="1" smtClean="0"/>
              <a:t>parcellation</a:t>
            </a:r>
            <a:r>
              <a:rPr lang="en-US" sz="2000" dirty="0" smtClean="0"/>
              <a:t> models were reviewed:</a:t>
            </a:r>
          </a:p>
          <a:p>
            <a:pPr>
              <a:buNone/>
            </a:pPr>
            <a:r>
              <a:rPr lang="en-US" sz="2000" dirty="0" smtClean="0"/>
              <a:t>    atlas-based, supervised learning, shape and appearance and energy-based models, unsupervised learning, region growing models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Among all these models, atlas-based models perform the best.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Future Direction</a:t>
            </a:r>
          </a:p>
          <a:p>
            <a:pPr>
              <a:buNone/>
            </a:pPr>
            <a:r>
              <a:rPr lang="en-US" sz="2000" dirty="0" smtClean="0"/>
              <a:t>     Further research on atlas-based </a:t>
            </a:r>
            <a:r>
              <a:rPr lang="en-US" sz="2000" dirty="0" err="1" smtClean="0"/>
              <a:t>parcellation</a:t>
            </a:r>
            <a:r>
              <a:rPr lang="en-US" sz="2000" dirty="0" smtClean="0"/>
              <a:t> models will be conducted with a view of coming up with a framework that will enhance the existing atlas-based </a:t>
            </a:r>
            <a:r>
              <a:rPr lang="en-US" sz="2000" dirty="0" err="1" smtClean="0"/>
              <a:t>parcellation</a:t>
            </a:r>
            <a:r>
              <a:rPr lang="en-US" sz="2000" dirty="0" smtClean="0"/>
              <a:t> models.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8229600" cy="4389120"/>
          </a:xfrm>
        </p:spPr>
        <p:txBody>
          <a:bodyPr/>
          <a:lstStyle/>
          <a:p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r>
              <a:rPr lang="en-US" dirty="0" smtClean="0"/>
              <a:t>	</a:t>
            </a:r>
            <a:r>
              <a:rPr lang="en-US" sz="8000" dirty="0" smtClean="0"/>
              <a:t>THANK YOU.	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OUTLINE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17720"/>
          </a:xfrm>
        </p:spPr>
        <p:txBody>
          <a:bodyPr>
            <a:noAutofit/>
          </a:bodyPr>
          <a:lstStyle/>
          <a:p>
            <a:pPr marL="907542" lvl="1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907542" lvl="1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Aim of Study</a:t>
            </a:r>
          </a:p>
          <a:p>
            <a:pPr marL="907542" lvl="1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Methods</a:t>
            </a:r>
          </a:p>
          <a:p>
            <a:pPr marL="907542" lvl="1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Results from Database searched</a:t>
            </a:r>
          </a:p>
          <a:p>
            <a:pPr marL="907542" lvl="1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Categorization of Automated Models for Brain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Parcellation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907542" lvl="1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pPr marL="907542" lvl="1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List of References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66088"/>
            <a:ext cx="8229600" cy="74371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9248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Brain is the most important organ in human body.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It is pertinent to carry out studies on the human brain in order to understand how it relates to medical conditions and good health.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THE FOUR LOBAR SECTIONS OF THE HUMAN BRAIN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Human brain consists of four lobar sections, viz. Frontal lobe, Parietal lobe, Temporal lobe and Occipital lobe and each part does different things.</a:t>
            </a: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Researchers are always interested in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parcellating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(dividing) the brain into these lobar sections before studying them.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This division helps in the diagnosis and evaluation of the neurological diseases such as stroke.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C:\Users\OWATE PATRICK ADEOMO\Desktop\Unilag\PHD_WORK\SystematicReview\lobes-of-the-brain.jpg"/>
          <p:cNvPicPr/>
          <p:nvPr/>
        </p:nvPicPr>
        <p:blipFill>
          <a:blip r:embed="rId2"/>
          <a:srcRect b="7243"/>
          <a:stretch>
            <a:fillRect/>
          </a:stretch>
        </p:blipFill>
        <p:spPr bwMode="auto">
          <a:xfrm>
            <a:off x="2438400" y="2743200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FUNCTIONS OF THE LOBES OF HUMAN BRAIN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16480"/>
            <a:ext cx="8229600" cy="438912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Frontal Lobe - reasoning, planning, movement, emotions, and problem solving.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Parietal Lobe - movement, orientation, recognition, perception of stimuli.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Occipital Lobe - visual processing.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Temporal Lobe - perception and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recognition of auditory stimuli, memory,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and speech.</a:t>
            </a:r>
          </a:p>
          <a:p>
            <a:endParaRPr lang="en-US" sz="2000" dirty="0"/>
          </a:p>
        </p:txBody>
      </p:sp>
      <p:pic>
        <p:nvPicPr>
          <p:cNvPr id="4" name="Picture 3" descr="C:\Users\OWATE PATRICK ADEOMO\Desktop\Unilag\PHD_WORK\SystematicReview\lobes-of-the-brain.jpg"/>
          <p:cNvPicPr/>
          <p:nvPr/>
        </p:nvPicPr>
        <p:blipFill>
          <a:blip r:embed="rId2"/>
          <a:srcRect b="7243"/>
          <a:stretch>
            <a:fillRect/>
          </a:stretch>
        </p:blipFill>
        <p:spPr bwMode="auto">
          <a:xfrm>
            <a:off x="6705600" y="4572000"/>
            <a:ext cx="228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BRAIN PARCELLATION METHODS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There are two major methods for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parcellating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brain, viz. manual and automated methods.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Manual method is accurate.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Manual method has the following weaknesses: 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It is time consuming (It can take a whole day for a trained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neuro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-radiology to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parcellate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one brain).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It has problem of repeatability.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It is subjective.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It is human resource intensive.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view of these, automated method is preferred.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With automated method, computer algorithms can be used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parcellate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human brain.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MOTIVATION OF RESEARCH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There is no standard model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parcellating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ageing brain.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 common approach to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parcellating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ageing brain is to use existing automated models.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existing automated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models were developed for young adults.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These models have limited accuracy when used for ageing brains.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limited accuracy problem is due to age related changes in the brain, e.g. atrophy.</a:t>
            </a: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08888"/>
            <a:ext cx="8229600" cy="81991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AIM OF STUDY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648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The aim of this paper is to critically review existing models for the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parcellation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of human brain into lobar sections and identify the model with the best performance.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METHODS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Pubmed</a:t>
            </a:r>
            <a:r>
              <a:rPr lang="en-US" sz="2000" dirty="0" smtClean="0"/>
              <a:t> was searched.</a:t>
            </a:r>
          </a:p>
          <a:p>
            <a:r>
              <a:rPr lang="en-US" sz="2000" dirty="0" smtClean="0"/>
              <a:t>Search terms used contain </a:t>
            </a:r>
            <a:r>
              <a:rPr lang="en-US" sz="2000" dirty="0" err="1" smtClean="0"/>
              <a:t>Parcellation</a:t>
            </a:r>
            <a:r>
              <a:rPr lang="en-US" sz="2000" dirty="0" smtClean="0"/>
              <a:t>, Brain, Magnetic Resonance Imaging (MRI)</a:t>
            </a:r>
          </a:p>
          <a:p>
            <a:r>
              <a:rPr lang="en-US" sz="2000" dirty="0" smtClean="0"/>
              <a:t>Papers that contained connectivity, functional MRI, diffusion tensor imaging and PET were not included.</a:t>
            </a:r>
          </a:p>
          <a:p>
            <a:r>
              <a:rPr lang="en-US" sz="2000" dirty="0" smtClean="0"/>
              <a:t>A screened abstract is included if </a:t>
            </a:r>
            <a:r>
              <a:rPr lang="en-US" sz="2000" dirty="0" err="1" smtClean="0"/>
              <a:t>parcellaion</a:t>
            </a:r>
            <a:r>
              <a:rPr lang="en-US" sz="2000" dirty="0" smtClean="0"/>
              <a:t> is done, subject is not animal and Imaging technique is MRI  </a:t>
            </a:r>
          </a:p>
          <a:p>
            <a:r>
              <a:rPr lang="en-US" sz="2000" dirty="0" smtClean="0"/>
              <a:t>Full texts were included if they satisfy the following: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Method of </a:t>
            </a:r>
            <a:r>
              <a:rPr lang="en-US" sz="2000" dirty="0" err="1" smtClean="0"/>
              <a:t>parcellation</a:t>
            </a:r>
            <a:r>
              <a:rPr lang="en-US" sz="2000" dirty="0" smtClean="0"/>
              <a:t> is clearly indicated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Image type used is T</a:t>
            </a:r>
            <a:r>
              <a:rPr lang="en-US" sz="2800" dirty="0" smtClean="0"/>
              <a:t>1</a:t>
            </a:r>
            <a:r>
              <a:rPr lang="en-US" sz="2000" dirty="0" smtClean="0"/>
              <a:t>W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/>
              <a:t>Parcellated</a:t>
            </a:r>
            <a:r>
              <a:rPr lang="en-US" sz="2000" dirty="0" smtClean="0"/>
              <a:t> areas are lobar regions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The number of lobar sections is clearly indicted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A67-3698-4C62-92F5-E0A1D55240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2958</TotalTime>
  <Words>871</Words>
  <Application>Microsoft Office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SYSTEMATIC REVIEW OF COMPUTATIONAL MODELS FOR BRAIN PARCELLATION </vt:lpstr>
      <vt:lpstr>OUTLINE</vt:lpstr>
      <vt:lpstr>INTRODUCTION</vt:lpstr>
      <vt:lpstr>THE FOUR LOBAR SECTIONS OF THE HUMAN BRAIN</vt:lpstr>
      <vt:lpstr>FUNCTIONS OF THE LOBES OF HUMAN BRAIN</vt:lpstr>
      <vt:lpstr>BRAIN PARCELLATION METHODS</vt:lpstr>
      <vt:lpstr>MOTIVATION OF RESEARCH</vt:lpstr>
      <vt:lpstr>AIM OF STUDY</vt:lpstr>
      <vt:lpstr>METHODS</vt:lpstr>
      <vt:lpstr>RESULTS FROM DATABASE SEARCHED</vt:lpstr>
      <vt:lpstr>CATEGORIZATION OF AUTOMATED MODELS FOR BRAIN PARCELLATION</vt:lpstr>
      <vt:lpstr>SUPERVISED LEARNING MODELS</vt:lpstr>
      <vt:lpstr>UNSUPERVISED LEARNING MODELS</vt:lpstr>
      <vt:lpstr>REGION GROWING MODELS</vt:lpstr>
      <vt:lpstr>SHAPE AND APPEARANCE MODELS</vt:lpstr>
      <vt:lpstr>ENERGY-BASED MODELS</vt:lpstr>
      <vt:lpstr>ATLAS-BASED MODELS</vt:lpstr>
      <vt:lpstr>CONCLUSION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VISION: A LITERATURE REVIEW OF MODELS FOR BRAIN PARCELLATION</dc:title>
  <dc:creator>OWATE PATRICK ADEOMO</dc:creator>
  <cp:lastModifiedBy>OWATE PATRICK ADEOMO</cp:lastModifiedBy>
  <cp:revision>376</cp:revision>
  <dcterms:created xsi:type="dcterms:W3CDTF">2017-05-29T12:40:24Z</dcterms:created>
  <dcterms:modified xsi:type="dcterms:W3CDTF">2017-10-11T14:09:49Z</dcterms:modified>
</cp:coreProperties>
</file>