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7"/>
  </p:notesMasterIdLst>
  <p:sldIdLst>
    <p:sldId id="256" r:id="rId2"/>
    <p:sldId id="280" r:id="rId3"/>
    <p:sldId id="281" r:id="rId4"/>
    <p:sldId id="282" r:id="rId5"/>
    <p:sldId id="286" r:id="rId6"/>
    <p:sldId id="293" r:id="rId7"/>
    <p:sldId id="260" r:id="rId8"/>
    <p:sldId id="291" r:id="rId9"/>
    <p:sldId id="262" r:id="rId10"/>
    <p:sldId id="263" r:id="rId11"/>
    <p:sldId id="285" r:id="rId12"/>
    <p:sldId id="267" r:id="rId13"/>
    <p:sldId id="268" r:id="rId14"/>
    <p:sldId id="269" r:id="rId15"/>
    <p:sldId id="270" r:id="rId16"/>
    <p:sldId id="271" r:id="rId17"/>
    <p:sldId id="273" r:id="rId18"/>
    <p:sldId id="275" r:id="rId19"/>
    <p:sldId id="274" r:id="rId20"/>
    <p:sldId id="296" r:id="rId21"/>
    <p:sldId id="276" r:id="rId22"/>
    <p:sldId id="297" r:id="rId23"/>
    <p:sldId id="277" r:id="rId24"/>
    <p:sldId id="295"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115"/>
    <p:restoredTop sz="94692"/>
  </p:normalViewPr>
  <p:slideViewPr>
    <p:cSldViewPr>
      <p:cViewPr varScale="1">
        <p:scale>
          <a:sx n="39" d="100"/>
          <a:sy n="39" d="100"/>
        </p:scale>
        <p:origin x="-124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04"/>
    </p:cViewPr>
  </p:sorterViewPr>
  <p:notesViewPr>
    <p:cSldViewPr>
      <p:cViewPr varScale="1">
        <p:scale>
          <a:sx n="91" d="100"/>
          <a:sy n="91" d="100"/>
        </p:scale>
        <p:origin x="3448" y="2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7AAF14-9235-40B0-9F82-7432EADC088B}" type="datetimeFigureOut">
              <a:rPr lang="en-US" smtClean="0"/>
              <a:pPr/>
              <a:t>10/12/2017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A8606-292C-4387-B558-67FC7CB607B9}" type="slidenum">
              <a:rPr lang="en-US" smtClean="0"/>
              <a:pPr/>
              <a:t>‹#›</a:t>
            </a:fld>
            <a:endParaRPr lang="en-US" dirty="0"/>
          </a:p>
        </p:txBody>
      </p:sp>
    </p:spTree>
    <p:extLst>
      <p:ext uri="{BB962C8B-B14F-4D97-AF65-F5344CB8AC3E}">
        <p14:creationId xmlns:p14="http://schemas.microsoft.com/office/powerpoint/2010/main" val="262437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7A8606-292C-4387-B558-67FC7CB607B9}" type="slidenum">
              <a:rPr lang="en-US" smtClean="0"/>
              <a:pPr/>
              <a:t>1</a:t>
            </a:fld>
            <a:endParaRPr lang="en-US" dirty="0"/>
          </a:p>
        </p:txBody>
      </p:sp>
    </p:spTree>
    <p:extLst>
      <p:ext uri="{BB962C8B-B14F-4D97-AF65-F5344CB8AC3E}">
        <p14:creationId xmlns:p14="http://schemas.microsoft.com/office/powerpoint/2010/main" val="2626934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7A8606-292C-4387-B558-67FC7CB607B9}" type="slidenum">
              <a:rPr lang="en-US" smtClean="0"/>
              <a:pPr/>
              <a:t>13</a:t>
            </a:fld>
            <a:endParaRPr lang="en-US" dirty="0"/>
          </a:p>
        </p:txBody>
      </p:sp>
    </p:spTree>
    <p:extLst>
      <p:ext uri="{BB962C8B-B14F-4D97-AF65-F5344CB8AC3E}">
        <p14:creationId xmlns:p14="http://schemas.microsoft.com/office/powerpoint/2010/main" val="1498482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The Blue dots represented the haplogroups labeled in blue. The Hausa populations are represented with Green Cross, the Yorubas with Red Cross, the Igbos with Blue Square, the Bini with Brown Bar and the Ijaw with Blue Triangle. The Bold abbreviated labels represented the sampling location as described earlier in Table 2.1 (shown only for the six Hausa populations and the Yoruba population from Kogi for clarity)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87A8606-292C-4387-B558-67FC7CB607B9}" type="slidenum">
              <a:rPr lang="en-US" smtClean="0"/>
              <a:pPr/>
              <a:t>14</a:t>
            </a:fld>
            <a:endParaRPr lang="en-US" dirty="0"/>
          </a:p>
        </p:txBody>
      </p:sp>
    </p:spTree>
    <p:extLst>
      <p:ext uri="{BB962C8B-B14F-4D97-AF65-F5344CB8AC3E}">
        <p14:creationId xmlns:p14="http://schemas.microsoft.com/office/powerpoint/2010/main" val="925919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7A8606-292C-4387-B558-67FC7CB607B9}" type="slidenum">
              <a:rPr lang="en-US" smtClean="0"/>
              <a:pPr/>
              <a:t>25</a:t>
            </a:fld>
            <a:endParaRPr lang="en-US" dirty="0"/>
          </a:p>
        </p:txBody>
      </p:sp>
    </p:spTree>
    <p:extLst>
      <p:ext uri="{BB962C8B-B14F-4D97-AF65-F5344CB8AC3E}">
        <p14:creationId xmlns:p14="http://schemas.microsoft.com/office/powerpoint/2010/main" val="1269353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D3FCB0-7A7B-428F-836F-C27DF78B6B6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73D269-24DB-4966-8274-CF84CFA9FE75}" type="datetimeFigureOut">
              <a:rPr lang="en-US" smtClean="0"/>
              <a:pPr/>
              <a:t>10/12/2017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49D3FCB0-7A7B-428F-836F-C27DF78B6B6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73D269-24DB-4966-8274-CF84CFA9FE75}" type="datetimeFigureOut">
              <a:rPr lang="en-US" smtClean="0"/>
              <a:pPr/>
              <a:t>10/12/2017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D3FCB0-7A7B-428F-836F-C27DF78B6B6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33400" y="1371600"/>
            <a:ext cx="7696200" cy="1524000"/>
          </a:xfrm>
        </p:spPr>
        <p:txBody>
          <a:bodyPr anchor="ctr">
            <a:noAutofit/>
          </a:bodyPr>
          <a:lstStyle/>
          <a:p>
            <a:pPr algn="ctr"/>
            <a:r>
              <a:rPr lang="en-US" sz="4200" dirty="0" smtClean="0">
                <a:latin typeface="Arial Black" pitchFamily="34" charset="0"/>
              </a:rPr>
              <a:t>Genetic structure of some major Nigerian populations based on</a:t>
            </a:r>
            <a:br>
              <a:rPr lang="en-US" sz="4200" dirty="0" smtClean="0">
                <a:latin typeface="Arial Black" pitchFamily="34" charset="0"/>
              </a:rPr>
            </a:br>
            <a:r>
              <a:rPr lang="en-US" sz="4200" dirty="0" smtClean="0">
                <a:latin typeface="Arial Black" pitchFamily="34" charset="0"/>
              </a:rPr>
              <a:t>Y-SNP haplogroup</a:t>
            </a:r>
            <a:endParaRPr lang="en-US" sz="4200" dirty="0">
              <a:latin typeface="Arial Black" pitchFamily="34" charset="0"/>
            </a:endParaRPr>
          </a:p>
        </p:txBody>
      </p:sp>
      <p:sp>
        <p:nvSpPr>
          <p:cNvPr id="2" name="Subtitle 1"/>
          <p:cNvSpPr>
            <a:spLocks noGrp="1"/>
          </p:cNvSpPr>
          <p:nvPr>
            <p:ph type="subTitle" idx="1"/>
          </p:nvPr>
        </p:nvSpPr>
        <p:spPr>
          <a:xfrm>
            <a:off x="838200" y="3733800"/>
            <a:ext cx="7549896" cy="1247336"/>
          </a:xfrm>
        </p:spPr>
        <p:txBody>
          <a:bodyPr>
            <a:normAutofit fontScale="92500" lnSpcReduction="20000"/>
          </a:bodyPr>
          <a:lstStyle/>
          <a:p>
            <a:r>
              <a:rPr lang="en-US" sz="2400" dirty="0" smtClean="0"/>
              <a:t>COLE-SHOWERS, C.L., ADIGUN, E. J., ADUAKA, P., ODEYALE , K. N. and OLADIMEJI, S.O.</a:t>
            </a:r>
          </a:p>
          <a:p>
            <a:r>
              <a:rPr lang="en-US" sz="2400" dirty="0" smtClean="0"/>
              <a:t>Lagos State University, Department of Biochemistry, Forensic DNA Laboratory,  Ojo</a:t>
            </a: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2000" advTm="9998"/>
    </mc:Choice>
    <mc:Fallback>
      <p:transition spd="slow" advTm="999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descr="E1b1a7"/>
          <p:cNvPicPr>
            <a:picLocks noChangeAspect="1" noChangeArrowheads="1"/>
          </p:cNvPicPr>
          <p:nvPr/>
        </p:nvPicPr>
        <p:blipFill>
          <a:blip r:embed="rId2"/>
          <a:srcRect/>
          <a:stretch>
            <a:fillRect/>
          </a:stretch>
        </p:blipFill>
        <p:spPr bwMode="auto">
          <a:xfrm>
            <a:off x="741362" y="544247"/>
            <a:ext cx="7661275" cy="1485900"/>
          </a:xfrm>
          <a:prstGeom prst="rect">
            <a:avLst/>
          </a:prstGeom>
          <a:noFill/>
        </p:spPr>
      </p:pic>
      <p:pic>
        <p:nvPicPr>
          <p:cNvPr id="27650" name="Picture 4" descr="E1b1a8"/>
          <p:cNvPicPr>
            <a:picLocks noChangeAspect="1" noChangeArrowheads="1"/>
          </p:cNvPicPr>
          <p:nvPr/>
        </p:nvPicPr>
        <p:blipFill>
          <a:blip r:embed="rId3"/>
          <a:srcRect/>
          <a:stretch>
            <a:fillRect/>
          </a:stretch>
        </p:blipFill>
        <p:spPr bwMode="auto">
          <a:xfrm>
            <a:off x="741362" y="2128302"/>
            <a:ext cx="7661275" cy="2247900"/>
          </a:xfrm>
          <a:prstGeom prst="rect">
            <a:avLst/>
          </a:prstGeom>
          <a:noFill/>
        </p:spPr>
      </p:pic>
      <p:pic>
        <p:nvPicPr>
          <p:cNvPr id="27649" name="Picture 5" descr="E1b1b HRM plot"/>
          <p:cNvPicPr>
            <a:picLocks noChangeAspect="1" noChangeArrowheads="1"/>
          </p:cNvPicPr>
          <p:nvPr/>
        </p:nvPicPr>
        <p:blipFill>
          <a:blip r:embed="rId4"/>
          <a:srcRect/>
          <a:stretch>
            <a:fillRect/>
          </a:stretch>
        </p:blipFill>
        <p:spPr bwMode="auto">
          <a:xfrm>
            <a:off x="741362" y="4474357"/>
            <a:ext cx="7661275" cy="1600200"/>
          </a:xfrm>
          <a:prstGeom prst="rect">
            <a:avLst/>
          </a:prstGeom>
          <a:noFill/>
        </p:spPr>
      </p:pic>
      <p:sp>
        <p:nvSpPr>
          <p:cNvPr id="27652" name="Rectangle 4"/>
          <p:cNvSpPr>
            <a:spLocks noChangeArrowheads="1"/>
          </p:cNvSpPr>
          <p:nvPr/>
        </p:nvSpPr>
        <p:spPr bwMode="auto">
          <a:xfrm>
            <a:off x="235556" y="1156392"/>
            <a:ext cx="35618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Arial" charset="0"/>
                <a:cs typeface="Arial" charset="0"/>
              </a:rPr>
              <a:t>(a)</a:t>
            </a:r>
            <a:endParaRPr kumimoji="0" lang="en-US" sz="800" b="1" i="0" u="none" strike="noStrike" cap="none" normalizeH="0" baseline="0" dirty="0" smtClean="0">
              <a:ln>
                <a:noFill/>
              </a:ln>
              <a:solidFill>
                <a:schemeClr val="tx1"/>
              </a:solidFill>
              <a:effectLst/>
              <a:latin typeface="Arial" charset="0"/>
              <a:ea typeface="Arial" charset="0"/>
              <a:cs typeface="Arial" charset="0"/>
            </a:endParaRPr>
          </a:p>
        </p:txBody>
      </p:sp>
      <p:sp>
        <p:nvSpPr>
          <p:cNvPr id="27653" name="Rectangle 5"/>
          <p:cNvSpPr>
            <a:spLocks noChangeArrowheads="1"/>
          </p:cNvSpPr>
          <p:nvPr/>
        </p:nvSpPr>
        <p:spPr bwMode="auto">
          <a:xfrm>
            <a:off x="235556" y="2902297"/>
            <a:ext cx="36420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Arial" charset="0"/>
                <a:cs typeface="Arial" charset="0"/>
              </a:rPr>
              <a:t>(b)</a:t>
            </a:r>
            <a:endParaRPr kumimoji="0" lang="en-US" sz="1800" b="1" i="0" u="none" strike="noStrike" cap="none" normalizeH="0" baseline="0" dirty="0" smtClean="0">
              <a:ln>
                <a:noFill/>
              </a:ln>
              <a:solidFill>
                <a:schemeClr val="tx1"/>
              </a:solidFill>
              <a:effectLst/>
              <a:latin typeface="Arial" charset="0"/>
              <a:ea typeface="Arial" charset="0"/>
              <a:cs typeface="Arial" charset="0"/>
            </a:endParaRPr>
          </a:p>
        </p:txBody>
      </p:sp>
      <p:sp>
        <p:nvSpPr>
          <p:cNvPr id="27654" name="Rectangle 6"/>
          <p:cNvSpPr>
            <a:spLocks noChangeArrowheads="1"/>
          </p:cNvSpPr>
          <p:nvPr/>
        </p:nvSpPr>
        <p:spPr bwMode="auto">
          <a:xfrm>
            <a:off x="235556" y="5143652"/>
            <a:ext cx="35618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ea typeface="Arial" charset="0"/>
                <a:cs typeface="Arial" charset="0"/>
              </a:rPr>
              <a:t>(c)</a:t>
            </a:r>
            <a:endParaRPr kumimoji="0" lang="en-US" sz="1800" b="1" i="0" u="none" strike="noStrike" cap="none" normalizeH="0" baseline="0" dirty="0" smtClean="0">
              <a:ln>
                <a:noFill/>
              </a:ln>
              <a:solidFill>
                <a:schemeClr val="tx1"/>
              </a:solidFill>
              <a:effectLst/>
              <a:latin typeface="Arial" charset="0"/>
              <a:ea typeface="Arial" charset="0"/>
              <a:cs typeface="Arial" charset="0"/>
            </a:endParaRPr>
          </a:p>
        </p:txBody>
      </p:sp>
      <p:sp>
        <p:nvSpPr>
          <p:cNvPr id="27656" name="Rectangle 8"/>
          <p:cNvSpPr>
            <a:spLocks noChangeArrowheads="1"/>
          </p:cNvSpPr>
          <p:nvPr/>
        </p:nvSpPr>
        <p:spPr bwMode="auto">
          <a:xfrm>
            <a:off x="203200" y="6080612"/>
            <a:ext cx="8737600"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i="1" u="none" strike="noStrike" cap="none" normalizeH="0" baseline="0" dirty="0" smtClean="0">
                <a:ln>
                  <a:noFill/>
                </a:ln>
                <a:solidFill>
                  <a:schemeClr val="tx1"/>
                </a:solidFill>
                <a:effectLst/>
                <a:latin typeface="Arial" charset="0"/>
                <a:ea typeface="Arial" charset="0"/>
                <a:cs typeface="Arial" charset="0"/>
              </a:rPr>
              <a:t>Figure 2 Derivative HRM plots of (a) E1b1a7, (b) E1b1a8 and (c) E1b1b Y-SNP haplogroups.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i="1" u="none" strike="noStrike" cap="none" normalizeH="0" baseline="0" dirty="0" smtClean="0">
                <a:ln>
                  <a:noFill/>
                </a:ln>
                <a:solidFill>
                  <a:schemeClr val="tx1"/>
                </a:solidFill>
                <a:effectLst/>
                <a:latin typeface="Arial" charset="0"/>
                <a:ea typeface="Arial" charset="0"/>
                <a:cs typeface="Arial" charset="0"/>
              </a:rPr>
              <a:t>A and D represents the Ancestral and Derived versions of the </a:t>
            </a:r>
            <a:r>
              <a:rPr kumimoji="0" lang="en-US" sz="1100" i="1" u="none" strike="noStrike" cap="none" normalizeH="0" baseline="0" dirty="0" err="1" smtClean="0">
                <a:ln>
                  <a:noFill/>
                </a:ln>
                <a:solidFill>
                  <a:schemeClr val="tx1"/>
                </a:solidFill>
                <a:effectLst/>
                <a:latin typeface="Arial" charset="0"/>
                <a:ea typeface="Arial" charset="0"/>
                <a:cs typeface="Arial" charset="0"/>
              </a:rPr>
              <a:t>haplogroups</a:t>
            </a:r>
            <a:endParaRPr kumimoji="0" lang="en-US" sz="1100" i="0" u="none" strike="noStrike" cap="none" normalizeH="0" baseline="0" dirty="0" smtClean="0">
              <a:ln>
                <a:noFill/>
              </a:ln>
              <a:solidFill>
                <a:schemeClr val="tx1"/>
              </a:solidFill>
              <a:effectLst/>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4125" y="415925"/>
            <a:ext cx="6635750" cy="603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1478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458200" cy="914400"/>
          </a:xfrm>
        </p:spPr>
        <p:txBody>
          <a:bodyPr>
            <a:normAutofit/>
          </a:bodyPr>
          <a:lstStyle/>
          <a:p>
            <a:r>
              <a:rPr lang="en-US" sz="2400" dirty="0" smtClean="0">
                <a:latin typeface="Arial" charset="0"/>
                <a:ea typeface="Arial" charset="0"/>
                <a:cs typeface="Arial" charset="0"/>
              </a:rPr>
              <a:t>The major haplogroups driving the spatial genetic structure</a:t>
            </a:r>
            <a:endParaRPr lang="en-US" sz="2400" dirty="0">
              <a:latin typeface="Arial" charset="0"/>
              <a:ea typeface="Arial" charset="0"/>
              <a:cs typeface="Arial" charset="0"/>
            </a:endParaRPr>
          </a:p>
        </p:txBody>
      </p:sp>
      <p:pic>
        <p:nvPicPr>
          <p:cNvPr id="4" name="Content Placeholder 3" descr="C:\Users\User.User-PC\User\Desktop\General\Mop-up\Data Analysis programs\Past\Correspondence plot based on haplogroup frequencies of the five Nigerian populations sampled across 22 different geographical location.jpg"/>
          <p:cNvPicPr>
            <a:picLocks noGrp="1"/>
          </p:cNvPicPr>
          <p:nvPr>
            <p:ph idx="1"/>
          </p:nvPr>
        </p:nvPicPr>
        <p:blipFill rotWithShape="1">
          <a:blip r:embed="rId2">
            <a:extLst>
              <a:ext uri="{28A0092B-C50C-407E-A947-70E740481C1C}">
                <a14:useLocalDpi xmlns:a14="http://schemas.microsoft.com/office/drawing/2010/main" val="0"/>
              </a:ext>
            </a:extLst>
          </a:blip>
          <a:srcRect t="15915" r="13692" b="6896"/>
          <a:stretch/>
        </p:blipFill>
        <p:spPr bwMode="auto">
          <a:xfrm>
            <a:off x="1181100" y="1371600"/>
            <a:ext cx="6705600" cy="3505200"/>
          </a:xfrm>
          <a:prstGeom prst="rect">
            <a:avLst/>
          </a:prstGeom>
          <a:noFill/>
          <a:ln>
            <a:noFill/>
          </a:ln>
          <a:extLst>
            <a:ext uri="{53640926-AAD7-44D8-BBD7-CCE9431645EC}">
              <a14:shadowObscured xmlns:a14="http://schemas.microsoft.com/office/drawing/2010/main"/>
            </a:ext>
          </a:extLst>
        </p:spPr>
      </p:pic>
      <p:sp>
        <p:nvSpPr>
          <p:cNvPr id="46081" name="Rectangle 1"/>
          <p:cNvSpPr>
            <a:spLocks noChangeArrowheads="1"/>
          </p:cNvSpPr>
          <p:nvPr/>
        </p:nvSpPr>
        <p:spPr bwMode="auto">
          <a:xfrm>
            <a:off x="457200" y="5562600"/>
            <a:ext cx="8153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solidFill>
                  <a:schemeClr val="tx1"/>
                </a:solidFill>
                <a:effectLst/>
                <a:latin typeface="Arial" charset="0"/>
                <a:ea typeface="Arial" charset="0"/>
                <a:cs typeface="Arial" charset="0"/>
              </a:rPr>
              <a:t>Figure 3a: </a:t>
            </a:r>
            <a:r>
              <a:rPr kumimoji="0" lang="en-US" sz="1600" b="0" i="1" u="none" strike="noStrike" cap="none" normalizeH="0" baseline="0" dirty="0" smtClean="0">
                <a:ln>
                  <a:noFill/>
                </a:ln>
                <a:solidFill>
                  <a:schemeClr val="tx1"/>
                </a:solidFill>
                <a:effectLst/>
                <a:latin typeface="Arial" charset="0"/>
                <a:ea typeface="Arial" charset="0"/>
                <a:cs typeface="Arial" charset="0"/>
              </a:rPr>
              <a:t>Correspondence plot based on the Y haplogroup frequencies of the five major Nigerian populations sampled across 22 different geographical locations. </a:t>
            </a:r>
            <a:endParaRPr kumimoji="0" lang="en-US" sz="1600" b="0" i="0" u="none" strike="noStrike" cap="none" normalizeH="0" baseline="0" dirty="0" smtClean="0">
              <a:ln>
                <a:noFill/>
              </a:ln>
              <a:solidFill>
                <a:schemeClr val="tx1"/>
              </a:solidFill>
              <a:effectLst/>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User-PC\User\Desktop\General\Mop-up\Data Analysis programs\Past\CA of the 3 Major populations.jpg"/>
          <p:cNvPicPr>
            <a:picLocks noGrp="1"/>
          </p:cNvPicPr>
          <p:nvPr>
            <p:ph idx="1"/>
          </p:nvPr>
        </p:nvPicPr>
        <p:blipFill rotWithShape="1">
          <a:blip r:embed="rId3">
            <a:extLst>
              <a:ext uri="{28A0092B-C50C-407E-A947-70E740481C1C}">
                <a14:useLocalDpi xmlns:a14="http://schemas.microsoft.com/office/drawing/2010/main" val="0"/>
              </a:ext>
            </a:extLst>
          </a:blip>
          <a:stretch/>
        </p:blipFill>
        <p:spPr bwMode="auto">
          <a:xfrm>
            <a:off x="1352550" y="609600"/>
            <a:ext cx="6438900" cy="4800600"/>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342900" y="5638800"/>
            <a:ext cx="8458200" cy="307777"/>
          </a:xfrm>
          <a:prstGeom prst="rect">
            <a:avLst/>
          </a:prstGeom>
        </p:spPr>
        <p:txBody>
          <a:bodyPr wrap="square">
            <a:spAutoFit/>
          </a:bodyPr>
          <a:lstStyle/>
          <a:p>
            <a:r>
              <a:rPr lang="en-US" sz="1400" b="1" dirty="0" smtClean="0">
                <a:latin typeface="Arial" charset="0"/>
                <a:ea typeface="Arial" charset="0"/>
                <a:cs typeface="Arial" charset="0"/>
              </a:rPr>
              <a:t>Figure 3b: </a:t>
            </a:r>
            <a:r>
              <a:rPr lang="en-US" sz="1400" i="1" dirty="0" smtClean="0">
                <a:latin typeface="Arial" charset="0"/>
                <a:ea typeface="Arial" charset="0"/>
                <a:cs typeface="Arial" charset="0"/>
              </a:rPr>
              <a:t>Correspondence plot of the haplogroup frequencies of the three major Nigeria populations</a:t>
            </a:r>
            <a:endParaRPr lang="en-US" sz="14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C:\Users\User.User-PC\User\Desktop\General\Mop-up\Data Analysis programs\Past\CA of the Contrasted Africa populations.jpg"/>
          <p:cNvPicPr>
            <a:picLocks noGrp="1"/>
          </p:cNvPicPr>
          <p:nvPr>
            <p:ph idx="1"/>
          </p:nvPr>
        </p:nvPicPr>
        <p:blipFill rotWithShape="1">
          <a:blip r:embed="rId3">
            <a:extLst>
              <a:ext uri="{28A0092B-C50C-407E-A947-70E740481C1C}">
                <a14:useLocalDpi xmlns:a14="http://schemas.microsoft.com/office/drawing/2010/main" val="0"/>
              </a:ext>
            </a:extLst>
          </a:blip>
          <a:srcRect l="1143" t="15609" r="6497" b="2441"/>
          <a:stretch/>
        </p:blipFill>
        <p:spPr bwMode="auto">
          <a:xfrm>
            <a:off x="1143000" y="762000"/>
            <a:ext cx="6553200" cy="3857163"/>
          </a:xfrm>
          <a:prstGeom prst="rect">
            <a:avLst/>
          </a:prstGeom>
          <a:noFill/>
          <a:ln>
            <a:noFill/>
          </a:ln>
          <a:extLst>
            <a:ext uri="{53640926-AAD7-44D8-BBD7-CCE9431645EC}">
              <a14:shadowObscured xmlns:a14="http://schemas.microsoft.com/office/drawing/2010/main"/>
            </a:ext>
          </a:extLst>
        </p:spPr>
      </p:pic>
      <p:sp>
        <p:nvSpPr>
          <p:cNvPr id="7" name="Rectangle 6"/>
          <p:cNvSpPr/>
          <p:nvPr/>
        </p:nvSpPr>
        <p:spPr>
          <a:xfrm>
            <a:off x="304800" y="5181600"/>
            <a:ext cx="8534400" cy="523220"/>
          </a:xfrm>
          <a:prstGeom prst="rect">
            <a:avLst/>
          </a:prstGeom>
        </p:spPr>
        <p:txBody>
          <a:bodyPr wrap="square">
            <a:spAutoFit/>
          </a:bodyPr>
          <a:lstStyle/>
          <a:p>
            <a:r>
              <a:rPr lang="en-US" sz="1400" b="1" dirty="0" smtClean="0">
                <a:latin typeface="Arial" charset="0"/>
                <a:ea typeface="Arial" charset="0"/>
                <a:cs typeface="Arial" charset="0"/>
              </a:rPr>
              <a:t>Figure.3c</a:t>
            </a:r>
            <a:r>
              <a:rPr lang="en-US" sz="1400" dirty="0" smtClean="0">
                <a:latin typeface="Arial" charset="0"/>
                <a:ea typeface="Arial" charset="0"/>
                <a:cs typeface="Arial" charset="0"/>
              </a:rPr>
              <a:t>: </a:t>
            </a:r>
            <a:r>
              <a:rPr lang="en-US" sz="1400" i="1" dirty="0" smtClean="0">
                <a:latin typeface="Arial" charset="0"/>
                <a:ea typeface="Arial" charset="0"/>
                <a:cs typeface="Arial" charset="0"/>
              </a:rPr>
              <a:t>Correspondence plot of African Country populations against their respective haplogroup frequencies</a:t>
            </a:r>
            <a:endParaRPr lang="en-US" sz="14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User-PC\User\Desktop\General\Mop-up\Data Analysis programs\Past\B autocorrelation.jpg"/>
          <p:cNvPicPr>
            <a:picLocks noGrp="1"/>
          </p:cNvPicPr>
          <p:nvPr>
            <p:ph idx="1"/>
          </p:nvPr>
        </p:nvPicPr>
        <p:blipFill rotWithShape="1">
          <a:blip r:embed="rId2" cstate="print">
            <a:extLst>
              <a:ext uri="{28A0092B-C50C-407E-A947-70E740481C1C}">
                <a14:useLocalDpi xmlns:a14="http://schemas.microsoft.com/office/drawing/2010/main" val="0"/>
              </a:ext>
            </a:extLst>
          </a:blip>
          <a:srcRect t="14471" r="10614" b="7142"/>
          <a:stretch/>
        </p:blipFill>
        <p:spPr bwMode="auto">
          <a:xfrm>
            <a:off x="228600" y="1066800"/>
            <a:ext cx="2667000" cy="2895600"/>
          </a:xfrm>
          <a:prstGeom prst="rect">
            <a:avLst/>
          </a:prstGeom>
          <a:noFill/>
          <a:ln>
            <a:noFill/>
          </a:ln>
          <a:extLst>
            <a:ext uri="{53640926-AAD7-44D8-BBD7-CCE9431645EC}">
              <a14:shadowObscured xmlns:a14="http://schemas.microsoft.com/office/drawing/2010/main"/>
            </a:ext>
          </a:extLst>
        </p:spPr>
      </p:pic>
      <p:pic>
        <p:nvPicPr>
          <p:cNvPr id="5" name="Picture 4" descr="C:\Users\User.User-PC\User\Desktop\General\Mop-up\Data Analysis programs\Past\E1b1a7 autocorrelation.jpg"/>
          <p:cNvPicPr/>
          <p:nvPr/>
        </p:nvPicPr>
        <p:blipFill rotWithShape="1">
          <a:blip r:embed="rId3" cstate="print">
            <a:extLst>
              <a:ext uri="{28A0092B-C50C-407E-A947-70E740481C1C}">
                <a14:useLocalDpi xmlns:a14="http://schemas.microsoft.com/office/drawing/2010/main" val="0"/>
              </a:ext>
            </a:extLst>
          </a:blip>
          <a:srcRect t="12877" r="10614" b="5177"/>
          <a:stretch/>
        </p:blipFill>
        <p:spPr bwMode="auto">
          <a:xfrm>
            <a:off x="2895600" y="990600"/>
            <a:ext cx="2895600" cy="3048000"/>
          </a:xfrm>
          <a:prstGeom prst="rect">
            <a:avLst/>
          </a:prstGeom>
          <a:noFill/>
          <a:ln>
            <a:noFill/>
          </a:ln>
          <a:extLst>
            <a:ext uri="{53640926-AAD7-44D8-BBD7-CCE9431645EC}">
              <a14:shadowObscured xmlns:a14="http://schemas.microsoft.com/office/drawing/2010/main"/>
            </a:ext>
          </a:extLst>
        </p:spPr>
      </p:pic>
      <p:pic>
        <p:nvPicPr>
          <p:cNvPr id="6" name="Picture 5" descr="C:\Users\User.User-PC\User\Desktop\General\Mop-up\Data Analysis programs\Past\E1b1a8 autocorrelation.jpg"/>
          <p:cNvPicPr/>
          <p:nvPr/>
        </p:nvPicPr>
        <p:blipFill rotWithShape="1">
          <a:blip r:embed="rId4" cstate="print">
            <a:extLst>
              <a:ext uri="{28A0092B-C50C-407E-A947-70E740481C1C}">
                <a14:useLocalDpi xmlns:a14="http://schemas.microsoft.com/office/drawing/2010/main" val="0"/>
              </a:ext>
            </a:extLst>
          </a:blip>
          <a:srcRect t="14047" r="10614" b="6348"/>
          <a:stretch/>
        </p:blipFill>
        <p:spPr bwMode="auto">
          <a:xfrm>
            <a:off x="5715000" y="1066800"/>
            <a:ext cx="2743200" cy="2895642"/>
          </a:xfrm>
          <a:prstGeom prst="rect">
            <a:avLst/>
          </a:prstGeom>
          <a:noFill/>
          <a:ln>
            <a:noFill/>
          </a:ln>
          <a:extLst>
            <a:ext uri="{53640926-AAD7-44D8-BBD7-CCE9431645EC}">
              <a14:shadowObscured xmlns:a14="http://schemas.microsoft.com/office/drawing/2010/main"/>
            </a:ext>
          </a:extLst>
        </p:spPr>
      </p:pic>
      <p:sp>
        <p:nvSpPr>
          <p:cNvPr id="7" name="Rectangle 6"/>
          <p:cNvSpPr/>
          <p:nvPr/>
        </p:nvSpPr>
        <p:spPr>
          <a:xfrm>
            <a:off x="533400" y="4495800"/>
            <a:ext cx="7620000" cy="584775"/>
          </a:xfrm>
          <a:prstGeom prst="rect">
            <a:avLst/>
          </a:prstGeom>
        </p:spPr>
        <p:txBody>
          <a:bodyPr wrap="square">
            <a:spAutoFit/>
          </a:bodyPr>
          <a:lstStyle/>
          <a:p>
            <a:r>
              <a:rPr lang="en-US" sz="1600" dirty="0" smtClean="0">
                <a:latin typeface="Arial" charset="0"/>
                <a:ea typeface="Arial" charset="0"/>
                <a:cs typeface="Arial" charset="0"/>
              </a:rPr>
              <a:t>Figure 3.4 showed the spatial autocorrelations for the three most represented haplogroups in the Nigerian populations.</a:t>
            </a:r>
            <a:endParaRPr lang="en-US" sz="16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609600"/>
            <a:ext cx="7467600" cy="792163"/>
          </a:xfrm>
        </p:spPr>
        <p:txBody>
          <a:bodyPr>
            <a:normAutofit/>
          </a:bodyPr>
          <a:lstStyle/>
          <a:p>
            <a:r>
              <a:rPr lang="en-US" sz="1600" dirty="0" smtClean="0">
                <a:latin typeface="Arial" charset="0"/>
                <a:ea typeface="Arial" charset="0"/>
                <a:cs typeface="Arial" charset="0"/>
              </a:rPr>
              <a:t>Table 3.4 : Analysis of Molecular Variance (AMOVA) of Nigerian populations</a:t>
            </a:r>
            <a:endParaRPr lang="en-US" sz="1600" dirty="0">
              <a:latin typeface="Arial" charset="0"/>
              <a:ea typeface="Arial" charset="0"/>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4442805"/>
              </p:ext>
            </p:extLst>
          </p:nvPr>
        </p:nvGraphicFramePr>
        <p:xfrm>
          <a:off x="444069" y="1752600"/>
          <a:ext cx="8255862" cy="3606899"/>
        </p:xfrm>
        <a:graphic>
          <a:graphicData uri="http://schemas.openxmlformats.org/drawingml/2006/table">
            <a:tbl>
              <a:tblPr/>
              <a:tblGrid>
                <a:gridCol w="608366"/>
                <a:gridCol w="1376156"/>
                <a:gridCol w="341653"/>
                <a:gridCol w="474064"/>
                <a:gridCol w="553665"/>
                <a:gridCol w="556840"/>
                <a:gridCol w="472466"/>
                <a:gridCol w="553665"/>
                <a:gridCol w="553789"/>
                <a:gridCol w="412533"/>
                <a:gridCol w="535061"/>
                <a:gridCol w="485301"/>
                <a:gridCol w="406647"/>
                <a:gridCol w="460153"/>
                <a:gridCol w="465503"/>
              </a:tblGrid>
              <a:tr h="558609">
                <a:tc>
                  <a:txBody>
                    <a:bodyPr/>
                    <a:lstStyle/>
                    <a:p>
                      <a:pPr marL="0" marR="0" algn="ctr">
                        <a:lnSpc>
                          <a:spcPct val="115000"/>
                        </a:lnSpc>
                        <a:spcBef>
                          <a:spcPts val="0"/>
                        </a:spcBef>
                        <a:spcAft>
                          <a:spcPts val="1000"/>
                        </a:spcAft>
                      </a:pPr>
                      <a:r>
                        <a:rPr lang="en-US" sz="1000" b="1" dirty="0">
                          <a:latin typeface="Arial" charset="0"/>
                          <a:ea typeface="Arial" charset="0"/>
                          <a:cs typeface="Arial" charset="0"/>
                        </a:rPr>
                        <a:t>Marker</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Arial" charset="0"/>
                          <a:ea typeface="Arial" charset="0"/>
                          <a:cs typeface="Arial" charset="0"/>
                        </a:rPr>
                        <a:t>Categories</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000" b="1" dirty="0">
                          <a:latin typeface="Arial" charset="0"/>
                          <a:ea typeface="Arial" charset="0"/>
                          <a:cs typeface="Arial" charset="0"/>
                        </a:rPr>
                        <a:t>Par</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a:lnSpc>
                          <a:spcPct val="115000"/>
                        </a:lnSpc>
                        <a:spcBef>
                          <a:spcPts val="0"/>
                        </a:spcBef>
                        <a:spcAft>
                          <a:spcPts val="1000"/>
                        </a:spcAft>
                      </a:pPr>
                      <a:r>
                        <a:rPr lang="en-US" sz="1000" b="1" dirty="0">
                          <a:latin typeface="Arial" charset="0"/>
                          <a:ea typeface="Arial" charset="0"/>
                          <a:cs typeface="Arial" charset="0"/>
                        </a:rPr>
                        <a:t>               Overall(n=22)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1000"/>
                        </a:spcAft>
                      </a:pPr>
                      <a:r>
                        <a:rPr lang="en-US" sz="1000" b="1" dirty="0">
                          <a:latin typeface="Arial" charset="0"/>
                          <a:ea typeface="Arial" charset="0"/>
                          <a:cs typeface="Arial" charset="0"/>
                        </a:rPr>
                        <a:t>       Population (n=5,22)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1000"/>
                        </a:spcAft>
                      </a:pPr>
                      <a:r>
                        <a:rPr lang="en-US" sz="1000" b="1" dirty="0">
                          <a:latin typeface="Arial" charset="0"/>
                          <a:ea typeface="Arial" charset="0"/>
                          <a:cs typeface="Arial" charset="0"/>
                        </a:rPr>
                        <a:t>  Geographic Region (n=5,22)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1000"/>
                        </a:spcAft>
                      </a:pPr>
                      <a:r>
                        <a:rPr lang="en-US" sz="1000" b="1" dirty="0">
                          <a:latin typeface="Arial" charset="0"/>
                          <a:ea typeface="Arial" charset="0"/>
                          <a:cs typeface="Arial" charset="0"/>
                        </a:rPr>
                        <a:t>   </a:t>
                      </a:r>
                      <a:r>
                        <a:rPr lang="en-US" sz="1000" b="1" dirty="0" smtClean="0">
                          <a:latin typeface="Arial" charset="0"/>
                          <a:ea typeface="Arial" charset="0"/>
                          <a:cs typeface="Arial" charset="0"/>
                        </a:rPr>
                        <a:t>Linguistic </a:t>
                      </a:r>
                      <a:r>
                        <a:rPr lang="en-US" sz="1000" b="1" dirty="0">
                          <a:latin typeface="Arial" charset="0"/>
                          <a:ea typeface="Arial" charset="0"/>
                          <a:cs typeface="Arial" charset="0"/>
                        </a:rPr>
                        <a:t>(n=2,22)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58609">
                <a:tc>
                  <a:txBody>
                    <a:bodyPr/>
                    <a:lstStyle/>
                    <a:p>
                      <a:pPr>
                        <a:lnSpc>
                          <a:spcPct val="115000"/>
                        </a:lnSpc>
                      </a:pPr>
                      <a:endParaRPr lang="en-US" sz="800" b="1" dirty="0">
                        <a:latin typeface="Arial" charset="0"/>
                        <a:ea typeface="Arial" charset="0"/>
                        <a:cs typeface="Arial" charset="0"/>
                      </a:endParaRP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800" b="1" dirty="0">
                        <a:latin typeface="Arial" charset="0"/>
                        <a:ea typeface="Arial" charset="0"/>
                        <a:cs typeface="Arial" charset="0"/>
                      </a:endParaRP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800" b="1" dirty="0">
                        <a:latin typeface="Arial" charset="0"/>
                        <a:ea typeface="Arial" charset="0"/>
                        <a:cs typeface="Arial" charset="0"/>
                      </a:endParaRP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Fst</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Variance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P value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Fst</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Variance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P value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Fst</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Variance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P value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Fst</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Variance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P value</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58609">
                <a:tc>
                  <a:txBody>
                    <a:bodyPr/>
                    <a:lstStyle/>
                    <a:p>
                      <a:pPr>
                        <a:lnSpc>
                          <a:spcPct val="115000"/>
                        </a:lnSpc>
                      </a:pPr>
                      <a:endParaRPr lang="en-US" sz="800" b="1" dirty="0">
                        <a:latin typeface="Arial" charset="0"/>
                        <a:ea typeface="Arial" charset="0"/>
                        <a:cs typeface="Arial" charset="0"/>
                      </a:endParaRP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Among Groups</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Fst</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0.06218</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6.22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&lt;0.00001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0.078</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6.96</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&lt;0.00001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0.0828</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6.96</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&lt;0.00001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0.1577</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14.55</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&lt;0.00001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215">
                <a:tc>
                  <a:txBody>
                    <a:bodyPr/>
                    <a:lstStyle/>
                    <a:p>
                      <a:pPr marL="0" marR="0">
                        <a:lnSpc>
                          <a:spcPct val="115000"/>
                        </a:lnSpc>
                        <a:spcBef>
                          <a:spcPts val="0"/>
                        </a:spcBef>
                        <a:spcAft>
                          <a:spcPts val="1000"/>
                        </a:spcAft>
                      </a:pPr>
                      <a:r>
                        <a:rPr lang="en-US" sz="800" b="1" dirty="0">
                          <a:latin typeface="Arial" charset="0"/>
                          <a:ea typeface="Arial" charset="0"/>
                          <a:cs typeface="Arial" charset="0"/>
                        </a:rPr>
                        <a:t>SNP</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Among populations within groups</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Fsc</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800" b="1" dirty="0">
                        <a:latin typeface="Arial" charset="0"/>
                        <a:ea typeface="Arial" charset="0"/>
                        <a:cs typeface="Arial" charset="0"/>
                      </a:endParaRP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800" b="1" dirty="0">
                        <a:latin typeface="Arial" charset="0"/>
                        <a:ea typeface="Arial" charset="0"/>
                        <a:cs typeface="Arial" charset="0"/>
                      </a:endParaRP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pPr>
                      <a:endParaRPr lang="en-US" sz="800" b="1" dirty="0">
                        <a:latin typeface="Arial" charset="0"/>
                        <a:ea typeface="Arial" charset="0"/>
                        <a:cs typeface="Arial" charset="0"/>
                      </a:endParaRP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0.0091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0.84</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0.18573</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0.0142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1.32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0.13587</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0.0143</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1.22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0.088</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3857">
                <a:tc>
                  <a:txBody>
                    <a:bodyPr/>
                    <a:lstStyle/>
                    <a:p>
                      <a:pPr marL="0" marR="0">
                        <a:lnSpc>
                          <a:spcPct val="115000"/>
                        </a:lnSpc>
                        <a:spcBef>
                          <a:spcPts val="0"/>
                        </a:spcBef>
                        <a:spcAft>
                          <a:spcPts val="1000"/>
                        </a:spcAft>
                      </a:pPr>
                      <a:r>
                        <a:rPr lang="en-US" sz="800" b="1" dirty="0">
                          <a:latin typeface="Arial" charset="0"/>
                          <a:ea typeface="Arial" charset="0"/>
                          <a:cs typeface="Arial" charset="0"/>
                        </a:rPr>
                        <a:t> </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Within populations</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Fct</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 </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 </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 </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0.0696</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92.2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&lt;0.00001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0.0696</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91.72</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&lt;0.00001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0.1455</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84.23</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800" b="1" dirty="0">
                          <a:latin typeface="Arial" charset="0"/>
                          <a:ea typeface="Arial" charset="0"/>
                          <a:cs typeface="Arial" charset="0"/>
                        </a:rPr>
                        <a:t>&lt;0.00001</a:t>
                      </a:r>
                    </a:p>
                  </a:txBody>
                  <a:tcPr marL="49026" marR="49026"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153400" cy="1143000"/>
          </a:xfrm>
        </p:spPr>
        <p:txBody>
          <a:bodyPr>
            <a:normAutofit/>
          </a:bodyPr>
          <a:lstStyle/>
          <a:p>
            <a:pPr>
              <a:lnSpc>
                <a:spcPct val="100000"/>
              </a:lnSpc>
            </a:pPr>
            <a:r>
              <a:rPr lang="en-US" sz="1400" dirty="0" smtClean="0">
                <a:latin typeface="Arial" charset="0"/>
                <a:ea typeface="Arial" charset="0"/>
                <a:cs typeface="Arial" charset="0"/>
              </a:rPr>
              <a:t>Multidimensional Scaling Plot based on Fst distances of Y-SNP Haplogroup frequencies of the sampled populations</a:t>
            </a:r>
            <a:br>
              <a:rPr lang="en-US" sz="1400" dirty="0" smtClean="0">
                <a:latin typeface="Arial" charset="0"/>
                <a:ea typeface="Arial" charset="0"/>
                <a:cs typeface="Arial" charset="0"/>
              </a:rPr>
            </a:br>
            <a:endParaRPr lang="en-US" sz="1400" dirty="0">
              <a:latin typeface="Arial" charset="0"/>
              <a:ea typeface="Arial" charset="0"/>
              <a:cs typeface="Arial" charset="0"/>
            </a:endParaRPr>
          </a:p>
        </p:txBody>
      </p:sp>
      <p:pic>
        <p:nvPicPr>
          <p:cNvPr id="4" name="Content Placeholder 3" descr="C:\Users\User.User-PC\User\Desktop\General\Mop-up\Data Analysis programs\Past\Fst MDS stress 0.032.jpg"/>
          <p:cNvPicPr>
            <a:picLocks noGrp="1"/>
          </p:cNvPicPr>
          <p:nvPr>
            <p:ph idx="1"/>
          </p:nvPr>
        </p:nvPicPr>
        <p:blipFill rotWithShape="1">
          <a:blip r:embed="rId2">
            <a:extLst>
              <a:ext uri="{28A0092B-C50C-407E-A947-70E740481C1C}">
                <a14:useLocalDpi xmlns:a14="http://schemas.microsoft.com/office/drawing/2010/main" val="0"/>
              </a:ext>
            </a:extLst>
          </a:blip>
          <a:srcRect r="3622" b="3778"/>
          <a:stretch/>
        </p:blipFill>
        <p:spPr bwMode="auto">
          <a:xfrm>
            <a:off x="685800" y="1279003"/>
            <a:ext cx="7467600" cy="4267200"/>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609600" y="5562600"/>
            <a:ext cx="7924800" cy="523220"/>
          </a:xfrm>
          <a:prstGeom prst="rect">
            <a:avLst/>
          </a:prstGeom>
        </p:spPr>
        <p:txBody>
          <a:bodyPr wrap="square">
            <a:spAutoFit/>
          </a:bodyPr>
          <a:lstStyle/>
          <a:p>
            <a:pPr algn="just"/>
            <a:r>
              <a:rPr lang="en-US" sz="1400" b="1" dirty="0" smtClean="0">
                <a:latin typeface="Arial" charset="0"/>
                <a:ea typeface="Arial" charset="0"/>
                <a:cs typeface="Arial" charset="0"/>
              </a:rPr>
              <a:t>Figure </a:t>
            </a:r>
            <a:r>
              <a:rPr lang="en-US" sz="1400" b="1" dirty="0">
                <a:latin typeface="Arial" charset="0"/>
                <a:ea typeface="Arial" charset="0"/>
                <a:cs typeface="Arial" charset="0"/>
              </a:rPr>
              <a:t>6</a:t>
            </a:r>
            <a:r>
              <a:rPr lang="en-US" sz="1400" b="1" dirty="0" smtClean="0">
                <a:latin typeface="Arial" charset="0"/>
                <a:ea typeface="Arial" charset="0"/>
                <a:cs typeface="Arial" charset="0"/>
              </a:rPr>
              <a:t>a</a:t>
            </a:r>
            <a:r>
              <a:rPr lang="en-US" sz="1400" dirty="0" smtClean="0">
                <a:latin typeface="Arial" charset="0"/>
                <a:ea typeface="Arial" charset="0"/>
                <a:cs typeface="Arial" charset="0"/>
              </a:rPr>
              <a:t>: </a:t>
            </a:r>
            <a:r>
              <a:rPr lang="en-US" sz="1400" i="1" dirty="0" smtClean="0">
                <a:latin typeface="Arial" charset="0"/>
                <a:ea typeface="Arial" charset="0"/>
                <a:cs typeface="Arial" charset="0"/>
              </a:rPr>
              <a:t>Multidimensional scaling plot of Pairwise Fst distance of Y haplogroup SNPs of Nigerian populations sampled across 22 different geographical locations</a:t>
            </a:r>
            <a:endParaRPr lang="en-US" sz="14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User-PC\User\Desktop\General\Mop-up\Data Analysis programs\Past\6 Afri Countries Fst MD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381000"/>
            <a:ext cx="7010400" cy="4873625"/>
          </a:xfrm>
          <a:prstGeom prst="rect">
            <a:avLst/>
          </a:prstGeom>
          <a:noFill/>
          <a:ln>
            <a:noFill/>
          </a:ln>
        </p:spPr>
      </p:pic>
      <p:sp>
        <p:nvSpPr>
          <p:cNvPr id="5" name="Rectangle 4"/>
          <p:cNvSpPr/>
          <p:nvPr/>
        </p:nvSpPr>
        <p:spPr>
          <a:xfrm>
            <a:off x="685800" y="5105400"/>
            <a:ext cx="7543800" cy="523220"/>
          </a:xfrm>
          <a:prstGeom prst="rect">
            <a:avLst/>
          </a:prstGeom>
        </p:spPr>
        <p:txBody>
          <a:bodyPr wrap="square">
            <a:spAutoFit/>
          </a:bodyPr>
          <a:lstStyle/>
          <a:p>
            <a:r>
              <a:rPr lang="en-US" sz="1400" b="1" dirty="0" smtClean="0">
                <a:latin typeface="Arial" charset="0"/>
                <a:ea typeface="Arial" charset="0"/>
                <a:cs typeface="Arial" charset="0"/>
              </a:rPr>
              <a:t>Figure 5c</a:t>
            </a:r>
            <a:r>
              <a:rPr lang="en-US" sz="1400" dirty="0" smtClean="0">
                <a:latin typeface="Arial" charset="0"/>
                <a:ea typeface="Arial" charset="0"/>
                <a:cs typeface="Arial" charset="0"/>
              </a:rPr>
              <a:t>: </a:t>
            </a:r>
            <a:r>
              <a:rPr lang="en-US" sz="1400" i="1" dirty="0" smtClean="0">
                <a:latin typeface="Arial" charset="0"/>
                <a:ea typeface="Arial" charset="0"/>
                <a:cs typeface="Arial" charset="0"/>
              </a:rPr>
              <a:t>Multidimensional Scaling plot of Pairwise Fst of the overall Nigerian (NIG) population contrasted with representative Africa populations SNPs from published literature</a:t>
            </a:r>
            <a:endParaRPr lang="en-US" sz="1400" i="1"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User-PC\User\Desktop\General\Mop-up\Data Analysis programs\Past\5 Nig Pop Fst MD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231775"/>
            <a:ext cx="6248400" cy="4873625"/>
          </a:xfrm>
          <a:prstGeom prst="rect">
            <a:avLst/>
          </a:prstGeom>
          <a:noFill/>
          <a:ln>
            <a:noFill/>
          </a:ln>
        </p:spPr>
      </p:pic>
      <p:sp>
        <p:nvSpPr>
          <p:cNvPr id="5" name="Rectangle 4"/>
          <p:cNvSpPr/>
          <p:nvPr/>
        </p:nvSpPr>
        <p:spPr>
          <a:xfrm>
            <a:off x="838200" y="5105400"/>
            <a:ext cx="7543800" cy="523220"/>
          </a:xfrm>
          <a:prstGeom prst="rect">
            <a:avLst/>
          </a:prstGeom>
        </p:spPr>
        <p:txBody>
          <a:bodyPr wrap="square">
            <a:spAutoFit/>
          </a:bodyPr>
          <a:lstStyle/>
          <a:p>
            <a:r>
              <a:rPr lang="en-US" sz="1400" b="1" dirty="0" smtClean="0">
                <a:latin typeface="Arial" charset="0"/>
                <a:ea typeface="Arial" charset="0"/>
                <a:cs typeface="Arial" charset="0"/>
              </a:rPr>
              <a:t>Figure 5b:</a:t>
            </a:r>
            <a:r>
              <a:rPr lang="en-US" sz="1400" dirty="0" smtClean="0">
                <a:latin typeface="Arial" charset="0"/>
                <a:ea typeface="Arial" charset="0"/>
                <a:cs typeface="Arial" charset="0"/>
              </a:rPr>
              <a:t> </a:t>
            </a:r>
            <a:r>
              <a:rPr lang="en-US" sz="1400" i="1" dirty="0" smtClean="0">
                <a:latin typeface="Arial" charset="0"/>
                <a:ea typeface="Arial" charset="0"/>
                <a:cs typeface="Arial" charset="0"/>
              </a:rPr>
              <a:t>Multidimensional scaling plot of pairwise Fst distance of the five major Nigerian populations SNPs. </a:t>
            </a:r>
            <a:endParaRPr lang="en-US" sz="14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charset="0"/>
                <a:ea typeface="Arial" charset="0"/>
                <a:cs typeface="Arial" charset="0"/>
              </a:rPr>
              <a:t>Introduction</a:t>
            </a:r>
            <a:endParaRPr lang="en-US" sz="3600" dirty="0">
              <a:latin typeface="Arial" charset="0"/>
              <a:ea typeface="Arial" charset="0"/>
              <a:cs typeface="Arial" charset="0"/>
            </a:endParaRPr>
          </a:p>
        </p:txBody>
      </p:sp>
      <p:sp>
        <p:nvSpPr>
          <p:cNvPr id="3" name="Content Placeholder 2"/>
          <p:cNvSpPr>
            <a:spLocks noGrp="1"/>
          </p:cNvSpPr>
          <p:nvPr>
            <p:ph idx="1"/>
          </p:nvPr>
        </p:nvSpPr>
        <p:spPr/>
        <p:txBody>
          <a:bodyPr>
            <a:normAutofit fontScale="62500" lnSpcReduction="20000"/>
          </a:bodyPr>
          <a:lstStyle/>
          <a:p>
            <a:pPr lvl="0" fontAlgn="base">
              <a:lnSpc>
                <a:spcPct val="150000"/>
              </a:lnSpc>
              <a:spcBef>
                <a:spcPct val="0"/>
              </a:spcBef>
              <a:spcAft>
                <a:spcPct val="0"/>
              </a:spcAft>
            </a:pPr>
            <a:r>
              <a:rPr lang="en-US" sz="2400" dirty="0" smtClean="0">
                <a:latin typeface="Arial" charset="0"/>
                <a:ea typeface="Arial" charset="0"/>
                <a:cs typeface="Arial" charset="0"/>
              </a:rPr>
              <a:t>The Human genomic DNA is &gt; 3.1 billion base pairs</a:t>
            </a:r>
          </a:p>
          <a:p>
            <a:pPr lvl="0" fontAlgn="base">
              <a:lnSpc>
                <a:spcPct val="150000"/>
              </a:lnSpc>
              <a:spcBef>
                <a:spcPct val="0"/>
              </a:spcBef>
              <a:spcAft>
                <a:spcPct val="0"/>
              </a:spcAft>
            </a:pPr>
            <a:r>
              <a:rPr lang="en-US" sz="2400" dirty="0" smtClean="0">
                <a:latin typeface="Arial" charset="0"/>
                <a:ea typeface="Arial" charset="0"/>
                <a:cs typeface="Arial" charset="0"/>
              </a:rPr>
              <a:t>There are several genetic markers but two have been of significant value to Forensic and anthropological analyses: mtDNA and Y-Chromosome</a:t>
            </a:r>
          </a:p>
          <a:p>
            <a:pPr lvl="0" fontAlgn="base">
              <a:lnSpc>
                <a:spcPct val="150000"/>
              </a:lnSpc>
              <a:spcBef>
                <a:spcPct val="0"/>
              </a:spcBef>
              <a:spcAft>
                <a:spcPct val="0"/>
              </a:spcAft>
            </a:pPr>
            <a:r>
              <a:rPr lang="en-US" sz="2400" dirty="0" smtClean="0">
                <a:latin typeface="Arial" charset="0"/>
                <a:ea typeface="Arial" charset="0"/>
                <a:cs typeface="Arial" charset="0"/>
              </a:rPr>
              <a:t>While the mtDNA is maternally inherited by all humans, the Y chromosome is only found in the male</a:t>
            </a:r>
          </a:p>
          <a:p>
            <a:pPr lvl="0" fontAlgn="base">
              <a:lnSpc>
                <a:spcPct val="150000"/>
              </a:lnSpc>
              <a:spcBef>
                <a:spcPct val="0"/>
              </a:spcBef>
              <a:spcAft>
                <a:spcPct val="0"/>
              </a:spcAft>
            </a:pPr>
            <a:r>
              <a:rPr lang="en-US" sz="2400" dirty="0" smtClean="0">
                <a:latin typeface="Arial" charset="0"/>
                <a:ea typeface="Arial" charset="0"/>
                <a:cs typeface="Arial" charset="0"/>
              </a:rPr>
              <a:t>STRs and SNPs found in the non-recombining regions of the human Y-chromosomes could be used to investigate the paternal demographic history  of a population due to there different mutation rates</a:t>
            </a:r>
          </a:p>
          <a:p>
            <a:pPr lvl="0" fontAlgn="base">
              <a:lnSpc>
                <a:spcPct val="150000"/>
              </a:lnSpc>
              <a:spcBef>
                <a:spcPct val="0"/>
              </a:spcBef>
              <a:spcAft>
                <a:spcPct val="0"/>
              </a:spcAft>
            </a:pPr>
            <a:r>
              <a:rPr lang="en-US" sz="2400" dirty="0" smtClean="0">
                <a:latin typeface="Arial" charset="0"/>
                <a:ea typeface="Arial" charset="0"/>
                <a:cs typeface="Arial" charset="0"/>
              </a:rPr>
              <a:t>The Y-chromosome SNP tree labeled Haplogroups A-T accommodates all male humans. </a:t>
            </a:r>
            <a:endParaRPr lang="en-US" sz="2400" dirty="0">
              <a:latin typeface="Arial" charset="0"/>
              <a:ea typeface="Arial" charset="0"/>
              <a:cs typeface="Arial" charset="0"/>
            </a:endParaRPr>
          </a:p>
          <a:p>
            <a:pPr lvl="0" fontAlgn="base">
              <a:lnSpc>
                <a:spcPct val="150000"/>
              </a:lnSpc>
              <a:spcBef>
                <a:spcPct val="0"/>
              </a:spcBef>
              <a:spcAft>
                <a:spcPct val="0"/>
              </a:spcAft>
            </a:pPr>
            <a:r>
              <a:rPr lang="en-US" sz="2400" dirty="0" smtClean="0">
                <a:latin typeface="Arial" charset="0"/>
                <a:ea typeface="Arial" charset="0"/>
                <a:cs typeface="Arial" charset="0"/>
              </a:rPr>
              <a:t>Haplogroups A </a:t>
            </a:r>
            <a:r>
              <a:rPr lang="en-US" sz="2400" dirty="0">
                <a:latin typeface="Arial" charset="0"/>
                <a:ea typeface="Arial" charset="0"/>
                <a:cs typeface="Arial" charset="0"/>
              </a:rPr>
              <a:t>,</a:t>
            </a:r>
            <a:r>
              <a:rPr lang="en-US" sz="2400" dirty="0" smtClean="0">
                <a:latin typeface="Arial" charset="0"/>
                <a:ea typeface="Arial" charset="0"/>
                <a:cs typeface="Arial" charset="0"/>
              </a:rPr>
              <a:t> B, E, J and R have been reported in African populations</a:t>
            </a:r>
          </a:p>
          <a:p>
            <a:pPr lvl="0" fontAlgn="base">
              <a:lnSpc>
                <a:spcPct val="150000"/>
              </a:lnSpc>
              <a:spcBef>
                <a:spcPct val="0"/>
              </a:spcBef>
              <a:spcAft>
                <a:spcPct val="0"/>
              </a:spcAft>
            </a:pPr>
            <a:r>
              <a:rPr lang="en-US" sz="2400" dirty="0" smtClean="0">
                <a:latin typeface="Arial" charset="0"/>
                <a:ea typeface="Arial" charset="0"/>
                <a:cs typeface="Arial" charset="0"/>
              </a:rPr>
              <a:t>Nigerian populations have been grouped into more than 500 ethno-linguistic groups. These populations speak majorly Niger-Congo, Afro-asiatic and Nilo-Saharan languages</a:t>
            </a:r>
            <a:endParaRPr lang="en-US" sz="2400" dirty="0">
              <a:latin typeface="Arial" charset="0"/>
              <a:ea typeface="Arial" charset="0"/>
              <a:cs typeface="Arial" charset="0"/>
            </a:endParaRPr>
          </a:p>
          <a:p>
            <a:pPr lvl="0" fontAlgn="base">
              <a:lnSpc>
                <a:spcPct val="150000"/>
              </a:lnSpc>
              <a:spcBef>
                <a:spcPct val="0"/>
              </a:spcBef>
              <a:spcAft>
                <a:spcPct val="0"/>
              </a:spcAft>
            </a:pPr>
            <a:r>
              <a:rPr lang="en-US" sz="2400" dirty="0" smtClean="0">
                <a:latin typeface="Arial" charset="0"/>
                <a:ea typeface="Arial" charset="0"/>
                <a:cs typeface="Arial" charset="0"/>
              </a:rPr>
              <a:t>There are no major geographical barriers among  these Nigerian populations increasing the potential for gene flow</a:t>
            </a:r>
          </a:p>
        </p:txBody>
      </p:sp>
    </p:spTree>
    <p:extLst>
      <p:ext uri="{BB962C8B-B14F-4D97-AF65-F5344CB8AC3E}">
        <p14:creationId xmlns:p14="http://schemas.microsoft.com/office/powerpoint/2010/main" val="1166450727"/>
      </p:ext>
    </p:extLst>
  </p:cSld>
  <p:clrMapOvr>
    <a:masterClrMapping/>
  </p:clrMapOvr>
  <mc:AlternateContent xmlns:mc="http://schemas.openxmlformats.org/markup-compatibility/2006">
    <mc:Choice xmlns:p14="http://schemas.microsoft.com/office/powerpoint/2010/main" Requires="p14">
      <p:transition spd="slow" p14:dur="2000" advTm="12949"/>
    </mc:Choice>
    <mc:Fallback>
      <p:transition spd="slow" advTm="12949"/>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9422" y="814387"/>
            <a:ext cx="8225155" cy="5229225"/>
          </a:xfrm>
          <a:prstGeom prst="rect">
            <a:avLst/>
          </a:prstGeom>
          <a:noFill/>
          <a:ln>
            <a:noFill/>
          </a:ln>
        </p:spPr>
      </p:pic>
    </p:spTree>
    <p:extLst>
      <p:ext uri="{BB962C8B-B14F-4D97-AF65-F5344CB8AC3E}">
        <p14:creationId xmlns:p14="http://schemas.microsoft.com/office/powerpoint/2010/main" val="1619229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Users\User.User-PC\Desktop\Barrier\Curtis Fst\Curtis SNP.BMP"/>
          <p:cNvPicPr>
            <a:picLocks noGrp="1"/>
          </p:cNvPicPr>
          <p:nvPr>
            <p:ph idx="1"/>
          </p:nvPr>
        </p:nvPicPr>
        <p:blipFill rotWithShape="1">
          <a:blip r:embed="rId2">
            <a:extLst>
              <a:ext uri="{28A0092B-C50C-407E-A947-70E740481C1C}">
                <a14:useLocalDpi xmlns:a14="http://schemas.microsoft.com/office/drawing/2010/main" val="0"/>
              </a:ext>
            </a:extLst>
          </a:blip>
          <a:srcRect l="6090" t="7048" r="9455" b="4699"/>
          <a:stretch/>
        </p:blipFill>
        <p:spPr bwMode="auto">
          <a:xfrm>
            <a:off x="838200" y="1676400"/>
            <a:ext cx="6476999" cy="3810000"/>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990600" y="990600"/>
            <a:ext cx="7543800" cy="307777"/>
          </a:xfrm>
          <a:prstGeom prst="rect">
            <a:avLst/>
          </a:prstGeom>
        </p:spPr>
        <p:txBody>
          <a:bodyPr wrap="square">
            <a:spAutoFit/>
          </a:bodyPr>
          <a:lstStyle/>
          <a:p>
            <a:r>
              <a:rPr lang="en-US" sz="1400" dirty="0" smtClean="0">
                <a:latin typeface="Arial" charset="0"/>
                <a:ea typeface="Arial" charset="0"/>
                <a:cs typeface="Arial" charset="0"/>
              </a:rPr>
              <a:t>The MDS plot (</a:t>
            </a:r>
            <a:r>
              <a:rPr lang="en-US" sz="1400" b="1" dirty="0" smtClean="0">
                <a:latin typeface="Arial" charset="0"/>
                <a:ea typeface="Arial" charset="0"/>
                <a:cs typeface="Arial" charset="0"/>
              </a:rPr>
              <a:t>Figure 3.5c</a:t>
            </a:r>
            <a:r>
              <a:rPr lang="en-US" sz="1400" dirty="0" smtClean="0">
                <a:latin typeface="Arial" charset="0"/>
                <a:ea typeface="Arial" charset="0"/>
                <a:cs typeface="Arial" charset="0"/>
              </a:rPr>
              <a:t>) comparing the Nigerian population with African populations </a:t>
            </a:r>
            <a:endParaRPr lang="en-US" sz="1400" dirty="0">
              <a:latin typeface="Arial" charset="0"/>
              <a:ea typeface="Arial" charset="0"/>
              <a:cs typeface="Arial" charset="0"/>
            </a:endParaRPr>
          </a:p>
        </p:txBody>
      </p:sp>
      <p:sp>
        <p:nvSpPr>
          <p:cNvPr id="6" name="Rectangle 5"/>
          <p:cNvSpPr/>
          <p:nvPr/>
        </p:nvSpPr>
        <p:spPr>
          <a:xfrm>
            <a:off x="864242" y="5572035"/>
            <a:ext cx="7441557" cy="738664"/>
          </a:xfrm>
          <a:prstGeom prst="rect">
            <a:avLst/>
          </a:prstGeom>
        </p:spPr>
        <p:txBody>
          <a:bodyPr wrap="square">
            <a:spAutoFit/>
          </a:bodyPr>
          <a:lstStyle/>
          <a:p>
            <a:pPr>
              <a:lnSpc>
                <a:spcPct val="150000"/>
              </a:lnSpc>
            </a:pPr>
            <a:r>
              <a:rPr lang="en-US" sz="1400" b="1" dirty="0" smtClean="0">
                <a:latin typeface="Arial" charset="0"/>
                <a:ea typeface="Arial" charset="0"/>
                <a:cs typeface="Arial" charset="0"/>
              </a:rPr>
              <a:t>Figure 6: </a:t>
            </a:r>
            <a:r>
              <a:rPr lang="en-US" sz="1400" i="1" dirty="0" smtClean="0">
                <a:latin typeface="Arial" charset="0"/>
                <a:ea typeface="Arial" charset="0"/>
                <a:cs typeface="Arial" charset="0"/>
              </a:rPr>
              <a:t>Plot of putative genetic barrier across the geographical sampling of Nigerian population based on the Y SNP haplogroups</a:t>
            </a:r>
            <a:endParaRPr lang="en-US" sz="14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7200" y="840105"/>
            <a:ext cx="8229600" cy="5177790"/>
          </a:xfrm>
          <a:prstGeom prst="rect">
            <a:avLst/>
          </a:prstGeom>
          <a:noFill/>
          <a:ln>
            <a:noFill/>
          </a:ln>
        </p:spPr>
      </p:pic>
    </p:spTree>
    <p:extLst>
      <p:ext uri="{BB962C8B-B14F-4D97-AF65-F5344CB8AC3E}">
        <p14:creationId xmlns:p14="http://schemas.microsoft.com/office/powerpoint/2010/main" val="1639731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95400" y="2590800"/>
            <a:ext cx="6858000" cy="189436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en-US" sz="6000" dirty="0">
              <a:latin typeface="Arial" charset="0"/>
              <a:ea typeface="Arial" charset="0"/>
              <a:cs typeface="Arial" charset="0"/>
            </a:endParaRPr>
          </a:p>
        </p:txBody>
      </p:sp>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a:ea typeface="Calibri"/>
              </a:rPr>
              <a:t>The five major populations were resolved into 7 haplogroups based on Karafet </a:t>
            </a:r>
            <a:r>
              <a:rPr lang="en-US" sz="2400" i="1" dirty="0">
                <a:latin typeface="Times New Roman"/>
                <a:ea typeface="Calibri"/>
              </a:rPr>
              <a:t>et </a:t>
            </a:r>
            <a:r>
              <a:rPr lang="en-US" sz="2400" i="1" dirty="0" err="1">
                <a:latin typeface="Times New Roman"/>
                <a:ea typeface="Calibri"/>
              </a:rPr>
              <a:t>al’s</a:t>
            </a:r>
            <a:r>
              <a:rPr lang="en-US" sz="2400" dirty="0">
                <a:latin typeface="Times New Roman"/>
                <a:ea typeface="Calibri"/>
              </a:rPr>
              <a:t> </a:t>
            </a:r>
            <a:r>
              <a:rPr lang="en-US" sz="2400" dirty="0" smtClean="0">
                <a:latin typeface="Times New Roman"/>
                <a:ea typeface="Calibri"/>
              </a:rPr>
              <a:t>nomenclature </a:t>
            </a:r>
            <a:r>
              <a:rPr lang="en-US" sz="2400" dirty="0">
                <a:latin typeface="Times New Roman"/>
                <a:ea typeface="Calibri"/>
              </a:rPr>
              <a:t>(Karafet </a:t>
            </a:r>
            <a:r>
              <a:rPr lang="en-US" sz="2400" i="1" dirty="0">
                <a:latin typeface="Times New Roman"/>
                <a:ea typeface="Calibri"/>
              </a:rPr>
              <a:t>et al.,</a:t>
            </a:r>
            <a:r>
              <a:rPr lang="en-US" sz="2400" dirty="0">
                <a:latin typeface="Times New Roman"/>
                <a:ea typeface="Calibri"/>
              </a:rPr>
              <a:t> 2008). </a:t>
            </a:r>
            <a:endParaRPr lang="en-US" sz="2400" dirty="0" smtClean="0">
              <a:latin typeface="Times New Roman"/>
              <a:ea typeface="Calibri"/>
            </a:endParaRPr>
          </a:p>
          <a:p>
            <a:r>
              <a:rPr lang="en-US" sz="2400" dirty="0">
                <a:latin typeface="Times New Roman"/>
                <a:ea typeface="Calibri"/>
              </a:rPr>
              <a:t>The Hausa population had the highest </a:t>
            </a:r>
            <a:r>
              <a:rPr lang="en-US" sz="2400" dirty="0" smtClean="0">
                <a:latin typeface="Times New Roman"/>
                <a:ea typeface="Calibri"/>
              </a:rPr>
              <a:t>diversities</a:t>
            </a:r>
          </a:p>
          <a:p>
            <a:r>
              <a:rPr lang="en-US" sz="2400" dirty="0">
                <a:latin typeface="Times New Roman"/>
                <a:ea typeface="Calibri"/>
              </a:rPr>
              <a:t>While Haplogroup E1b1a7 and E1b1a8 were prevalent in the entire Country, they were not noticed in the Kaduna Hausa (KD) populations</a:t>
            </a:r>
            <a:r>
              <a:rPr lang="en-US" sz="2400" dirty="0" smtClean="0">
                <a:latin typeface="Times New Roman"/>
                <a:ea typeface="Calibri"/>
              </a:rPr>
              <a:t>.</a:t>
            </a:r>
          </a:p>
          <a:p>
            <a:r>
              <a:rPr lang="en-US" sz="2400" dirty="0">
                <a:latin typeface="Times New Roman"/>
                <a:ea typeface="Calibri"/>
              </a:rPr>
              <a:t>Even though Haplogroup E1b1b has been suggested as the signature Afro-Asiatic language haplogroup in the broader African context (De Filippo et al., 2011), it was only represented by 5% of the entire Afro-Asiatic Hausa of Nigeria. There was however a significant proportion of haplogroup R (18%) mainly found in Central Africa (Hassan et al., 2008).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28600"/>
            <a:ext cx="8610600" cy="5693866"/>
          </a:xfrm>
          <a:prstGeom prst="rect">
            <a:avLst/>
          </a:prstGeom>
        </p:spPr>
        <p:txBody>
          <a:bodyPr wrap="square">
            <a:spAutoFit/>
          </a:bodyPr>
          <a:lstStyle/>
          <a:p>
            <a:r>
              <a:rPr lang="en-US" dirty="0">
                <a:latin typeface="Times New Roman"/>
                <a:ea typeface="Calibri"/>
              </a:rPr>
              <a:t>Haplogroup R was almost exclusively found among the Hausas where it </a:t>
            </a:r>
            <a:r>
              <a:rPr lang="en-US" dirty="0" smtClean="0">
                <a:latin typeface="Times New Roman"/>
                <a:ea typeface="Calibri"/>
              </a:rPr>
              <a:t>represented </a:t>
            </a:r>
            <a:r>
              <a:rPr lang="en-US" dirty="0">
                <a:latin typeface="Times New Roman"/>
                <a:ea typeface="Calibri"/>
              </a:rPr>
              <a:t>more than 90% of the entire Haplogroup in the Country</a:t>
            </a:r>
            <a:r>
              <a:rPr lang="en-US" dirty="0" smtClean="0">
                <a:latin typeface="Times New Roman"/>
                <a:ea typeface="Calibri"/>
              </a:rPr>
              <a:t>.</a:t>
            </a:r>
          </a:p>
          <a:p>
            <a:endParaRPr lang="en-US" dirty="0" smtClean="0">
              <a:latin typeface="Times New Roman"/>
              <a:ea typeface="Calibri"/>
            </a:endParaRPr>
          </a:p>
          <a:p>
            <a:r>
              <a:rPr lang="en-US" dirty="0">
                <a:latin typeface="Times New Roman"/>
                <a:ea typeface="Calibri"/>
              </a:rPr>
              <a:t>On the background of the M2 mutation, this was found in less than 50% of the Hausa populations of Nigeria despite its been represented not less than 90% in the four different Southern Nigeria populations (Igbo – 94%, Yoruba –90%, Bini -92% and Ijaw 100%), which </a:t>
            </a:r>
            <a:r>
              <a:rPr lang="en-US" b="1" dirty="0">
                <a:latin typeface="Times New Roman"/>
                <a:ea typeface="Calibri"/>
              </a:rPr>
              <a:t>is</a:t>
            </a:r>
            <a:r>
              <a:rPr lang="en-US" dirty="0">
                <a:latin typeface="Times New Roman"/>
                <a:ea typeface="Calibri"/>
              </a:rPr>
              <a:t> not substantially different from the reported observation in some recent publications (Montano, et al., 2011; Barbieri </a:t>
            </a:r>
            <a:r>
              <a:rPr lang="en-US" i="1" dirty="0">
                <a:latin typeface="Times New Roman"/>
                <a:ea typeface="Calibri"/>
              </a:rPr>
              <a:t>et al</a:t>
            </a:r>
            <a:r>
              <a:rPr lang="en-US" dirty="0">
                <a:latin typeface="Times New Roman"/>
                <a:ea typeface="Calibri"/>
              </a:rPr>
              <a:t>., 2012</a:t>
            </a:r>
            <a:r>
              <a:rPr lang="en-US" dirty="0" smtClean="0">
                <a:latin typeface="Times New Roman"/>
                <a:ea typeface="Calibri"/>
              </a:rPr>
              <a:t>).</a:t>
            </a:r>
          </a:p>
          <a:p>
            <a:endParaRPr lang="en-US" dirty="0">
              <a:latin typeface="Times New Roman"/>
            </a:endParaRPr>
          </a:p>
          <a:p>
            <a:r>
              <a:rPr lang="en-US" dirty="0"/>
              <a:t>Overall, on the background of M2 mutation, Nigeria had 84% ( -E1b1a 4%, E1b1a7 63% and E1b1a8 19%) of this mutation which was comparable to earlier report of Veeramah </a:t>
            </a:r>
            <a:r>
              <a:rPr lang="en-US" i="1" dirty="0"/>
              <a:t>et al.</a:t>
            </a:r>
            <a:r>
              <a:rPr lang="en-US" dirty="0"/>
              <a:t> (Veeramah </a:t>
            </a:r>
            <a:r>
              <a:rPr lang="en-US" i="1" dirty="0"/>
              <a:t>et al</a:t>
            </a:r>
            <a:r>
              <a:rPr lang="en-US" dirty="0"/>
              <a:t>., 2010) which reported more than 90% for Cross Rivers Nigerian populations. Haplogroups E1b1b and R were found in about 1% and 3% respectively while both haplogroup B and E were found in about 5% and 6% respectively</a:t>
            </a:r>
            <a:r>
              <a:rPr lang="en-US" dirty="0" smtClean="0"/>
              <a:t>.</a:t>
            </a:r>
          </a:p>
          <a:p>
            <a:endParaRPr lang="en-US" sz="2000" dirty="0">
              <a:solidFill>
                <a:srgbClr val="000000"/>
              </a:solidFill>
            </a:endParaRPr>
          </a:p>
          <a:p>
            <a:r>
              <a:rPr lang="en-US" sz="2000" dirty="0">
                <a:solidFill>
                  <a:srgbClr val="000000"/>
                </a:solidFill>
              </a:rPr>
              <a:t> </a:t>
            </a:r>
            <a:r>
              <a:rPr lang="en-US" dirty="0">
                <a:solidFill>
                  <a:srgbClr val="000000"/>
                </a:solidFill>
              </a:rPr>
              <a:t>Language was stronger than geography in driving the population structure. The Nigerian population was significantly distinct from her African neighbours suggesting a unique demographic history. </a:t>
            </a:r>
            <a:endParaRPr lang="en-US" dirty="0"/>
          </a:p>
          <a:p>
            <a:endParaRPr lang="en-US" dirty="0"/>
          </a:p>
          <a:p>
            <a:endParaRPr lang="en-US" dirty="0"/>
          </a:p>
        </p:txBody>
      </p:sp>
    </p:spTree>
    <p:extLst>
      <p:ext uri="{BB962C8B-B14F-4D97-AF65-F5344CB8AC3E}">
        <p14:creationId xmlns:p14="http://schemas.microsoft.com/office/powerpoint/2010/main" val="3411165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590800"/>
            <a:ext cx="6858000" cy="1894362"/>
          </a:xfrm>
        </p:spPr>
        <p:txBody>
          <a:bodyPr anchor="ctr">
            <a:normAutofit/>
          </a:bodyPr>
          <a:lstStyle/>
          <a:p>
            <a:r>
              <a:rPr lang="en-US" sz="6000" dirty="0" smtClean="0">
                <a:latin typeface="Arial" charset="0"/>
                <a:ea typeface="Arial" charset="0"/>
                <a:cs typeface="Arial" charset="0"/>
              </a:rPr>
              <a:t>Thank you </a:t>
            </a:r>
            <a:endParaRPr lang="en-US" sz="60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charset="0"/>
                <a:ea typeface="Arial" charset="0"/>
                <a:cs typeface="Arial" charset="0"/>
              </a:rPr>
              <a:t>Objectives of The Study</a:t>
            </a:r>
            <a:endParaRPr lang="en-US" sz="3600" dirty="0">
              <a:latin typeface="Arial" charset="0"/>
              <a:ea typeface="Arial" charset="0"/>
              <a:cs typeface="Arial" charset="0"/>
            </a:endParaRPr>
          </a:p>
        </p:txBody>
      </p:sp>
      <p:sp>
        <p:nvSpPr>
          <p:cNvPr id="3" name="Content Placeholder 2"/>
          <p:cNvSpPr>
            <a:spLocks noGrp="1"/>
          </p:cNvSpPr>
          <p:nvPr>
            <p:ph idx="1"/>
          </p:nvPr>
        </p:nvSpPr>
        <p:spPr/>
        <p:txBody>
          <a:bodyPr>
            <a:noAutofit/>
          </a:bodyPr>
          <a:lstStyle/>
          <a:p>
            <a:pPr algn="just"/>
            <a:r>
              <a:rPr lang="en-US" sz="2400" dirty="0" smtClean="0">
                <a:latin typeface="Arial" charset="0"/>
                <a:ea typeface="Arial" charset="0"/>
                <a:cs typeface="Arial" charset="0"/>
              </a:rPr>
              <a:t>To investigate the association between genetics, linguistics and geographical variations among the three major populations of Nigeria namely the Hausa, Igbo and Yoruba, utilizing some Y-chromosome Single Nucleotide Polymorphisms (Y-SNPs)</a:t>
            </a:r>
          </a:p>
          <a:p>
            <a:endParaRPr lang="en-US" sz="2400" dirty="0" smtClean="0">
              <a:latin typeface="Arial" charset="0"/>
              <a:ea typeface="Arial" charset="0"/>
              <a:cs typeface="Arial" charset="0"/>
            </a:endParaRPr>
          </a:p>
          <a:p>
            <a:pPr algn="just"/>
            <a:r>
              <a:rPr lang="en-US" sz="2400" dirty="0" smtClean="0">
                <a:latin typeface="Arial" charset="0"/>
                <a:ea typeface="Arial" charset="0"/>
                <a:cs typeface="Arial" charset="0"/>
              </a:rPr>
              <a:t>To contrast  the pooled overall Nigeria populations   with some regionally representative African Countries from published literatures</a:t>
            </a:r>
          </a:p>
        </p:txBody>
      </p:sp>
    </p:spTree>
    <p:extLst>
      <p:ext uri="{BB962C8B-B14F-4D97-AF65-F5344CB8AC3E}">
        <p14:creationId xmlns:p14="http://schemas.microsoft.com/office/powerpoint/2010/main" val="1152955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charset="0"/>
                <a:ea typeface="Arial" charset="0"/>
                <a:cs typeface="Arial" charset="0"/>
              </a:rPr>
              <a:t>Materials and Methods</a:t>
            </a:r>
            <a:endParaRPr lang="en-US" sz="3600" dirty="0">
              <a:latin typeface="Arial" charset="0"/>
              <a:ea typeface="Arial" charset="0"/>
              <a:cs typeface="Arial" charset="0"/>
            </a:endParaRPr>
          </a:p>
        </p:txBody>
      </p:sp>
      <p:sp>
        <p:nvSpPr>
          <p:cNvPr id="3" name="Content Placeholder 2"/>
          <p:cNvSpPr>
            <a:spLocks noGrp="1"/>
          </p:cNvSpPr>
          <p:nvPr>
            <p:ph idx="1"/>
          </p:nvPr>
        </p:nvSpPr>
        <p:spPr/>
        <p:txBody>
          <a:bodyPr/>
          <a:lstStyle/>
          <a:p>
            <a:r>
              <a:rPr lang="en-US" sz="2400" dirty="0" smtClean="0">
                <a:latin typeface="Arial" charset="0"/>
                <a:ea typeface="Arial" charset="0"/>
                <a:cs typeface="Arial" charset="0"/>
              </a:rPr>
              <a:t>Populations sampling</a:t>
            </a:r>
          </a:p>
          <a:p>
            <a:r>
              <a:rPr lang="en-US" sz="2400" dirty="0" smtClean="0">
                <a:latin typeface="Arial" charset="0"/>
                <a:ea typeface="Arial" charset="0"/>
                <a:cs typeface="Arial" charset="0"/>
              </a:rPr>
              <a:t>Y- SNPs Typing</a:t>
            </a:r>
          </a:p>
          <a:p>
            <a:r>
              <a:rPr lang="en-US" sz="2400" dirty="0" smtClean="0">
                <a:latin typeface="Arial" charset="0"/>
                <a:ea typeface="Arial" charset="0"/>
                <a:cs typeface="Arial" charset="0"/>
              </a:rPr>
              <a:t>Restriction Fragment Length Polymorphisms (RFLPs)</a:t>
            </a:r>
          </a:p>
          <a:p>
            <a:r>
              <a:rPr lang="en-US" sz="2400" dirty="0" smtClean="0">
                <a:latin typeface="Arial" charset="0"/>
                <a:ea typeface="Arial" charset="0"/>
                <a:cs typeface="Arial" charset="0"/>
              </a:rPr>
              <a:t>Restriction Enzyme Digest of PCR products</a:t>
            </a:r>
          </a:p>
          <a:p>
            <a:r>
              <a:rPr lang="en-US" sz="2400" dirty="0" smtClean="0">
                <a:latin typeface="Arial" charset="0"/>
                <a:ea typeface="Arial" charset="0"/>
                <a:cs typeface="Arial" charset="0"/>
              </a:rPr>
              <a:t>SNP resolution by High Resolution Melting </a:t>
            </a:r>
          </a:p>
          <a:p>
            <a:r>
              <a:rPr lang="en-US" sz="2400" dirty="0" smtClean="0">
                <a:latin typeface="Arial" charset="0"/>
                <a:ea typeface="Arial" charset="0"/>
                <a:cs typeface="Arial" charset="0"/>
              </a:rPr>
              <a:t>Statistical analysis</a:t>
            </a:r>
          </a:p>
        </p:txBody>
      </p:sp>
    </p:spTree>
    <p:extLst>
      <p:ext uri="{BB962C8B-B14F-4D97-AF65-F5344CB8AC3E}">
        <p14:creationId xmlns:p14="http://schemas.microsoft.com/office/powerpoint/2010/main" val="355348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273997023"/>
              </p:ext>
            </p:extLst>
          </p:nvPr>
        </p:nvGraphicFramePr>
        <p:xfrm>
          <a:off x="1508125" y="762000"/>
          <a:ext cx="7636561" cy="5562600"/>
        </p:xfrm>
        <a:graphic>
          <a:graphicData uri="http://schemas.openxmlformats.org/drawingml/2006/table">
            <a:tbl>
              <a:tblPr firstRow="1" firstCol="1" bandRow="1"/>
              <a:tblGrid>
                <a:gridCol w="426574"/>
                <a:gridCol w="1006716"/>
                <a:gridCol w="88469"/>
                <a:gridCol w="1021922"/>
                <a:gridCol w="914157"/>
                <a:gridCol w="1715398"/>
                <a:gridCol w="897513"/>
                <a:gridCol w="679675"/>
                <a:gridCol w="886137"/>
              </a:tblGrid>
              <a:tr h="222504">
                <a:tc gridSpan="4">
                  <a:txBody>
                    <a:bodyPr/>
                    <a:lstStyle/>
                    <a:p>
                      <a:pPr marL="0" marR="0">
                        <a:lnSpc>
                          <a:spcPct val="115000"/>
                        </a:lnSpc>
                        <a:spcBef>
                          <a:spcPts val="0"/>
                        </a:spcBef>
                        <a:spcAft>
                          <a:spcPts val="0"/>
                        </a:spcAft>
                      </a:pPr>
                      <a:r>
                        <a:rPr lang="en-US" sz="1000" b="1" dirty="0">
                          <a:solidFill>
                            <a:srgbClr val="000000"/>
                          </a:solidFill>
                          <a:effectLst/>
                          <a:latin typeface="Times New Roman"/>
                          <a:ea typeface="Times New Roman"/>
                          <a:cs typeface="Times New Roman"/>
                        </a:rPr>
                        <a:t>Table 1:  Nigeria sampled populations</a:t>
                      </a:r>
                      <a:endParaRPr lang="en-US" sz="900" dirty="0">
                        <a:effectLst/>
                        <a:latin typeface="Calibri"/>
                        <a:ea typeface="Calibri"/>
                        <a:cs typeface="Times New Roman"/>
                      </a:endParaRPr>
                    </a:p>
                  </a:txBody>
                  <a:tcPr marL="56757" marR="56757"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15000"/>
                        </a:lnSpc>
                      </a:pPr>
                      <a:endParaRPr lang="en-US" sz="900">
                        <a:effectLst/>
                        <a:latin typeface="Calibri"/>
                        <a:cs typeface="Times New Roman"/>
                      </a:endParaRPr>
                    </a:p>
                  </a:txBody>
                  <a:tcPr marL="56757" marR="56757" marT="0" marB="0" anchor="b">
                    <a:lnL>
                      <a:noFill/>
                    </a:lnL>
                    <a:lnR>
                      <a:noFill/>
                    </a:lnR>
                    <a:lnT>
                      <a:noFill/>
                    </a:lnT>
                    <a:lnB>
                      <a:noFill/>
                    </a:lnB>
                  </a:tcPr>
                </a:tc>
                <a:tc>
                  <a:txBody>
                    <a:bodyPr/>
                    <a:lstStyle/>
                    <a:p>
                      <a:pPr>
                        <a:lnSpc>
                          <a:spcPct val="115000"/>
                        </a:lnSpc>
                      </a:pPr>
                      <a:endParaRPr lang="en-US" sz="900">
                        <a:effectLst/>
                        <a:latin typeface="Calibri"/>
                        <a:cs typeface="Times New Roman"/>
                      </a:endParaRPr>
                    </a:p>
                  </a:txBody>
                  <a:tcPr marL="56757" marR="56757" marT="0" marB="0" anchor="b">
                    <a:lnL>
                      <a:noFill/>
                    </a:lnL>
                    <a:lnR>
                      <a:noFill/>
                    </a:lnR>
                    <a:lnT>
                      <a:noFill/>
                    </a:lnT>
                    <a:lnB>
                      <a:noFill/>
                    </a:lnB>
                  </a:tcPr>
                </a:tc>
                <a:tc>
                  <a:txBody>
                    <a:bodyPr/>
                    <a:lstStyle/>
                    <a:p>
                      <a:pPr>
                        <a:lnSpc>
                          <a:spcPct val="115000"/>
                        </a:lnSpc>
                      </a:pPr>
                      <a:endParaRPr lang="en-US" sz="900">
                        <a:effectLst/>
                        <a:latin typeface="Calibri"/>
                        <a:cs typeface="Times New Roman"/>
                      </a:endParaRPr>
                    </a:p>
                  </a:txBody>
                  <a:tcPr marL="56757" marR="56757" marT="0" marB="0" anchor="b">
                    <a:lnL>
                      <a:noFill/>
                    </a:lnL>
                    <a:lnR>
                      <a:noFill/>
                    </a:lnR>
                    <a:lnT>
                      <a:noFill/>
                    </a:lnT>
                    <a:lnB>
                      <a:noFill/>
                    </a:lnB>
                  </a:tcPr>
                </a:tc>
                <a:tc>
                  <a:txBody>
                    <a:bodyPr/>
                    <a:lstStyle/>
                    <a:p>
                      <a:pPr>
                        <a:lnSpc>
                          <a:spcPct val="115000"/>
                        </a:lnSpc>
                      </a:pPr>
                      <a:endParaRPr lang="en-US" sz="900">
                        <a:effectLst/>
                        <a:latin typeface="Calibri"/>
                        <a:cs typeface="Times New Roman"/>
                      </a:endParaRPr>
                    </a:p>
                  </a:txBody>
                  <a:tcPr marL="56757" marR="56757" marT="0" marB="0" anchor="b">
                    <a:lnL>
                      <a:noFill/>
                    </a:lnL>
                    <a:lnR>
                      <a:noFill/>
                    </a:lnR>
                    <a:lnT>
                      <a:noFill/>
                    </a:lnT>
                    <a:lnB>
                      <a:noFill/>
                    </a:lnB>
                  </a:tcPr>
                </a:tc>
                <a:tc>
                  <a:txBody>
                    <a:bodyPr/>
                    <a:lstStyle/>
                    <a:p>
                      <a:pPr>
                        <a:lnSpc>
                          <a:spcPct val="115000"/>
                        </a:lnSpc>
                      </a:pPr>
                      <a:endParaRPr lang="en-US" sz="900">
                        <a:effectLst/>
                        <a:latin typeface="Calibri"/>
                        <a:cs typeface="Times New Roman"/>
                      </a:endParaRPr>
                    </a:p>
                  </a:txBody>
                  <a:tcPr marL="56757" marR="56757" marT="0" marB="0" anchor="b">
                    <a:lnL>
                      <a:noFill/>
                    </a:lnL>
                    <a:lnR>
                      <a:noFill/>
                    </a:lnR>
                    <a:lnT>
                      <a:noFill/>
                    </a:lnT>
                    <a:lnB>
                      <a:noFill/>
                    </a:lnB>
                  </a:tcPr>
                </a:tc>
              </a:tr>
              <a:tr h="445008">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S/No</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Region</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Geographical location</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Abbreviation</a:t>
                      </a:r>
                      <a:endParaRPr lang="en-US" sz="900">
                        <a:effectLst/>
                        <a:latin typeface="Calibri"/>
                        <a:ea typeface="Calibri"/>
                        <a:cs typeface="Times New Roman"/>
                      </a:endParaRPr>
                    </a:p>
                  </a:txBody>
                  <a:tcPr marL="56757" marR="5675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Geographical Latitude , longitude</a:t>
                      </a:r>
                      <a:endParaRPr lang="en-US" sz="900">
                        <a:effectLst/>
                        <a:latin typeface="Calibri"/>
                        <a:ea typeface="Calibri"/>
                        <a:cs typeface="Times New Roman"/>
                      </a:endParaRPr>
                    </a:p>
                  </a:txBody>
                  <a:tcPr marL="56757" marR="5675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Linguistic group</a:t>
                      </a:r>
                      <a:endParaRPr lang="en-US" sz="900">
                        <a:effectLst/>
                        <a:latin typeface="Calibri"/>
                        <a:ea typeface="Calibri"/>
                        <a:cs typeface="Times New Roman"/>
                      </a:endParaRPr>
                    </a:p>
                  </a:txBody>
                  <a:tcPr marL="56757" marR="5675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Ethnicity</a:t>
                      </a:r>
                      <a:endParaRPr lang="en-US" sz="900">
                        <a:effectLst/>
                        <a:latin typeface="Calibri"/>
                        <a:ea typeface="Calibri"/>
                        <a:cs typeface="Times New Roman"/>
                      </a:endParaRPr>
                    </a:p>
                  </a:txBody>
                  <a:tcPr marL="56757" marR="56757"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Total sampled</a:t>
                      </a:r>
                      <a:endParaRPr lang="en-US" sz="900">
                        <a:effectLst/>
                        <a:latin typeface="Calibri"/>
                        <a:ea typeface="Calibri"/>
                        <a:cs typeface="Times New Roman"/>
                      </a:endParaRPr>
                    </a:p>
                  </a:txBody>
                  <a:tcPr marL="56757" marR="56757" marT="0" marB="0" anchor="b">
                    <a:lnL>
                      <a:noFill/>
                    </a:lnL>
                    <a:lnR>
                      <a:noFill/>
                    </a:lnR>
                    <a:lnT>
                      <a:noFill/>
                    </a:lnT>
                    <a:lnB w="12700" cap="flat" cmpd="sng" algn="ctr">
                      <a:solidFill>
                        <a:srgbClr val="000000"/>
                      </a:solidFill>
                      <a:prstDash val="solid"/>
                      <a:round/>
                      <a:headEnd type="none" w="med" len="med"/>
                      <a:tailEnd type="none" w="med" len="med"/>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 central</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NG-AA</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10.2155388, 5.3939551</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Afro-asiatic</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Hausa</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14</a:t>
                      </a:r>
                      <a:endParaRPr lang="en-US" sz="900">
                        <a:effectLst/>
                        <a:latin typeface="Calibri"/>
                        <a:ea typeface="Calibri"/>
                        <a:cs typeface="Times New Roman"/>
                      </a:endParaRPr>
                    </a:p>
                  </a:txBody>
                  <a:tcPr marL="56757" marR="56757" marT="0" marB="0" anchor="b">
                    <a:lnL>
                      <a:noFill/>
                    </a:lnL>
                    <a:lnR>
                      <a:noFill/>
                    </a:lnR>
                    <a:lnT w="12700" cap="flat" cmpd="sng" algn="ctr">
                      <a:solidFill>
                        <a:srgbClr val="000000"/>
                      </a:solidFill>
                      <a:prstDash val="solid"/>
                      <a:round/>
                      <a:headEnd type="none" w="med" len="med"/>
                      <a:tailEnd type="none" w="med" len="med"/>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No2</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Jigawa</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JG-AA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12.4460001, 9.7232673</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Afro-asiatic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Hausa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No3</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Kaduna</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KD-AA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10.1589593, 8.133855</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Afro-asiatic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Hausa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9</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No4</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Kano</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KN-AA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11.7574188, 7.6114217</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Afro-asiatic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Hausa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10</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No5</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Kebbi</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KB-AA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11.6781241, 4.0695454</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Afro-asiatic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Hausa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7</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No6</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Sokoto</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SK-AA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13.1177202, 5.3939551</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Afro-asiatic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Hausa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32</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No7</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east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Abia</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AB-NC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5.4308, 7.5247</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Igbo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19</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No8</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east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Anambra</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AN-NC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6.2757656, 7.0068393</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Igbo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23</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No9</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south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Delta</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DT-NC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5.5324624, 5.8987139</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Igbo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8</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No10</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east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Ebonyi</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EB-NC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6.177973, 7.9592863</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Igbo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No11</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east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Enugu</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EN-NC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6.6095187, 7.351658</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Igbo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12</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No12</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east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Imo</a:t>
                      </a:r>
                      <a:endParaRPr lang="en-US" sz="900" dirty="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IM-NC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5.5214533, 6.9209135</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Igbo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52</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No13</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 central</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Kogi</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KG-NC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7.561891, 6.5783387</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7</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No14</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indent="144780" algn="ctr">
                        <a:lnSpc>
                          <a:spcPct val="115000"/>
                        </a:lnSpc>
                        <a:spcBef>
                          <a:spcPts val="0"/>
                        </a:spcBef>
                        <a:spcAft>
                          <a:spcPts val="0"/>
                        </a:spcAft>
                      </a:pPr>
                      <a:r>
                        <a:rPr lang="en-US" sz="1000">
                          <a:solidFill>
                            <a:srgbClr val="000000"/>
                          </a:solidFill>
                          <a:effectLst/>
                          <a:latin typeface="Times New Roman"/>
                          <a:ea typeface="Times New Roman"/>
                          <a:cs typeface="Times New Roman"/>
                        </a:rPr>
                        <a:t>North central</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Kwara</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KW-NC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8.9847995, 4.5624426</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22</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No15</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west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Ekiti</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EK-NC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7.6655813, 5.3102505</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24</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No16</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west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Lagos</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LA-NC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6.5232765, 3.5407909</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48</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No17</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west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Ogun</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OG-NC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6.9098333, 3.2583626</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38</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No18</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west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Ondo</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ON-NC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6.8959293, 4.8935627</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24</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No19</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west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Osun</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OS-NC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7.5875843, 4.5624426</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35</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No20</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west</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Oyo</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OY-NC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8.119567, 3.4195527</a:t>
                      </a:r>
                      <a:endParaRPr lang="en-US" sz="900" dirty="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Yoruba</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40</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No21</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south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Edo</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ED-NC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6.5438101, 5.8987139</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Bini</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13</a:t>
                      </a:r>
                      <a:endParaRPr lang="en-US" sz="900">
                        <a:effectLst/>
                        <a:latin typeface="Calibri"/>
                        <a:ea typeface="Calibri"/>
                        <a:cs typeface="Times New Roman"/>
                      </a:endParaRPr>
                    </a:p>
                  </a:txBody>
                  <a:tcPr marL="56757" marR="56757" marT="0" marB="0" anchor="b">
                    <a:lnL>
                      <a:noFill/>
                    </a:lnL>
                    <a:lnR>
                      <a:noFill/>
                    </a:lnR>
                    <a:lnT>
                      <a:noFill/>
                    </a:lnT>
                    <a:lnB>
                      <a:noFill/>
                    </a:lnB>
                  </a:tcPr>
                </a:tc>
              </a:tr>
              <a:tr h="222504">
                <a:tc>
                  <a:txBody>
                    <a:bodyPr/>
                    <a:lstStyle/>
                    <a:p>
                      <a:pPr marL="0" marR="0">
                        <a:lnSpc>
                          <a:spcPct val="115000"/>
                        </a:lnSpc>
                        <a:spcBef>
                          <a:spcPts val="0"/>
                        </a:spcBef>
                        <a:spcAft>
                          <a:spcPts val="0"/>
                        </a:spcAft>
                      </a:pPr>
                      <a:r>
                        <a:rPr lang="en-US" sz="1000">
                          <a:solidFill>
                            <a:srgbClr val="000000"/>
                          </a:solidFill>
                          <a:effectLst/>
                          <a:latin typeface="Times New Roman"/>
                          <a:ea typeface="Times New Roman"/>
                          <a:cs typeface="Times New Roman"/>
                        </a:rPr>
                        <a:t>No22</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South south</a:t>
                      </a:r>
                      <a:endParaRPr lang="en-US" sz="900">
                        <a:effectLst/>
                        <a:latin typeface="Calibri"/>
                        <a:ea typeface="Calibri"/>
                        <a:cs typeface="Times New Roman"/>
                      </a:endParaRPr>
                    </a:p>
                  </a:txBody>
                  <a:tcPr marL="56757" marR="56757" marT="0" marB="0" anchor="b">
                    <a:lnL>
                      <a:noFill/>
                    </a:lnL>
                    <a:lnR>
                      <a:noFill/>
                    </a:lnR>
                    <a:lnT>
                      <a:noFill/>
                    </a:lnT>
                    <a:lnB>
                      <a:noFill/>
                    </a:lnB>
                  </a:tcPr>
                </a:tc>
                <a:tc gridSpan="2">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Bayelsa</a:t>
                      </a:r>
                      <a:endParaRPr lang="en-US" sz="900">
                        <a:effectLst/>
                        <a:latin typeface="Calibri"/>
                        <a:ea typeface="Calibri"/>
                        <a:cs typeface="Times New Roman"/>
                      </a:endParaRPr>
                    </a:p>
                  </a:txBody>
                  <a:tcPr marL="56757" marR="56757" marT="0" marB="0" anchor="b">
                    <a:lnL>
                      <a:noFill/>
                    </a:lnL>
                    <a:lnR>
                      <a:noFill/>
                    </a:lnR>
                    <a:lnT>
                      <a:noFill/>
                    </a:lnT>
                    <a:lnB>
                      <a:noFill/>
                    </a:lnB>
                  </a:tcPr>
                </a:tc>
                <a:tc hMerge="1">
                  <a:txBody>
                    <a:bodyPr/>
                    <a:lstStyle/>
                    <a:p>
                      <a:endParaRPr lang="en-US"/>
                    </a:p>
                  </a:txBody>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BY-NC</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4.86777767, 5.8987139</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Niger-congo</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a:solidFill>
                            <a:srgbClr val="000000"/>
                          </a:solidFill>
                          <a:effectLst/>
                          <a:latin typeface="Times New Roman"/>
                          <a:ea typeface="Times New Roman"/>
                          <a:cs typeface="Times New Roman"/>
                        </a:rPr>
                        <a:t>Ijaw</a:t>
                      </a:r>
                      <a:endParaRPr lang="en-US" sz="900">
                        <a:effectLst/>
                        <a:latin typeface="Calibri"/>
                        <a:ea typeface="Calibri"/>
                        <a:cs typeface="Times New Roman"/>
                      </a:endParaRPr>
                    </a:p>
                  </a:txBody>
                  <a:tcPr marL="56757" marR="56757" marT="0" marB="0" anchor="b">
                    <a:lnL>
                      <a:noFill/>
                    </a:lnL>
                    <a:lnR>
                      <a:noFill/>
                    </a:lnR>
                    <a:lnT>
                      <a:noFill/>
                    </a:lnT>
                    <a:lnB>
                      <a:noFill/>
                    </a:lnB>
                  </a:tcPr>
                </a:tc>
                <a:tc>
                  <a:txBody>
                    <a:bodyPr/>
                    <a:lstStyle/>
                    <a:p>
                      <a:pPr marL="0" marR="0" algn="ctr">
                        <a:lnSpc>
                          <a:spcPct val="115000"/>
                        </a:lnSpc>
                        <a:spcBef>
                          <a:spcPts val="0"/>
                        </a:spcBef>
                        <a:spcAft>
                          <a:spcPts val="0"/>
                        </a:spcAft>
                      </a:pPr>
                      <a:r>
                        <a:rPr lang="en-US" sz="1000" dirty="0">
                          <a:solidFill>
                            <a:srgbClr val="000000"/>
                          </a:solidFill>
                          <a:effectLst/>
                          <a:latin typeface="Times New Roman"/>
                          <a:ea typeface="Times New Roman"/>
                          <a:cs typeface="Times New Roman"/>
                        </a:rPr>
                        <a:t>15</a:t>
                      </a:r>
                      <a:endParaRPr lang="en-US" sz="900" dirty="0">
                        <a:effectLst/>
                        <a:latin typeface="Calibri"/>
                        <a:ea typeface="Calibri"/>
                        <a:cs typeface="Times New Roman"/>
                      </a:endParaRPr>
                    </a:p>
                  </a:txBody>
                  <a:tcPr marL="56757" marR="56757" marT="0" marB="0" anchor="b">
                    <a:lnL>
                      <a:noFill/>
                    </a:lnL>
                    <a:lnR>
                      <a:noFill/>
                    </a:lnR>
                    <a:lnT>
                      <a:noFill/>
                    </a:lnT>
                    <a:lnB>
                      <a:noFill/>
                    </a:lnB>
                  </a:tcPr>
                </a:tc>
              </a:tr>
            </a:tbl>
          </a:graphicData>
        </a:graphic>
      </p:graphicFrame>
      <p:sp>
        <p:nvSpPr>
          <p:cNvPr id="5" name="Rectangle 1"/>
          <p:cNvSpPr>
            <a:spLocks noChangeArrowheads="1"/>
          </p:cNvSpPr>
          <p:nvPr/>
        </p:nvSpPr>
        <p:spPr bwMode="auto">
          <a:xfrm>
            <a:off x="1025525" y="18113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80694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7677150" cy="625474"/>
          </a:xfrm>
        </p:spPr>
        <p:txBody>
          <a:bodyPr>
            <a:normAutofit fontScale="90000"/>
          </a:bodyPr>
          <a:lstStyle/>
          <a:p>
            <a:r>
              <a:rPr lang="en-US" dirty="0" smtClean="0"/>
              <a:t>Table 2: Sampled populations from Literature</a:t>
            </a:r>
            <a:endParaRPr lang="en-US" dirty="0"/>
          </a:p>
        </p:txBody>
      </p:sp>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43000"/>
            <a:ext cx="7086600" cy="5029200"/>
          </a:xfrm>
          <a:prstGeom prst="rect">
            <a:avLst/>
          </a:prstGeom>
          <a:noFill/>
          <a:ln>
            <a:noFill/>
          </a:ln>
        </p:spPr>
      </p:pic>
    </p:spTree>
    <p:extLst>
      <p:ext uri="{BB962C8B-B14F-4D97-AF65-F5344CB8AC3E}">
        <p14:creationId xmlns:p14="http://schemas.microsoft.com/office/powerpoint/2010/main" val="187512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User.User-PC\Downloads\tree adjusted(1).jpg"/>
          <p:cNvPicPr/>
          <p:nvPr/>
        </p:nvPicPr>
        <p:blipFill rotWithShape="1">
          <a:blip r:embed="rId2">
            <a:extLst>
              <a:ext uri="{28A0092B-C50C-407E-A947-70E740481C1C}">
                <a14:useLocalDpi xmlns:a14="http://schemas.microsoft.com/office/drawing/2010/main" val="0"/>
              </a:ext>
            </a:extLst>
          </a:blip>
          <a:srcRect t="8127" r="7212"/>
          <a:stretch/>
        </p:blipFill>
        <p:spPr bwMode="auto">
          <a:xfrm>
            <a:off x="762000" y="990600"/>
            <a:ext cx="8077200" cy="4800600"/>
          </a:xfrm>
          <a:prstGeom prst="rect">
            <a:avLst/>
          </a:prstGeom>
          <a:noFill/>
          <a:ln>
            <a:noFill/>
          </a:ln>
          <a:extLst>
            <a:ext uri="{53640926-AAD7-44D8-BBD7-CCE9431645EC}">
              <a14:shadowObscured xmlns:a14="http://schemas.microsoft.com/office/drawing/2010/main"/>
            </a:ext>
          </a:extLst>
        </p:spPr>
      </p:pic>
      <p:sp>
        <p:nvSpPr>
          <p:cNvPr id="5" name="Rectangle 4"/>
          <p:cNvSpPr/>
          <p:nvPr/>
        </p:nvSpPr>
        <p:spPr>
          <a:xfrm>
            <a:off x="1143000" y="5867400"/>
            <a:ext cx="6858000" cy="338554"/>
          </a:xfrm>
          <a:prstGeom prst="rect">
            <a:avLst/>
          </a:prstGeom>
        </p:spPr>
        <p:txBody>
          <a:bodyPr wrap="square">
            <a:spAutoFit/>
          </a:bodyPr>
          <a:lstStyle/>
          <a:p>
            <a:r>
              <a:rPr lang="en-US" sz="1600" b="1" dirty="0">
                <a:latin typeface="Arial" charset="0"/>
                <a:ea typeface="Arial" charset="0"/>
                <a:cs typeface="Arial" charset="0"/>
              </a:rPr>
              <a:t>Figure </a:t>
            </a:r>
            <a:r>
              <a:rPr lang="en-US" sz="1600" b="1" dirty="0" smtClean="0">
                <a:latin typeface="Arial" charset="0"/>
                <a:ea typeface="Arial" charset="0"/>
                <a:cs typeface="Arial" charset="0"/>
              </a:rPr>
              <a:t>1</a:t>
            </a:r>
            <a:r>
              <a:rPr lang="en-US" sz="1600" dirty="0" smtClean="0">
                <a:latin typeface="Arial" charset="0"/>
                <a:ea typeface="Arial" charset="0"/>
                <a:cs typeface="Arial" charset="0"/>
              </a:rPr>
              <a:t>: </a:t>
            </a:r>
            <a:r>
              <a:rPr lang="en-US" sz="1600" i="1" dirty="0" smtClean="0">
                <a:latin typeface="Arial" charset="0"/>
                <a:ea typeface="Arial" charset="0"/>
                <a:cs typeface="Arial" charset="0"/>
              </a:rPr>
              <a:t>The </a:t>
            </a:r>
            <a:r>
              <a:rPr lang="en-US" sz="1600" i="1" dirty="0">
                <a:latin typeface="Arial" charset="0"/>
                <a:ea typeface="Arial" charset="0"/>
                <a:cs typeface="Arial" charset="0"/>
              </a:rPr>
              <a:t>Tree of Y-SNPs evalua</a:t>
            </a:r>
            <a:r>
              <a:rPr lang="en-US" sz="1600" dirty="0">
                <a:latin typeface="Arial" charset="0"/>
                <a:ea typeface="Arial" charset="0"/>
                <a:cs typeface="Arial" charset="0"/>
              </a:rPr>
              <a:t>te</a:t>
            </a:r>
            <a:r>
              <a:rPr lang="en-US" sz="1600" i="1" dirty="0">
                <a:latin typeface="Arial" charset="0"/>
                <a:ea typeface="Arial" charset="0"/>
                <a:cs typeface="Arial" charset="0"/>
              </a:rPr>
              <a:t>d in this study</a:t>
            </a:r>
            <a:endParaRPr lang="en-US" sz="1600" dirty="0">
              <a:latin typeface="Arial" charset="0"/>
              <a:ea typeface="Arial" charset="0"/>
              <a:cs typeface="Arial" charset="0"/>
            </a:endParaRPr>
          </a:p>
        </p:txBody>
      </p:sp>
      <p:sp>
        <p:nvSpPr>
          <p:cNvPr id="6" name="Rectangle 5"/>
          <p:cNvSpPr/>
          <p:nvPr/>
        </p:nvSpPr>
        <p:spPr>
          <a:xfrm>
            <a:off x="2362200" y="533400"/>
            <a:ext cx="3733800" cy="646331"/>
          </a:xfrm>
          <a:prstGeom prst="rect">
            <a:avLst/>
          </a:prstGeom>
        </p:spPr>
        <p:txBody>
          <a:bodyPr wrap="square">
            <a:spAutoFit/>
          </a:bodyPr>
          <a:lstStyle/>
          <a:p>
            <a:pPr algn="ctr"/>
            <a:r>
              <a:rPr lang="en-US" sz="3600" dirty="0" smtClean="0">
                <a:latin typeface="Arial" charset="0"/>
                <a:ea typeface="Arial" charset="0"/>
                <a:cs typeface="Arial" charset="0"/>
              </a:rPr>
              <a:t>Y- SNPs Typing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725" y="966788"/>
            <a:ext cx="8462963" cy="493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3715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23104" cy="1200038"/>
          </a:xfrm>
          <a:prstGeom prst="rect">
            <a:avLst/>
          </a:prstGeom>
          <a:noFill/>
          <a:ln w="9525">
            <a:noFill/>
            <a:miter lim="800000"/>
            <a:headEnd/>
            <a:tailEnd/>
          </a:ln>
          <a:effectLst/>
        </p:spPr>
        <p:txBody>
          <a:bodyPr vert="horz" wrap="none" lIns="457056" tIns="457056" rIns="457056" bIns="45705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28673" name="Picture 2"/>
          <p:cNvPicPr>
            <a:picLocks noChangeAspect="1" noChangeArrowheads="1"/>
          </p:cNvPicPr>
          <p:nvPr/>
        </p:nvPicPr>
        <p:blipFill>
          <a:blip r:embed="rId2"/>
          <a:srcRect/>
          <a:stretch>
            <a:fillRect/>
          </a:stretch>
        </p:blipFill>
        <p:spPr bwMode="auto">
          <a:xfrm>
            <a:off x="481422" y="1260805"/>
            <a:ext cx="8181155" cy="4419600"/>
          </a:xfrm>
          <a:prstGeom prst="rect">
            <a:avLst/>
          </a:prstGeom>
          <a:noFill/>
        </p:spPr>
      </p:pic>
      <p:sp>
        <p:nvSpPr>
          <p:cNvPr id="28675" name="Rectangle 3"/>
          <p:cNvSpPr>
            <a:spLocks noChangeArrowheads="1"/>
          </p:cNvSpPr>
          <p:nvPr/>
        </p:nvSpPr>
        <p:spPr bwMode="auto">
          <a:xfrm>
            <a:off x="2" y="3705226"/>
            <a:ext cx="184731"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r>
            <a:br>
              <a:rPr kumimoji="0" lang="en-US"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Content Placeholder 8"/>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
        <p:nvSpPr>
          <p:cNvPr id="7" name="Rectangle 6"/>
          <p:cNvSpPr/>
          <p:nvPr/>
        </p:nvSpPr>
        <p:spPr>
          <a:xfrm>
            <a:off x="2552763" y="332071"/>
            <a:ext cx="4038600" cy="517065"/>
          </a:xfrm>
          <a:prstGeom prst="rect">
            <a:avLst/>
          </a:prstGeom>
        </p:spPr>
        <p:txBody>
          <a:bodyPr wrap="square">
            <a:spAutoFit/>
          </a:bodyPr>
          <a:lstStyle/>
          <a:p>
            <a:pPr algn="ctr">
              <a:lnSpc>
                <a:spcPct val="115000"/>
              </a:lnSpc>
              <a:spcAft>
                <a:spcPts val="1000"/>
              </a:spcAft>
            </a:pPr>
            <a:r>
              <a:rPr lang="en-US" sz="2400" dirty="0" smtClean="0">
                <a:latin typeface="Arial" charset="0"/>
                <a:ea typeface="Arial" charset="0"/>
                <a:cs typeface="Arial" charset="0"/>
              </a:rPr>
              <a:t>Table 2 HRM primers</a:t>
            </a:r>
            <a:endParaRPr lang="en-US" sz="2400" dirty="0">
              <a:latin typeface="Arial" charset="0"/>
              <a:ea typeface="Arial" charset="0"/>
              <a:cs typeface="Arial"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578</TotalTime>
  <Words>1321</Words>
  <Application>Microsoft Office PowerPoint</Application>
  <PresentationFormat>On-screen Show (4:3)</PresentationFormat>
  <Paragraphs>313</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Genetic structure of some major Nigerian populations based on Y-SNP haplogroup</vt:lpstr>
      <vt:lpstr>Introduction</vt:lpstr>
      <vt:lpstr>Objectives of The Study</vt:lpstr>
      <vt:lpstr>Materials and Methods</vt:lpstr>
      <vt:lpstr>PowerPoint Presentation</vt:lpstr>
      <vt:lpstr>Table 2: Sampled populations from Literature</vt:lpstr>
      <vt:lpstr>PowerPoint Presentation</vt:lpstr>
      <vt:lpstr>PowerPoint Presentation</vt:lpstr>
      <vt:lpstr>PowerPoint Presentation</vt:lpstr>
      <vt:lpstr>PowerPoint Presentation</vt:lpstr>
      <vt:lpstr>PowerPoint Presentation</vt:lpstr>
      <vt:lpstr>The major haplogroups driving the spatial genetic structure</vt:lpstr>
      <vt:lpstr>PowerPoint Presentation</vt:lpstr>
      <vt:lpstr>PowerPoint Presentation</vt:lpstr>
      <vt:lpstr>PowerPoint Presentation</vt:lpstr>
      <vt:lpstr>Table 3.4 : Analysis of Molecular Variance (AMOVA) of Nigerian populations</vt:lpstr>
      <vt:lpstr>Multidimensional Scaling Plot based on Fst distances of Y-SNP Haplogroup frequencies of the sampled populations </vt:lpstr>
      <vt:lpstr>PowerPoint Presentation</vt:lpstr>
      <vt:lpstr>PowerPoint Presentation</vt:lpstr>
      <vt:lpstr>PowerPoint Presentation</vt:lpstr>
      <vt:lpstr>PowerPoint Presentation</vt:lpstr>
      <vt:lpstr>PowerPoint Presentation</vt:lpstr>
      <vt:lpstr>Discussion</vt:lpstr>
      <vt:lpstr>PowerPoint Presentation</vt:lpstr>
      <vt:lpstr>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structure of some major Nigerian populations based on Y-SNP haplogroup.</dc:title>
  <dc:creator>Goodnews</dc:creator>
  <cp:lastModifiedBy>HP PC</cp:lastModifiedBy>
  <cp:revision>46</cp:revision>
  <dcterms:created xsi:type="dcterms:W3CDTF">2017-10-05T15:45:11Z</dcterms:created>
  <dcterms:modified xsi:type="dcterms:W3CDTF">2017-10-12T14:03:45Z</dcterms:modified>
</cp:coreProperties>
</file>