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70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EOLA\Music\Documents\p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EOLA\Music\Documents\ph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F:\SEGUN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F:\SEGUN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F:\SEGUN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F:\SEGUN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F:\SEGUN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C:\Users\DEOLA\Desktop\project%20jour\result\SEGUN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070975090377854"/>
          <c:y val="5.4904780738024586E-2"/>
          <c:w val="0.74649797013612562"/>
          <c:h val="0.76735998293667063"/>
        </c:manualLayout>
      </c:layout>
      <c:scatterChart>
        <c:scatterStyle val="smoothMarker"/>
        <c:ser>
          <c:idx val="0"/>
          <c:order val="0"/>
          <c:tx>
            <c:strRef>
              <c:f>Sheet2!$B$1</c:f>
              <c:strCache>
                <c:ptCount val="1"/>
                <c:pt idx="0">
                  <c:v>% inhibition </c:v>
                </c:pt>
              </c:strCache>
            </c:strRef>
          </c:tx>
          <c:xVal>
            <c:numRef>
              <c:f>Sheet2!$A$2:$A$10</c:f>
              <c:numCache>
                <c:formatCode>General</c:formatCode>
                <c:ptCount val="9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</c:numCache>
            </c:numRef>
          </c:xVal>
          <c:yVal>
            <c:numRef>
              <c:f>Sheet2!$B$2:$B$10</c:f>
              <c:numCache>
                <c:formatCode>General</c:formatCode>
                <c:ptCount val="9"/>
                <c:pt idx="0">
                  <c:v>16.600000000000001</c:v>
                </c:pt>
                <c:pt idx="1">
                  <c:v>16.600000000000001</c:v>
                </c:pt>
                <c:pt idx="2">
                  <c:v>25</c:v>
                </c:pt>
                <c:pt idx="3">
                  <c:v>50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yVal>
          <c:smooth val="1"/>
        </c:ser>
        <c:axId val="36341248"/>
        <c:axId val="36345728"/>
      </c:scatterChart>
      <c:valAx>
        <c:axId val="36341248"/>
        <c:scaling>
          <c:orientation val="minMax"/>
          <c:max val="90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6345728"/>
        <c:crosses val="autoZero"/>
        <c:crossBetween val="midCat"/>
        <c:majorUnit val="10"/>
      </c:valAx>
      <c:valAx>
        <c:axId val="36345728"/>
        <c:scaling>
          <c:orientation val="minMax"/>
          <c:min val="0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634124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30717373869932935"/>
          <c:y val="3.0704501559946515E-2"/>
          <c:w val="0.65014960629922514"/>
          <c:h val="0.80740123594769919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% inhibition 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6</c:v>
                </c:pt>
                <c:pt idx="1">
                  <c:v>6.5</c:v>
                </c:pt>
                <c:pt idx="2">
                  <c:v>7</c:v>
                </c:pt>
                <c:pt idx="3">
                  <c:v>7.5</c:v>
                </c:pt>
                <c:pt idx="4">
                  <c:v>8</c:v>
                </c:pt>
                <c:pt idx="5">
                  <c:v>8.5</c:v>
                </c:pt>
                <c:pt idx="6">
                  <c:v>9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9</c:v>
                </c:pt>
                <c:pt idx="1">
                  <c:v>20</c:v>
                </c:pt>
                <c:pt idx="2">
                  <c:v>26</c:v>
                </c:pt>
                <c:pt idx="3">
                  <c:v>30</c:v>
                </c:pt>
                <c:pt idx="4">
                  <c:v>35</c:v>
                </c:pt>
                <c:pt idx="5">
                  <c:v>15.3</c:v>
                </c:pt>
                <c:pt idx="6">
                  <c:v>5</c:v>
                </c:pt>
              </c:numCache>
            </c:numRef>
          </c:yVal>
          <c:smooth val="1"/>
        </c:ser>
        <c:axId val="36864000"/>
        <c:axId val="36865536"/>
      </c:scatterChart>
      <c:valAx>
        <c:axId val="36864000"/>
        <c:scaling>
          <c:orientation val="minMax"/>
          <c:max val="9"/>
          <c:min val="6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6865536"/>
        <c:crosses val="autoZero"/>
        <c:crossBetween val="midCat"/>
        <c:majorUnit val="0.5"/>
      </c:valAx>
      <c:valAx>
        <c:axId val="368655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6864000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2182213419641578"/>
          <c:y val="2.712230971128609E-2"/>
          <c:w val="0.71216108722605997"/>
          <c:h val="0.77497182852144286"/>
        </c:manualLayout>
      </c:layout>
      <c:barChart>
        <c:barDir val="col"/>
        <c:grouping val="clustered"/>
        <c:ser>
          <c:idx val="1"/>
          <c:order val="1"/>
          <c:cat>
            <c:multiLvlStrRef>
              <c:f>Sheet3!$A$1:$G$1</c:f>
            </c:multiLvlStrRef>
          </c:cat>
          <c:val>
            <c:numRef>
              <c:f>Sheet3!$A$2:$G$2</c:f>
            </c:numRef>
          </c:val>
        </c:ser>
        <c:ser>
          <c:idx val="0"/>
          <c:order val="0"/>
          <c:cat>
            <c:strRef>
              <c:f>[SEGUN.xlsx]Sheet3!$A$1:$G$1</c:f>
              <c:strCache>
                <c:ptCount val="7"/>
                <c:pt idx="0">
                  <c:v>control</c:v>
                </c:pt>
                <c:pt idx="1">
                  <c:v>1mM</c:v>
                </c:pt>
                <c:pt idx="2">
                  <c:v>2mM</c:v>
                </c:pt>
                <c:pt idx="3">
                  <c:v>4mM</c:v>
                </c:pt>
                <c:pt idx="4">
                  <c:v>6mM</c:v>
                </c:pt>
                <c:pt idx="5">
                  <c:v>8mM</c:v>
                </c:pt>
                <c:pt idx="6">
                  <c:v>10mM</c:v>
                </c:pt>
              </c:strCache>
            </c:strRef>
          </c:cat>
          <c:val>
            <c:numRef>
              <c:f>[SEGUN.xlsx]Sheet3!$A$2:$G$2</c:f>
              <c:numCache>
                <c:formatCode>General</c:formatCode>
                <c:ptCount val="7"/>
                <c:pt idx="0">
                  <c:v>100</c:v>
                </c:pt>
                <c:pt idx="1">
                  <c:v>7.4</c:v>
                </c:pt>
                <c:pt idx="2">
                  <c:v>20</c:v>
                </c:pt>
                <c:pt idx="3">
                  <c:v>28</c:v>
                </c:pt>
                <c:pt idx="4">
                  <c:v>34</c:v>
                </c:pt>
                <c:pt idx="5">
                  <c:v>40</c:v>
                </c:pt>
                <c:pt idx="6">
                  <c:v>56</c:v>
                </c:pt>
              </c:numCache>
            </c:numRef>
          </c:val>
        </c:ser>
        <c:axId val="50168576"/>
        <c:axId val="50170112"/>
      </c:barChart>
      <c:catAx>
        <c:axId val="501685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50170112"/>
        <c:crosses val="autoZero"/>
        <c:auto val="1"/>
        <c:lblAlgn val="ctr"/>
        <c:lblOffset val="100"/>
      </c:catAx>
      <c:valAx>
        <c:axId val="501701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5016857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0555203326856869"/>
          <c:y val="2.8252553474803942E-2"/>
          <c:w val="0.69483348672325052"/>
          <c:h val="0.77580141970890582"/>
        </c:manualLayout>
      </c:layout>
      <c:barChart>
        <c:barDir val="col"/>
        <c:grouping val="clustered"/>
        <c:ser>
          <c:idx val="1"/>
          <c:order val="1"/>
          <c:cat>
            <c:multiLvlStrRef>
              <c:f>Sheet6!$A$1:$G$1</c:f>
            </c:multiLvlStrRef>
          </c:cat>
          <c:val>
            <c:numRef>
              <c:f>Sheet6!$A$2:$G$2</c:f>
            </c:numRef>
          </c:val>
        </c:ser>
        <c:ser>
          <c:idx val="0"/>
          <c:order val="0"/>
          <c:cat>
            <c:strRef>
              <c:f>[SEGUN.xlsx]Sheet6!$A$1:$G$1</c:f>
              <c:strCache>
                <c:ptCount val="7"/>
                <c:pt idx="0">
                  <c:v>control</c:v>
                </c:pt>
                <c:pt idx="1">
                  <c:v>1mM</c:v>
                </c:pt>
                <c:pt idx="2">
                  <c:v>2mM</c:v>
                </c:pt>
                <c:pt idx="3">
                  <c:v>4mM</c:v>
                </c:pt>
                <c:pt idx="4">
                  <c:v>6mM</c:v>
                </c:pt>
                <c:pt idx="5">
                  <c:v>8mM</c:v>
                </c:pt>
                <c:pt idx="6">
                  <c:v>10mM</c:v>
                </c:pt>
              </c:strCache>
            </c:strRef>
          </c:cat>
          <c:val>
            <c:numRef>
              <c:f>[SEGUN.xlsx]Sheet6!$A$2:$G$2</c:f>
              <c:numCache>
                <c:formatCode>General</c:formatCode>
                <c:ptCount val="7"/>
                <c:pt idx="0">
                  <c:v>100</c:v>
                </c:pt>
                <c:pt idx="1">
                  <c:v>23.5</c:v>
                </c:pt>
                <c:pt idx="2">
                  <c:v>30</c:v>
                </c:pt>
                <c:pt idx="3">
                  <c:v>36</c:v>
                </c:pt>
                <c:pt idx="4">
                  <c:v>33</c:v>
                </c:pt>
                <c:pt idx="5">
                  <c:v>45</c:v>
                </c:pt>
                <c:pt idx="6">
                  <c:v>59</c:v>
                </c:pt>
              </c:numCache>
            </c:numRef>
          </c:val>
        </c:ser>
        <c:axId val="53934720"/>
        <c:axId val="55337344"/>
      </c:barChart>
      <c:catAx>
        <c:axId val="539347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55337344"/>
        <c:crosses val="autoZero"/>
        <c:auto val="1"/>
        <c:lblAlgn val="ctr"/>
        <c:lblOffset val="100"/>
      </c:catAx>
      <c:valAx>
        <c:axId val="553373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5393472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2546892422760881"/>
          <c:y val="6.9391475522082094E-2"/>
          <c:w val="0.7402878462506236"/>
          <c:h val="0.6844622275476383"/>
        </c:manualLayout>
      </c:layout>
      <c:barChart>
        <c:barDir val="col"/>
        <c:grouping val="clustered"/>
        <c:ser>
          <c:idx val="1"/>
          <c:order val="1"/>
          <c:cat>
            <c:multiLvlStrRef>
              <c:f>Sheet10!$A$1:$G$1</c:f>
            </c:multiLvlStrRef>
          </c:cat>
          <c:val>
            <c:numRef>
              <c:f>Sheet10!$A$2:$G$2</c:f>
            </c:numRef>
          </c:val>
        </c:ser>
        <c:ser>
          <c:idx val="0"/>
          <c:order val="0"/>
          <c:cat>
            <c:strRef>
              <c:f>[SEGUN.xlsx]Sheet10!$A$1:$G$1</c:f>
              <c:strCache>
                <c:ptCount val="7"/>
                <c:pt idx="0">
                  <c:v>control</c:v>
                </c:pt>
                <c:pt idx="1">
                  <c:v>1mM</c:v>
                </c:pt>
                <c:pt idx="2">
                  <c:v>2mM</c:v>
                </c:pt>
                <c:pt idx="3">
                  <c:v>4mM</c:v>
                </c:pt>
                <c:pt idx="4">
                  <c:v>6mM</c:v>
                </c:pt>
                <c:pt idx="5">
                  <c:v>8mM</c:v>
                </c:pt>
                <c:pt idx="6">
                  <c:v>10mM</c:v>
                </c:pt>
              </c:strCache>
            </c:strRef>
          </c:cat>
          <c:val>
            <c:numRef>
              <c:f>[SEGUN.xlsx]Sheet10!$A$2:$G$2</c:f>
              <c:numCache>
                <c:formatCode>General</c:formatCode>
                <c:ptCount val="7"/>
                <c:pt idx="0">
                  <c:v>100</c:v>
                </c:pt>
                <c:pt idx="1">
                  <c:v>3</c:v>
                </c:pt>
                <c:pt idx="2">
                  <c:v>3</c:v>
                </c:pt>
                <c:pt idx="3">
                  <c:v>21.3</c:v>
                </c:pt>
                <c:pt idx="4">
                  <c:v>42.6</c:v>
                </c:pt>
                <c:pt idx="5">
                  <c:v>37.5</c:v>
                </c:pt>
                <c:pt idx="6">
                  <c:v>57</c:v>
                </c:pt>
              </c:numCache>
            </c:numRef>
          </c:val>
        </c:ser>
        <c:axId val="69602304"/>
        <c:axId val="69645056"/>
      </c:barChart>
      <c:catAx>
        <c:axId val="696023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9645056"/>
        <c:crosses val="autoZero"/>
        <c:auto val="1"/>
        <c:lblAlgn val="ctr"/>
        <c:lblOffset val="100"/>
      </c:catAx>
      <c:valAx>
        <c:axId val="696450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960230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1505074540716629"/>
          <c:y val="0.15120610017865546"/>
          <c:w val="0.78288433605993424"/>
          <c:h val="0.74182960706555212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00B050"/>
            </a:solidFill>
          </c:spPr>
          <c:cat>
            <c:multiLvlStrRef>
              <c:f>Sheet7!$A$1:$G$1</c:f>
            </c:multiLvlStrRef>
          </c:cat>
          <c:val>
            <c:numRef>
              <c:f>Sheet7!$A$2:$G$2</c:f>
            </c:numRef>
          </c:val>
        </c:ser>
        <c:ser>
          <c:idx val="0"/>
          <c:order val="0"/>
          <c:spPr>
            <a:solidFill>
              <a:srgbClr val="00B050"/>
            </a:solidFill>
          </c:spPr>
          <c:cat>
            <c:strRef>
              <c:f>[SEGUN.xlsx]Sheet7!$A$1:$G$1</c:f>
              <c:strCache>
                <c:ptCount val="7"/>
                <c:pt idx="0">
                  <c:v>control</c:v>
                </c:pt>
                <c:pt idx="1">
                  <c:v>1mM</c:v>
                </c:pt>
                <c:pt idx="2">
                  <c:v>2mM</c:v>
                </c:pt>
                <c:pt idx="3">
                  <c:v>4mM</c:v>
                </c:pt>
                <c:pt idx="4">
                  <c:v>6mM</c:v>
                </c:pt>
                <c:pt idx="5">
                  <c:v>8mM</c:v>
                </c:pt>
                <c:pt idx="6">
                  <c:v>10mM</c:v>
                </c:pt>
              </c:strCache>
            </c:strRef>
          </c:cat>
          <c:val>
            <c:numRef>
              <c:f>[SEGUN.xlsx]Sheet7!$A$2:$G$2</c:f>
              <c:numCache>
                <c:formatCode>General</c:formatCode>
                <c:ptCount val="7"/>
                <c:pt idx="0">
                  <c:v>100</c:v>
                </c:pt>
                <c:pt idx="1">
                  <c:v>30.6</c:v>
                </c:pt>
                <c:pt idx="2">
                  <c:v>37.4</c:v>
                </c:pt>
                <c:pt idx="3">
                  <c:v>21.3</c:v>
                </c:pt>
                <c:pt idx="4">
                  <c:v>17.399999999999999</c:v>
                </c:pt>
                <c:pt idx="5">
                  <c:v>17.399999999999999</c:v>
                </c:pt>
                <c:pt idx="6">
                  <c:v>33.300000000000004</c:v>
                </c:pt>
              </c:numCache>
            </c:numRef>
          </c:val>
        </c:ser>
        <c:axId val="80858112"/>
        <c:axId val="81570432"/>
      </c:barChart>
      <c:catAx>
        <c:axId val="808581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1570432"/>
        <c:crosses val="autoZero"/>
        <c:auto val="1"/>
        <c:lblAlgn val="ctr"/>
        <c:lblOffset val="100"/>
      </c:catAx>
      <c:valAx>
        <c:axId val="815704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085811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4261769861793242"/>
          <c:y val="2.8853520969453286E-2"/>
          <c:w val="0.73812360170845803"/>
          <c:h val="0.72199765543141892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cat>
            <c:strRef>
              <c:f>Sheet13!$A$1:$G$1</c:f>
              <c:strCache>
                <c:ptCount val="7"/>
                <c:pt idx="0">
                  <c:v>control</c:v>
                </c:pt>
                <c:pt idx="1">
                  <c:v>1mM</c:v>
                </c:pt>
                <c:pt idx="2">
                  <c:v>2mM</c:v>
                </c:pt>
                <c:pt idx="3">
                  <c:v>4mM</c:v>
                </c:pt>
                <c:pt idx="4">
                  <c:v>6mM</c:v>
                </c:pt>
                <c:pt idx="5">
                  <c:v>8mM</c:v>
                </c:pt>
                <c:pt idx="6">
                  <c:v>10mM</c:v>
                </c:pt>
              </c:strCache>
            </c:strRef>
          </c:cat>
          <c:val>
            <c:numRef>
              <c:f>Sheet13!$A$2:$G$2</c:f>
              <c:numCache>
                <c:formatCode>General</c:formatCode>
                <c:ptCount val="7"/>
                <c:pt idx="0">
                  <c:v>100</c:v>
                </c:pt>
                <c:pt idx="1">
                  <c:v>3</c:v>
                </c:pt>
                <c:pt idx="2">
                  <c:v>24.9</c:v>
                </c:pt>
                <c:pt idx="3">
                  <c:v>27</c:v>
                </c:pt>
                <c:pt idx="4">
                  <c:v>41.6</c:v>
                </c:pt>
                <c:pt idx="5">
                  <c:v>27.2</c:v>
                </c:pt>
                <c:pt idx="6">
                  <c:v>27</c:v>
                </c:pt>
              </c:numCache>
            </c:numRef>
          </c:val>
        </c:ser>
        <c:axId val="81755136"/>
        <c:axId val="86962176"/>
      </c:barChart>
      <c:catAx>
        <c:axId val="817551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6962176"/>
        <c:crosses val="autoZero"/>
        <c:auto val="1"/>
        <c:lblAlgn val="ctr"/>
        <c:lblOffset val="100"/>
      </c:catAx>
      <c:valAx>
        <c:axId val="869621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175513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989119007183147"/>
          <c:y val="4.3407710056394093E-2"/>
          <c:w val="0.77250365828165279"/>
          <c:h val="0.73169744992901664"/>
        </c:manualLayout>
      </c:layout>
      <c:barChart>
        <c:barDir val="col"/>
        <c:grouping val="clustered"/>
        <c:ser>
          <c:idx val="0"/>
          <c:order val="0"/>
          <c:cat>
            <c:strRef>
              <c:f>Sheet5!$A$1:$G$1</c:f>
              <c:strCache>
                <c:ptCount val="7"/>
                <c:pt idx="0">
                  <c:v>control</c:v>
                </c:pt>
                <c:pt idx="1">
                  <c:v>1mM</c:v>
                </c:pt>
                <c:pt idx="2">
                  <c:v>2mM</c:v>
                </c:pt>
                <c:pt idx="3">
                  <c:v>4mM</c:v>
                </c:pt>
                <c:pt idx="4">
                  <c:v>6mM</c:v>
                </c:pt>
                <c:pt idx="5">
                  <c:v>8mM</c:v>
                </c:pt>
                <c:pt idx="6">
                  <c:v>10mM</c:v>
                </c:pt>
              </c:strCache>
            </c:strRef>
          </c:cat>
          <c:val>
            <c:numRef>
              <c:f>Sheet5!$A$2:$G$2</c:f>
              <c:numCache>
                <c:formatCode>General</c:formatCode>
                <c:ptCount val="7"/>
                <c:pt idx="0">
                  <c:v>100</c:v>
                </c:pt>
                <c:pt idx="1">
                  <c:v>9</c:v>
                </c:pt>
                <c:pt idx="2">
                  <c:v>20</c:v>
                </c:pt>
                <c:pt idx="3">
                  <c:v>9</c:v>
                </c:pt>
                <c:pt idx="4">
                  <c:v>9</c:v>
                </c:pt>
                <c:pt idx="5">
                  <c:v>10</c:v>
                </c:pt>
                <c:pt idx="6">
                  <c:v>18.100000000000001</c:v>
                </c:pt>
              </c:numCache>
            </c:numRef>
          </c:val>
        </c:ser>
        <c:axId val="87915520"/>
        <c:axId val="90034944"/>
      </c:barChart>
      <c:catAx>
        <c:axId val="879155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0034944"/>
        <c:crosses val="autoZero"/>
        <c:auto val="1"/>
        <c:lblAlgn val="ctr"/>
        <c:lblOffset val="100"/>
      </c:catAx>
      <c:valAx>
        <c:axId val="900349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791552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0.03635</cdr:x>
      <cdr:y>0.3256</cdr:y>
    </cdr:from>
    <cdr:to>
      <cdr:x>0.37081</cdr:x>
      <cdr:y>0.77562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0" y="1059137"/>
          <a:ext cx="1303063" cy="1070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latin typeface="Times New Roman" pitchFamily="18" charset="0"/>
              <a:cs typeface="Times New Roman" pitchFamily="18" charset="0"/>
            </a:rPr>
            <a:t>% inhibition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0.70833</cdr:x>
      <cdr:y>0.10417</cdr:y>
    </cdr:from>
    <cdr:to>
      <cdr:x>0.95208</cdr:x>
      <cdr:y>0.15972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38500" y="285750"/>
          <a:ext cx="1114425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0.11028</cdr:x>
      <cdr:y>0.22187</cdr:y>
    </cdr:from>
    <cdr:to>
      <cdr:x>0.26396</cdr:x>
      <cdr:y>0.80937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0" y="997025"/>
          <a:ext cx="1482921" cy="608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    </a:t>
          </a:r>
          <a:r>
            <a:rPr lang="en-US" sz="1400" b="1" dirty="0"/>
            <a:t>%</a:t>
          </a:r>
          <a:r>
            <a:rPr lang="en-US" sz="1400" b="1" baseline="0" dirty="0"/>
            <a:t> inhibition</a:t>
          </a:r>
          <a:endParaRPr lang="en-US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0.26852</cdr:x>
      <cdr:y>0.93667</cdr:y>
    </cdr:from>
    <cdr:to>
      <cdr:x>1</cdr:x>
      <cdr:y>0.97667</cdr:y>
    </cdr:to>
    <cdr:sp macro="" textlink="">
      <cdr:nvSpPr>
        <cdr:cNvPr id="3" name="TextBox 5"/>
        <cdr:cNvSpPr txBox="1"/>
      </cdr:nvSpPr>
      <cdr:spPr>
        <a:xfrm xmlns:a="http://schemas.openxmlformats.org/drawingml/2006/main" flipH="1">
          <a:off x="890060" y="2676525"/>
          <a:ext cx="2424637" cy="114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concentraton  of </a:t>
          </a:r>
          <a:r>
            <a:rPr lang="en-US" sz="1100" baseline="0"/>
            <a:t> Mg</a:t>
          </a:r>
          <a:r>
            <a:rPr lang="en-US" sz="1100" baseline="30000"/>
            <a:t>2+    </a:t>
          </a:r>
          <a:r>
            <a:rPr lang="en-US" sz="1100" baseline="0"/>
            <a:t>(mM)</a:t>
          </a:r>
          <a:r>
            <a:rPr lang="en-US" sz="1100" baseline="30000"/>
            <a:t>       </a:t>
          </a:r>
        </a:p>
      </cdr:txBody>
    </cdr:sp>
  </cdr:relSizeAnchor>
  <cdr:relSizeAnchor xmlns:cdr="http://schemas.openxmlformats.org/drawingml/2006/chartDrawing">
    <cdr:from>
      <cdr:x>0.27877</cdr:x>
      <cdr:y>0.92721</cdr:y>
    </cdr:from>
    <cdr:to>
      <cdr:x>0.88202</cdr:x>
      <cdr:y>1</cdr:y>
    </cdr:to>
    <cdr:sp macro="" textlink="">
      <cdr:nvSpPr>
        <cdr:cNvPr id="4" name="TextBox 5"/>
        <cdr:cNvSpPr txBox="1"/>
      </cdr:nvSpPr>
      <cdr:spPr>
        <a:xfrm xmlns:a="http://schemas.openxmlformats.org/drawingml/2006/main" flipH="1">
          <a:off x="821362" y="3077013"/>
          <a:ext cx="1777428" cy="2415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0.22627</cdr:x>
      <cdr:y>0.90554</cdr:y>
    </cdr:from>
    <cdr:to>
      <cdr:x>0.82952</cdr:x>
      <cdr:y>0.97833</cdr:y>
    </cdr:to>
    <cdr:sp macro="" textlink="">
      <cdr:nvSpPr>
        <cdr:cNvPr id="5" name="TextBox 5"/>
        <cdr:cNvSpPr txBox="1"/>
      </cdr:nvSpPr>
      <cdr:spPr>
        <a:xfrm xmlns:a="http://schemas.openxmlformats.org/drawingml/2006/main" flipH="1">
          <a:off x="666680" y="3005051"/>
          <a:ext cx="1777428" cy="2415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0.00575</cdr:x>
      <cdr:y>0.18274</cdr:y>
    </cdr:from>
    <cdr:to>
      <cdr:x>0.06471</cdr:x>
      <cdr:y>0.80427</cdr:y>
    </cdr:to>
    <cdr:sp macro="" textlink="">
      <cdr:nvSpPr>
        <cdr:cNvPr id="6" name="TextBox 4"/>
        <cdr:cNvSpPr txBox="1"/>
      </cdr:nvSpPr>
      <cdr:spPr>
        <a:xfrm xmlns:a="http://schemas.openxmlformats.org/drawingml/2006/main" rot="16200000">
          <a:off x="-771244" y="1312474"/>
          <a:ext cx="1776022" cy="19543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residual</a:t>
          </a:r>
          <a:r>
            <a:rPr lang="en-US" sz="1100" baseline="0" dirty="0"/>
            <a:t> inhibitory </a:t>
          </a:r>
          <a:r>
            <a:rPr lang="en-US" sz="1100" baseline="0" dirty="0" smtClean="0"/>
            <a:t>activity ( %)   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0.32925</cdr:x>
      <cdr:y>0.93339</cdr:y>
    </cdr:from>
    <cdr:to>
      <cdr:x>0.85585</cdr:x>
      <cdr:y>0.99916</cdr:y>
    </cdr:to>
    <cdr:sp macro="" textlink="">
      <cdr:nvSpPr>
        <cdr:cNvPr id="2" name="TextBox 5"/>
        <cdr:cNvSpPr txBox="1"/>
      </cdr:nvSpPr>
      <cdr:spPr>
        <a:xfrm xmlns:a="http://schemas.openxmlformats.org/drawingml/2006/main" flipH="1">
          <a:off x="967384" y="2838450"/>
          <a:ext cx="1547216" cy="2000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concentraton  of </a:t>
          </a:r>
          <a:r>
            <a:rPr lang="en-US" sz="1100" baseline="0"/>
            <a:t> Zn</a:t>
          </a:r>
          <a:r>
            <a:rPr lang="en-US" sz="1100" baseline="30000"/>
            <a:t>2+</a:t>
          </a:r>
        </a:p>
      </cdr:txBody>
    </cdr:sp>
  </cdr:relSizeAnchor>
  <cdr:relSizeAnchor xmlns:cdr="http://schemas.openxmlformats.org/drawingml/2006/chartDrawing">
    <cdr:from>
      <cdr:x>0.01764</cdr:x>
      <cdr:y>0.21147</cdr:y>
    </cdr:from>
    <cdr:to>
      <cdr:x>0.08455</cdr:x>
      <cdr:y>0.85571</cdr:y>
    </cdr:to>
    <cdr:sp macro="" textlink="">
      <cdr:nvSpPr>
        <cdr:cNvPr id="3" name="TextBox 4"/>
        <cdr:cNvSpPr txBox="1"/>
      </cdr:nvSpPr>
      <cdr:spPr>
        <a:xfrm xmlns:a="http://schemas.openxmlformats.org/drawingml/2006/main" rot="16200000">
          <a:off x="-829444" y="1524372"/>
          <a:ext cx="1959144" cy="19659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residual</a:t>
          </a:r>
          <a:r>
            <a:rPr lang="en-US" sz="1100" baseline="0" dirty="0"/>
            <a:t> inhibitory activity %</a:t>
          </a:r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0.35193</cdr:x>
      <cdr:y>0.88884</cdr:y>
    </cdr:from>
    <cdr:to>
      <cdr:x>0.98366</cdr:x>
      <cdr:y>0.96273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1025752" y="2912361"/>
          <a:ext cx="1841272" cy="2421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concentraton  of </a:t>
          </a:r>
          <a:r>
            <a:rPr lang="en-US" sz="1100" baseline="0"/>
            <a:t> Cu</a:t>
          </a:r>
          <a:r>
            <a:rPr lang="en-US" sz="1100" baseline="30000"/>
            <a:t>2+  </a:t>
          </a:r>
          <a:r>
            <a:rPr lang="en-US" sz="1100" baseline="0"/>
            <a:t>(mM)</a:t>
          </a:r>
          <a:endParaRPr lang="en-US" sz="1100" baseline="30000"/>
        </a:p>
      </cdr:txBody>
    </cdr:sp>
  </cdr:relSizeAnchor>
  <cdr:relSizeAnchor xmlns:cdr="http://schemas.openxmlformats.org/drawingml/2006/chartDrawing">
    <cdr:from>
      <cdr:x>0.03581</cdr:x>
      <cdr:y>0.15074</cdr:y>
    </cdr:from>
    <cdr:to>
      <cdr:x>0.09429</cdr:x>
      <cdr:y>0.7569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606567" y="1222517"/>
          <a:ext cx="1812926" cy="26959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residual</a:t>
          </a:r>
          <a:r>
            <a:rPr lang="en-US" sz="1100" baseline="0" dirty="0"/>
            <a:t> </a:t>
          </a:r>
          <a:r>
            <a:rPr lang="en-US" sz="1100" baseline="0" dirty="0" smtClean="0"/>
            <a:t>inhibitory activity</a:t>
          </a:r>
          <a:r>
            <a:rPr lang="en-US" sz="1100" dirty="0" smtClean="0"/>
            <a:t> (%)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0.03581</cdr:x>
      <cdr:y>0.15074</cdr:y>
    </cdr:from>
    <cdr:to>
      <cdr:x>0.09429</cdr:x>
      <cdr:y>0.7569</cdr:y>
    </cdr:to>
    <cdr:sp macro="" textlink="">
      <cdr:nvSpPr>
        <cdr:cNvPr id="5" name="TextBox 1"/>
        <cdr:cNvSpPr txBox="1"/>
      </cdr:nvSpPr>
      <cdr:spPr>
        <a:xfrm xmlns:a="http://schemas.openxmlformats.org/drawingml/2006/main" rot="16200000">
          <a:off x="-460417" y="928336"/>
          <a:ext cx="1376859" cy="20498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residual</a:t>
          </a:r>
          <a:r>
            <a:rPr lang="en-US" sz="1100" baseline="0" dirty="0"/>
            <a:t> </a:t>
          </a:r>
          <a:r>
            <a:rPr lang="en-US" sz="1100" baseline="0" dirty="0" smtClean="0"/>
            <a:t>inhibitory</a:t>
          </a:r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0.27418</cdr:x>
      <cdr:y>0.93846</cdr:y>
    </cdr:from>
    <cdr:to>
      <cdr:x>1</cdr:x>
      <cdr:y>1</cdr:y>
    </cdr:to>
    <cdr:sp macro="" textlink="">
      <cdr:nvSpPr>
        <cdr:cNvPr id="2" name="TextBox 5"/>
        <cdr:cNvSpPr txBox="1"/>
      </cdr:nvSpPr>
      <cdr:spPr>
        <a:xfrm xmlns:a="http://schemas.openxmlformats.org/drawingml/2006/main" flipH="1">
          <a:off x="820148" y="3133618"/>
          <a:ext cx="2171129" cy="2054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concentraton  of </a:t>
          </a:r>
          <a:r>
            <a:rPr lang="en-US" sz="1100" baseline="0"/>
            <a:t> Co</a:t>
          </a:r>
          <a:r>
            <a:rPr lang="en-US" sz="1100" baseline="30000"/>
            <a:t>2+     </a:t>
          </a:r>
          <a:r>
            <a:rPr lang="en-US" sz="1100" baseline="0"/>
            <a:t>(mM)</a:t>
          </a:r>
          <a:endParaRPr lang="en-US" sz="1100" baseline="30000"/>
        </a:p>
      </cdr:txBody>
    </cdr:sp>
  </cdr:relSizeAnchor>
  <cdr:relSizeAnchor xmlns:cdr="http://schemas.openxmlformats.org/drawingml/2006/chartDrawing">
    <cdr:from>
      <cdr:x>0.00905</cdr:x>
      <cdr:y>0.12226</cdr:y>
    </cdr:from>
    <cdr:to>
      <cdr:x>0.06814</cdr:x>
      <cdr:y>0.74399</cdr:y>
    </cdr:to>
    <cdr:sp macro="" textlink="">
      <cdr:nvSpPr>
        <cdr:cNvPr id="3" name="TextBox 4"/>
        <cdr:cNvSpPr txBox="1"/>
      </cdr:nvSpPr>
      <cdr:spPr>
        <a:xfrm xmlns:a="http://schemas.openxmlformats.org/drawingml/2006/main" rot="16200000">
          <a:off x="-768491" y="1181242"/>
          <a:ext cx="1889125" cy="26959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residual</a:t>
          </a:r>
          <a:r>
            <a:rPr lang="en-US" sz="1100" baseline="0" dirty="0"/>
            <a:t> inhibitory activity(%)</a:t>
          </a:r>
          <a:endParaRPr lang="en-US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0.20295</cdr:x>
      <cdr:y>0.9078</cdr:y>
    </cdr:from>
    <cdr:to>
      <cdr:x>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 flipH="1">
          <a:off x="523875" y="2438396"/>
          <a:ext cx="2057400" cy="2476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concentraton  of </a:t>
          </a:r>
          <a:r>
            <a:rPr lang="en-US" sz="1100" baseline="0"/>
            <a:t> Pb</a:t>
          </a:r>
          <a:r>
            <a:rPr lang="en-US" sz="1100" baseline="30000"/>
            <a:t>2+   </a:t>
          </a:r>
          <a:r>
            <a:rPr lang="en-US" sz="1100" baseline="0"/>
            <a:t> (mM)</a:t>
          </a:r>
          <a:endParaRPr lang="en-US" sz="1100" baseline="30000"/>
        </a:p>
      </cdr:txBody>
    </cdr:sp>
  </cdr:relSizeAnchor>
  <cdr:relSizeAnchor xmlns:cdr="http://schemas.openxmlformats.org/drawingml/2006/chartDrawing">
    <cdr:from>
      <cdr:x>0</cdr:x>
      <cdr:y>0.19984</cdr:y>
    </cdr:from>
    <cdr:to>
      <cdr:x>0.05836</cdr:x>
      <cdr:y>0.80793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728295" y="1265075"/>
          <a:ext cx="1633360" cy="17677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residual</a:t>
          </a:r>
          <a:r>
            <a:rPr lang="en-US" sz="1100" baseline="0"/>
            <a:t> inhibitory  activity  (%)</a:t>
          </a:r>
          <a:endParaRPr lang="en-US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0.23393</cdr:x>
      <cdr:y>0.91227</cdr:y>
    </cdr:from>
    <cdr:to>
      <cdr:x>0.8997</cdr:x>
      <cdr:y>1</cdr:y>
    </cdr:to>
    <cdr:sp macro="" textlink="">
      <cdr:nvSpPr>
        <cdr:cNvPr id="2" name="TextBox 5"/>
        <cdr:cNvSpPr txBox="1"/>
      </cdr:nvSpPr>
      <cdr:spPr>
        <a:xfrm xmlns:a="http://schemas.openxmlformats.org/drawingml/2006/main" flipH="1">
          <a:off x="733068" y="2328751"/>
          <a:ext cx="2086331" cy="2239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err="1"/>
            <a:t>concentraton</a:t>
          </a:r>
          <a:r>
            <a:rPr lang="en-US" sz="1100" dirty="0"/>
            <a:t>  of </a:t>
          </a:r>
          <a:r>
            <a:rPr lang="en-US" sz="1100" baseline="0" dirty="0"/>
            <a:t> Mn</a:t>
          </a:r>
          <a:r>
            <a:rPr lang="en-US" sz="1100" baseline="30000" dirty="0"/>
            <a:t>2+   </a:t>
          </a:r>
          <a:r>
            <a:rPr lang="en-US" sz="1100" baseline="0" dirty="0"/>
            <a:t>(</a:t>
          </a:r>
          <a:r>
            <a:rPr lang="en-US" sz="1100" baseline="0" dirty="0" err="1"/>
            <a:t>mM</a:t>
          </a:r>
          <a:r>
            <a:rPr lang="en-US" sz="1100" baseline="0" dirty="0"/>
            <a:t>)</a:t>
          </a:r>
          <a:r>
            <a:rPr lang="en-US" sz="1100" baseline="30000" dirty="0"/>
            <a:t>      </a:t>
          </a:r>
        </a:p>
      </cdr:txBody>
    </cdr:sp>
  </cdr:relSizeAnchor>
  <cdr:relSizeAnchor xmlns:cdr="http://schemas.openxmlformats.org/drawingml/2006/chartDrawing">
    <cdr:from>
      <cdr:x>0.01725</cdr:x>
      <cdr:y>0.07677</cdr:y>
    </cdr:from>
    <cdr:to>
      <cdr:x>0.07159</cdr:x>
      <cdr:y>0.70459</cdr:y>
    </cdr:to>
    <cdr:sp macro="" textlink="">
      <cdr:nvSpPr>
        <cdr:cNvPr id="3" name="TextBox 4"/>
        <cdr:cNvSpPr txBox="1"/>
      </cdr:nvSpPr>
      <cdr:spPr>
        <a:xfrm xmlns:a="http://schemas.openxmlformats.org/drawingml/2006/main" rot="16200000">
          <a:off x="-662117" y="912145"/>
          <a:ext cx="1602636" cy="17028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residual</a:t>
          </a:r>
          <a:r>
            <a:rPr lang="en-US" sz="1100" baseline="0" dirty="0"/>
            <a:t> inhibitory  activity </a:t>
          </a:r>
          <a:r>
            <a:rPr lang="en-US" sz="1100" baseline="0" dirty="0" smtClean="0"/>
            <a:t>%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DE6A6-5481-4B14-85D8-2F3E0689E6E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694BF-56D1-4435-9593-F9934DB54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694BF-56D1-4435-9593-F9934DB543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C476-16EE-42DE-88BC-DD2C21D0190A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80A3-F682-4127-B196-9D789C7CDA9E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4A21-961D-432C-B4B6-91A227E2C3F1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AA3-A404-473D-9B13-AD8F0052E105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A7EA-E0CE-46B1-9830-8D329188AADD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227-9175-48C3-80AC-4EB203D6EDE1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C666-17AF-4D07-9A4F-7140ACBB2719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7C4E-3077-4CA9-B043-0920E9168641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22F-EC3C-423A-8D20-9113AD64E2F6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1CBD-D7DD-41E5-A31F-09454B02ECE1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D25D-8866-461E-B21F-81C26BA22C34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83CD9D-D47D-4452-B712-7378232F5984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1E4A6-6C04-4C0B-A313-AF0D7D3A31C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PARTIAL PURIFICATION AND CHARACTERIZATION OF CYSTEINE PROTEASE INHIBITOR FROM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b="1" i="1" dirty="0" err="1" smtClean="0">
                <a:solidFill>
                  <a:schemeClr val="tx1"/>
                </a:solidFill>
              </a:rPr>
              <a:t>Canavalia</a:t>
            </a:r>
            <a:r>
              <a:rPr lang="en-US" sz="3600" b="1" i="1" dirty="0" smtClean="0">
                <a:solidFill>
                  <a:schemeClr val="tx1"/>
                </a:solidFill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</a:rPr>
              <a:t>ensiformis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(</a:t>
            </a:r>
            <a:r>
              <a:rPr lang="en-US" sz="3600" b="1" dirty="0">
                <a:solidFill>
                  <a:schemeClr val="tx1"/>
                </a:solidFill>
              </a:rPr>
              <a:t>WONDER BEAN)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6096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410200"/>
            <a:ext cx="7391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                 </a:t>
            </a:r>
            <a:r>
              <a:rPr lang="en-US" sz="2400" b="1" dirty="0" smtClean="0"/>
              <a:t>KANMODI  RAHMON   ILESANMI</a:t>
            </a:r>
          </a:p>
          <a:p>
            <a:pPr algn="ctr"/>
            <a:endParaRPr lang="en-US" i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4800" y="152400"/>
            <a:ext cx="8610600" cy="3276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5029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PRESENTER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6576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FACULTY OF  SCIENCE CONFERENCE  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LAGOS STATE UNIVERSITY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OJO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LAGOS STATE.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09600" y="990600"/>
          <a:ext cx="3581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3810000"/>
            <a:ext cx="1871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Temperature (</a:t>
            </a:r>
            <a:r>
              <a:rPr lang="en-US" sz="1600" baseline="30000" dirty="0" err="1"/>
              <a:t>o</a:t>
            </a:r>
            <a:r>
              <a:rPr lang="en-US" sz="1600" dirty="0" err="1"/>
              <a:t>c</a:t>
            </a:r>
            <a:r>
              <a:rPr lang="en-US" sz="1600" dirty="0"/>
              <a:t>)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4953000" y="1143000"/>
          <a:ext cx="3962400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39000" y="3581400"/>
            <a:ext cx="49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343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Figure 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Optimum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temperature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purified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protease inhibitor.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4267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Optimum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pH of purified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protease inhibitor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533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RESULTS CONT’D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4191000" y="6324600"/>
            <a:ext cx="762000" cy="365125"/>
          </a:xfrm>
        </p:spPr>
        <p:txBody>
          <a:bodyPr/>
          <a:lstStyle/>
          <a:p>
            <a:fld id="{06E1E4A6-6C04-4C0B-A313-AF0D7D3A31C1}" type="slidenum">
              <a:rPr lang="en-US" sz="2000" smtClean="0"/>
              <a:pPr/>
              <a:t>10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914400"/>
          <a:ext cx="310515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429000" y="914400"/>
          <a:ext cx="2938409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3505200"/>
          <a:ext cx="3505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6152722" y="457200"/>
          <a:ext cx="2991278" cy="304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429000" y="3657600"/>
          <a:ext cx="2743199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6019800" y="3429000"/>
          <a:ext cx="3352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6248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41475" algn="l"/>
              </a:tabLst>
            </a:pPr>
            <a:r>
              <a:rPr kumimoji="0" lang="en-US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Effect of metal on CPI activity. At concentration as low as 1mM, divalent metal ;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Mg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Mn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Zn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Cu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decreased the residual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cysteine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protease inhibitory activity 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45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RESULTS CONT’D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3733800" y="6492875"/>
            <a:ext cx="762000" cy="365125"/>
          </a:xfrm>
        </p:spPr>
        <p:txBody>
          <a:bodyPr/>
          <a:lstStyle/>
          <a:p>
            <a:fld id="{06E1E4A6-6C04-4C0B-A313-AF0D7D3A31C1}" type="slidenum">
              <a:rPr lang="en-US" sz="2000" smtClean="0"/>
              <a:pPr/>
              <a:t>11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3581400" cy="42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715000"/>
            <a:ext cx="899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 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SDS-PAGE analysis for the purified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cysteine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protease inhibitor. The gel pattern of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cysteine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protease inhibitor fraction when subjected to SDS-PAGE yielded a double polypeptide band with a molecular weight of 28 and 32kDa. M= marker; S = sample.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914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99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48768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14.4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4343400"/>
            <a:ext cx="66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18.4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4038600"/>
            <a:ext cx="49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531" name="Straight Arrow Connector 19"/>
          <p:cNvCxnSpPr>
            <a:cxnSpLocks noChangeShapeType="1"/>
          </p:cNvCxnSpPr>
          <p:nvPr/>
        </p:nvCxnSpPr>
        <p:spPr bwMode="auto">
          <a:xfrm rot="10800000" flipV="1">
            <a:off x="6172200" y="4038600"/>
            <a:ext cx="357187" cy="0"/>
          </a:xfrm>
          <a:prstGeom prst="bentConnector3">
            <a:avLst>
              <a:gd name="adj1" fmla="val 2457"/>
            </a:avLst>
          </a:prstGeom>
          <a:noFill/>
          <a:ln w="9525">
            <a:solidFill>
              <a:srgbClr val="4579B8"/>
            </a:solidFill>
            <a:miter lim="800000"/>
            <a:headEnd/>
            <a:tailEnd type="arrow" w="med" len="med"/>
          </a:ln>
        </p:spPr>
      </p:cxnSp>
      <p:cxnSp>
        <p:nvCxnSpPr>
          <p:cNvPr id="26" name="Straight Arrow Connector 19"/>
          <p:cNvCxnSpPr>
            <a:cxnSpLocks noChangeShapeType="1"/>
          </p:cNvCxnSpPr>
          <p:nvPr/>
        </p:nvCxnSpPr>
        <p:spPr bwMode="auto">
          <a:xfrm rot="10800000" flipV="1">
            <a:off x="6172200" y="4267200"/>
            <a:ext cx="357187" cy="0"/>
          </a:xfrm>
          <a:prstGeom prst="bentConnector3">
            <a:avLst>
              <a:gd name="adj1" fmla="val 2457"/>
            </a:avLst>
          </a:prstGeom>
          <a:noFill/>
          <a:ln w="9525">
            <a:solidFill>
              <a:srgbClr val="4579B8"/>
            </a:solidFill>
            <a:miter lim="800000"/>
            <a:headEnd/>
            <a:tailEnd type="arrow" w="med" len="med"/>
          </a:ln>
        </p:spPr>
      </p:cxnSp>
      <p:sp>
        <p:nvSpPr>
          <p:cNvPr id="27" name="TextBox 26"/>
          <p:cNvSpPr txBox="1"/>
          <p:nvPr/>
        </p:nvSpPr>
        <p:spPr>
          <a:xfrm>
            <a:off x="6477000" y="3124200"/>
            <a:ext cx="40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0" y="28956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77000" y="2286000"/>
            <a:ext cx="40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00800" y="1905000"/>
            <a:ext cx="59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112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77000" y="1371600"/>
            <a:ext cx="61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KDa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533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RESULTS CONT’D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3886200" y="6492875"/>
            <a:ext cx="762000" cy="365125"/>
          </a:xfrm>
        </p:spPr>
        <p:txBody>
          <a:bodyPr/>
          <a:lstStyle/>
          <a:p>
            <a:fld id="{06E1E4A6-6C04-4C0B-A313-AF0D7D3A31C1}" type="slidenum">
              <a:rPr lang="en-US" sz="2000" smtClean="0"/>
              <a:pPr/>
              <a:t>12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685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</a:t>
            </a:r>
            <a:r>
              <a:rPr lang="en-US" sz="2800" dirty="0" smtClean="0"/>
              <a:t> </a:t>
            </a:r>
            <a:r>
              <a:rPr lang="en-US" sz="2800" b="1" dirty="0" smtClean="0"/>
              <a:t>DISCUSSION</a:t>
            </a:r>
            <a:endParaRPr lang="en-US" sz="2800" b="1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1000" y="29718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Maximum inhibitory effect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Isolated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cysteine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protease inhibitor from </a:t>
            </a:r>
            <a:r>
              <a:rPr lang="en-US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Canavalia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ensiformis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seeds was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observed with 65% ammonium sulfate precipitation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419600"/>
            <a:ext cx="8458200" cy="128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metal ions such as Mg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Pb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Cu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Mn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Zn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Co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protease inhibitor from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Canavalia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ensiformis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showed that some metals enhanced the inhibitory activity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protease inhibitor while some reduced 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600200"/>
            <a:ext cx="8305800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CPI from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C.ensiformis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exhibited optimal activity at  temperature  and pH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40°C and 8.0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respectively.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24600"/>
            <a:ext cx="762000" cy="365125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590800"/>
            <a:ext cx="8534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result of SDS PAGE analysis revealed two polypeptide bands with molecular weight of 28 and 32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suggests that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splitting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polypeptide chain might have occurred or there might be two different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protease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inhibitors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295400"/>
            <a:ext cx="8686800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mechanism of inhibition of purified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protease inhibitor from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Canavalia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ensiformis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competitive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yielding the same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762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DISCUSSION CONT’D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9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physiochemical properties  exhibited by the CPI from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Canavalia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ensiformis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is similar to that obtained  in previous studies.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5105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This makes it an attractive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candidate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potential utilization  as a pharmaceutical agent in the treatment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pathological conditions such as cancer and neurodegenerative diseases.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4343400" cy="365125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0668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</a:t>
            </a:r>
            <a:r>
              <a:rPr lang="en-US" sz="2400" b="1" dirty="0" smtClean="0"/>
              <a:t>CONCLUSION</a:t>
            </a:r>
            <a:endParaRPr lang="en-US" sz="2400" b="1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1600200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cysteine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protease inhibitor from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Canavalia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ensiformis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were successfully isolated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there was an indication that it is composed of two polypeptide chains that might have been denatured under reducing condition in the presence of β-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mercaptoethanol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However, further investigation is required to verify this.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248400"/>
            <a:ext cx="762000" cy="365125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609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667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371600"/>
            <a:ext cx="91440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run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A, Sridhar K,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Raviraja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N, Schmidt E and Jung K (2003) Nutritional and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antinutritional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	components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Canavalia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spp. seeds from the west coast sand dunes of India. </a:t>
            </a:r>
            <a:r>
              <a:rPr kumimoji="0" lang="en-US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Plant </a:t>
            </a:r>
            <a:r>
              <a:rPr kumimoji="0" lang="en-US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Foods </a:t>
            </a:r>
            <a:r>
              <a:rPr kumimoji="0" lang="en-US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Human Nutrition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58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:1-13.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Ashouri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S, Abad RFP,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Zihnioglu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 and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Kocadag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 (2017) Extraction and purification of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	protease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inhibitor (s) from seeds of </a:t>
            </a:r>
            <a:r>
              <a:rPr kumimoji="0" lang="en-US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Helianthus </a:t>
            </a:r>
            <a:r>
              <a:rPr kumimoji="0" lang="en-US" b="0" i="1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annuus</a:t>
            </a:r>
            <a:r>
              <a:rPr kumimoji="0" lang="en-US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 effects on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Leptinotarsa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decemlineata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digestive </a:t>
            </a:r>
            <a:r>
              <a:rPr kumimoji="0" lang="en-US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cysteine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protease. </a:t>
            </a:r>
            <a:r>
              <a:rPr kumimoji="0" lang="en-US" b="0" i="1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Biocatalysis</a:t>
            </a:r>
            <a:r>
              <a:rPr kumimoji="0" lang="en-US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Agricultural Biotechnology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:113-119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YKH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J.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Ramirez, L. ; Chen, C. P., (1992)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Canavalia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ensiformis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(L.) DC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Record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Proseabase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Mannetje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L.'t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Jones, R.M. (Editors). PROSEA (Plant Resources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South-East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Asia) Foundation, Bogor, Indonesia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Obayomi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Adeola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(2015) Characterization of partially purified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protease inhibitor from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Tetracarpidium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conophorum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(African walnut).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African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Journal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of Biochemistry Research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:26-34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Udedibie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Carlini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 (1998) Questions and answers to edibility problem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Canavalia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ensiformis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seeds–a review.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Animal Feed Science and Technology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:95-106.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600" dirty="0" bmk="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248400"/>
            <a:ext cx="1143000" cy="365125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715816">
            <a:off x="1821929" y="2953159"/>
            <a:ext cx="6346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THANK YOU FOR LISTENING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4A6-6C04-4C0B-A313-AF0D7D3A31C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447801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en-US" b="1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Cysteine</a:t>
            </a:r>
            <a:r>
              <a:rPr lang="en-US" b="1" dirty="0" smtClean="0"/>
              <a:t> proteases </a:t>
            </a:r>
            <a:r>
              <a:rPr lang="en-US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 3.4.22</a:t>
            </a:r>
            <a:r>
              <a:rPr lang="en-US" dirty="0" smtClean="0"/>
              <a:t>) </a:t>
            </a:r>
            <a:r>
              <a:rPr lang="en-US" b="1" dirty="0" smtClean="0"/>
              <a:t>: </a:t>
            </a:r>
            <a:r>
              <a:rPr lang="en-US" dirty="0" smtClean="0"/>
              <a:t>also known as </a:t>
            </a:r>
            <a:r>
              <a:rPr lang="en-US" dirty="0" err="1" smtClean="0"/>
              <a:t>thiol</a:t>
            </a:r>
            <a:r>
              <a:rPr lang="en-US" dirty="0" smtClean="0"/>
              <a:t> proteases, are enzymes that degrade proteins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 2009</a:t>
            </a:r>
            <a:r>
              <a:rPr lang="en-US" dirty="0"/>
              <a:t>)</a:t>
            </a:r>
            <a:r>
              <a:rPr lang="en-US" dirty="0" smtClean="0"/>
              <a:t> . 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Cysteine</a:t>
            </a:r>
            <a:r>
              <a:rPr lang="en-US" b="1" dirty="0" smtClean="0"/>
              <a:t> </a:t>
            </a:r>
            <a:r>
              <a:rPr lang="en-US" b="1" dirty="0"/>
              <a:t>protease </a:t>
            </a:r>
            <a:r>
              <a:rPr lang="en-US" b="1" dirty="0" smtClean="0"/>
              <a:t>inhibitor  (CPI): </a:t>
            </a:r>
            <a:r>
              <a:rPr lang="en-US" dirty="0" smtClean="0"/>
              <a:t>are responsible for the </a:t>
            </a:r>
            <a:r>
              <a:rPr lang="en-US" b="1" dirty="0" smtClean="0"/>
              <a:t>s</a:t>
            </a:r>
            <a:r>
              <a:rPr lang="en-US" dirty="0" smtClean="0"/>
              <a:t>tringent </a:t>
            </a:r>
            <a:r>
              <a:rPr lang="en-US" dirty="0"/>
              <a:t>regulation and control of activities of these enzymes </a:t>
            </a:r>
            <a:r>
              <a:rPr lang="en-US" dirty="0" smtClean="0"/>
              <a:t>(</a:t>
            </a:r>
            <a:r>
              <a:rPr lang="en-US" dirty="0" err="1">
                <a:solidFill>
                  <a:srgbClr val="000000"/>
                </a:solidFill>
              </a:rPr>
              <a:t>Corrion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et </a:t>
            </a:r>
            <a:r>
              <a:rPr lang="en-US" i="1" dirty="0" smtClean="0">
                <a:solidFill>
                  <a:srgbClr val="000000"/>
                </a:solidFill>
              </a:rPr>
              <a:t>al</a:t>
            </a:r>
            <a:r>
              <a:rPr lang="en-US" dirty="0" smtClean="0">
                <a:solidFill>
                  <a:srgbClr val="000000"/>
                </a:solidFill>
              </a:rPr>
              <a:t>., 2010).</a:t>
            </a:r>
            <a:endParaRPr lang="en-US" b="1" i="1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43200" y="457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5146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838200"/>
            <a:ext cx="80010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 Uncontrolled </a:t>
            </a:r>
            <a:r>
              <a:rPr lang="en-US" dirty="0"/>
              <a:t>proteolysis resulting from an imbalance between </a:t>
            </a:r>
            <a:r>
              <a:rPr lang="en-US" dirty="0" err="1"/>
              <a:t>cysteine</a:t>
            </a:r>
            <a:r>
              <a:rPr lang="en-US" dirty="0"/>
              <a:t> </a:t>
            </a:r>
            <a:r>
              <a:rPr lang="en-US" dirty="0" smtClean="0"/>
              <a:t>   proteases </a:t>
            </a:r>
            <a:r>
              <a:rPr lang="en-US" dirty="0"/>
              <a:t>and their inhibitors play a critical role in a wide spectrum of </a:t>
            </a:r>
            <a:r>
              <a:rPr lang="en-US" dirty="0" smtClean="0"/>
              <a:t>pathological processes.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4876800"/>
            <a:ext cx="8001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Plants distinguished by their ability to continuously  grow under extreme environmental conditions such as nutrient-depleted, highly leached and acidic soil are rich sources of CPI.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2286000" cy="365125"/>
          </a:xfrm>
        </p:spPr>
        <p:txBody>
          <a:bodyPr/>
          <a:lstStyle/>
          <a:p>
            <a:fld id="{06E1E4A6-6C04-4C0B-A313-AF0D7D3A31C1}" type="slidenum">
              <a:rPr lang="en-US" sz="3200" smtClean="0"/>
              <a:pPr/>
              <a:t>2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1143000"/>
            <a:ext cx="7772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Wonder bean (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Canavalia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ensiformis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climbing perennial legume  widely   cultivated in humid tropics of Asia and Africa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Malviya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2010).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762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   CONT’D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743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4384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i="1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Investigation of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C.ensiformis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CPI properties provided clue of its  potential to efficiently regulate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protease activities 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762000" y="6324600"/>
            <a:ext cx="4495800" cy="304799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graph of the jack bean's three egg-shaped leaflets, which are wedge-shaped at the base, and taper towards the tip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1143000"/>
            <a:ext cx="6705600" cy="441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5791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Canavalia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ensiformis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leaves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685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INTRODUCTION   CONT’D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762000" cy="365125"/>
          </a:xfrm>
        </p:spPr>
        <p:txBody>
          <a:bodyPr/>
          <a:lstStyle/>
          <a:p>
            <a:fld id="{06E1E4A6-6C04-4C0B-A313-AF0D7D3A31C1}" type="slidenum">
              <a:rPr lang="en-US" sz="2000" smtClean="0"/>
              <a:pPr/>
              <a:t>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 descr="Photo-0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066800"/>
            <a:ext cx="5257800" cy="40386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52578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 :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Canavalia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ensifromis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seeds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09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INTRODUCTION   CONT’D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" y="6324600"/>
            <a:ext cx="4419600" cy="365125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AIM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isolate 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characterise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cysteine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protease inhibitor from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Canavalia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ensiformis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57600" y="6324600"/>
            <a:ext cx="1143000" cy="365125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457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METHODS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133600"/>
            <a:ext cx="239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1066800"/>
            <a:ext cx="45720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SAMPLE  COLLECTION AND PREPARATION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91000" y="1524000"/>
            <a:ext cx="484632" cy="381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1981200"/>
            <a:ext cx="45720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EXTRACTION AND ISOLATION 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286000" y="2819400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PURIFICATION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52400" y="3581400"/>
            <a:ext cx="3733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 </a:t>
            </a:r>
            <a:r>
              <a:rPr lang="en-US" sz="1400" dirty="0" smtClean="0"/>
              <a:t>ION EXCHANGE CHROMATOGRAPHY </a:t>
            </a:r>
          </a:p>
          <a:p>
            <a:r>
              <a:rPr lang="en-US" b="1" dirty="0" smtClean="0"/>
              <a:t>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1600" y="3657600"/>
            <a:ext cx="3733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GEL FILTRATION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62200" y="4800600"/>
            <a:ext cx="434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SPECTROPHOTOMETRIC  ANALYSIS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62200" y="5943600"/>
            <a:ext cx="434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SDS PAGE</a:t>
            </a:r>
          </a:p>
        </p:txBody>
      </p:sp>
      <p:sp>
        <p:nvSpPr>
          <p:cNvPr id="17" name="Down Arrow 16"/>
          <p:cNvSpPr/>
          <p:nvPr/>
        </p:nvSpPr>
        <p:spPr>
          <a:xfrm rot="18884986">
            <a:off x="7024827" y="3076227"/>
            <a:ext cx="484632" cy="4572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3710098">
            <a:off x="1564004" y="3084844"/>
            <a:ext cx="484632" cy="381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191000" y="2438400"/>
            <a:ext cx="484632" cy="381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191000" y="3810000"/>
            <a:ext cx="484632" cy="381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191000" y="5486400"/>
            <a:ext cx="484632" cy="4572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3962400" y="6492875"/>
            <a:ext cx="609600" cy="365125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44958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8412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                                 Total                 Inhibitory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Specific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inhibitory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Protein                     Activity                                Purification      </a:t>
                      </a:r>
                      <a:endParaRPr lang="en-US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Protein (mg)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activity(units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          activity( unit/mg)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yield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(%)                   yield (%)        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fold</a:t>
                      </a:r>
                      <a:endParaRPr lang="en-US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Crude        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90.0                             1330                        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14.7                                100                            100            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extract</a:t>
                      </a: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Ammonium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46.0                             990</a:t>
                      </a:r>
                      <a:r>
                        <a:rPr lang="en-US" sz="11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22                                  50                             74.4             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1.4</a:t>
                      </a: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sulphate</a:t>
                      </a: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Fraction (65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Ion Exchange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25.0                             1220     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48.8                            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27.8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91.7          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3.3</a:t>
                      </a: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chromatography     </a:t>
                      </a: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(DEAE-cellulose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Gel filtration </a:t>
                      </a: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(Sephadex G-100)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11.0                             1110</a:t>
                      </a:r>
                      <a:r>
                        <a:rPr lang="en-US" sz="11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99.1                                 12.2 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81.0                               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6.7</a:t>
                      </a:r>
                      <a:endParaRPr lang="en-US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685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RESULTS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Table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Purification table of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cysteine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protease inhibitor (CPI) from       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Canavaila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ensiformis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92875"/>
            <a:ext cx="838200" cy="365125"/>
          </a:xfrm>
        </p:spPr>
        <p:txBody>
          <a:bodyPr/>
          <a:lstStyle/>
          <a:p>
            <a:fld id="{06E1E4A6-6C04-4C0B-A313-AF0D7D3A31C1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anmodi Rahmon\Desktop\4.png"/>
          <p:cNvPicPr/>
          <p:nvPr/>
        </p:nvPicPr>
        <p:blipFill>
          <a:blip r:embed="rId2"/>
          <a:srcRect t="13793"/>
          <a:stretch>
            <a:fillRect/>
          </a:stretch>
        </p:blipFill>
        <p:spPr bwMode="auto">
          <a:xfrm>
            <a:off x="0" y="1219200"/>
            <a:ext cx="91439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2578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Figure 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Lineweaver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-Burk plot of purified CPI. In the absence and presence of purified inhibitor extract, the reciprocal of the varying amount of substrate concentration [1/S] used and the reciprocal of the absorbance (1/V) at 280 nm were plotted against each other. The double reciprocal plot shows that inhibition is competitive having the same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Vmax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78.59μmol/min, different Km =209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μM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137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μM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[Vi]= with inhibitor and [Vo] = without inhibitor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685800"/>
            <a:ext cx="218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RESULTS CONT’D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7600" y="6400800"/>
            <a:ext cx="1143000" cy="457200"/>
          </a:xfrm>
        </p:spPr>
        <p:txBody>
          <a:bodyPr/>
          <a:lstStyle/>
          <a:p>
            <a:fld id="{06E1E4A6-6C04-4C0B-A313-AF0D7D3A31C1}" type="slidenum">
              <a:rPr lang="en-US" sz="1800" smtClean="0"/>
              <a:pPr/>
              <a:t>9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10597</TotalTime>
  <Words>905</Words>
  <Application>Microsoft Office PowerPoint</Application>
  <PresentationFormat>On-screen Show (4:3)</PresentationFormat>
  <Paragraphs>140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PARTIAL PURIFICATION AND CHARACTERIZATION OF CYSTEINE PROTEASE INHIBITOR FROM Canavalia ensiformis  (WONDER BEAN)   </vt:lpstr>
      <vt:lpstr>Slide 2</vt:lpstr>
      <vt:lpstr>Slide 3</vt:lpstr>
      <vt:lpstr>Slide 4</vt:lpstr>
      <vt:lpstr>Slide 5</vt:lpstr>
      <vt:lpstr>                       AIM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PURIFICATION AND CHARACTERIZATION OF CYSTEINE PROTEASE INHIBITOR FROM CANAVALIA ENSIFORMIS  (WONDER BEAN)   </dc:title>
  <dc:creator>kanmodi Rahmon</dc:creator>
  <cp:lastModifiedBy>kanmodi Rahmon</cp:lastModifiedBy>
  <cp:revision>12</cp:revision>
  <dcterms:created xsi:type="dcterms:W3CDTF">2017-10-04T16:21:58Z</dcterms:created>
  <dcterms:modified xsi:type="dcterms:W3CDTF">2017-10-12T06:45:31Z</dcterms:modified>
</cp:coreProperties>
</file>