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8" r:id="rId3"/>
    <p:sldId id="267" r:id="rId4"/>
    <p:sldId id="259" r:id="rId5"/>
    <p:sldId id="260" r:id="rId6"/>
    <p:sldId id="263" r:id="rId7"/>
    <p:sldId id="264" r:id="rId8"/>
    <p:sldId id="265" r:id="rId9"/>
    <p:sldId id="261"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0" autoAdjust="0"/>
    <p:restoredTop sz="77522" autoAdjust="0"/>
  </p:normalViewPr>
  <p:slideViewPr>
    <p:cSldViewPr snapToGrid="0">
      <p:cViewPr>
        <p:scale>
          <a:sx n="100" d="100"/>
          <a:sy n="100" d="100"/>
        </p:scale>
        <p:origin x="744"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Gene</a:t>
            </a:r>
            <a:r>
              <a:rPr lang="en-US" baseline="0"/>
              <a:t> Diversities of Sampled Nigerian Populations</a:t>
            </a:r>
            <a:endParaRPr lang="en-US"/>
          </a:p>
        </c:rich>
      </c:tx>
      <c:layout/>
      <c:overlay val="0"/>
    </c:title>
    <c:autoTitleDeleted val="0"/>
    <c:plotArea>
      <c:layout>
        <c:manualLayout>
          <c:layoutTarget val="inner"/>
          <c:xMode val="edge"/>
          <c:yMode val="edge"/>
          <c:x val="0.10222900907821286"/>
          <c:y val="0.27673804493950455"/>
          <c:w val="0.85017205804498619"/>
          <c:h val="0.64091767492478069"/>
        </c:manualLayout>
      </c:layout>
      <c:barChart>
        <c:barDir val="col"/>
        <c:grouping val="clustered"/>
        <c:varyColors val="0"/>
        <c:ser>
          <c:idx val="0"/>
          <c:order val="0"/>
          <c:tx>
            <c:strRef>
              <c:f>Sheet2!$B$13</c:f>
              <c:strCache>
                <c:ptCount val="1"/>
                <c:pt idx="0">
                  <c:v>HAUSA</c:v>
                </c:pt>
              </c:strCache>
            </c:strRef>
          </c:tx>
          <c:invertIfNegative val="0"/>
          <c:cat>
            <c:strRef>
              <c:f>Sheet2!$A$14:$A$23</c:f>
              <c:strCache>
                <c:ptCount val="10"/>
                <c:pt idx="0">
                  <c:v>DYS19</c:v>
                </c:pt>
                <c:pt idx="1">
                  <c:v>DYS389I</c:v>
                </c:pt>
                <c:pt idx="2">
                  <c:v>DYS389II</c:v>
                </c:pt>
                <c:pt idx="3">
                  <c:v>DYS390</c:v>
                </c:pt>
                <c:pt idx="4">
                  <c:v>DYS391</c:v>
                </c:pt>
                <c:pt idx="5">
                  <c:v>DYS392</c:v>
                </c:pt>
                <c:pt idx="6">
                  <c:v>DYS393</c:v>
                </c:pt>
                <c:pt idx="7">
                  <c:v>DYS438</c:v>
                </c:pt>
                <c:pt idx="8">
                  <c:v>DYS439</c:v>
                </c:pt>
                <c:pt idx="9">
                  <c:v>DYS385ab</c:v>
                </c:pt>
              </c:strCache>
            </c:strRef>
          </c:cat>
          <c:val>
            <c:numRef>
              <c:f>Sheet2!$B$14:$B$23</c:f>
              <c:numCache>
                <c:formatCode>General</c:formatCode>
                <c:ptCount val="10"/>
                <c:pt idx="0">
                  <c:v>0.74126000000000003</c:v>
                </c:pt>
                <c:pt idx="1">
                  <c:v>0.68754000000000004</c:v>
                </c:pt>
                <c:pt idx="2">
                  <c:v>0.76971999999999996</c:v>
                </c:pt>
                <c:pt idx="3">
                  <c:v>0.70598000000000005</c:v>
                </c:pt>
                <c:pt idx="4">
                  <c:v>0.44363000000000002</c:v>
                </c:pt>
                <c:pt idx="5">
                  <c:v>0.6744</c:v>
                </c:pt>
                <c:pt idx="6">
                  <c:v>0.65237000000000001</c:v>
                </c:pt>
                <c:pt idx="7">
                  <c:v>0.62902999999999998</c:v>
                </c:pt>
                <c:pt idx="8">
                  <c:v>0.71580999999999995</c:v>
                </c:pt>
                <c:pt idx="9">
                  <c:v>0.94079000000000002</c:v>
                </c:pt>
              </c:numCache>
            </c:numRef>
          </c:val>
          <c:extLst xmlns:c16r2="http://schemas.microsoft.com/office/drawing/2015/06/chart">
            <c:ext xmlns:c16="http://schemas.microsoft.com/office/drawing/2014/chart" uri="{C3380CC4-5D6E-409C-BE32-E72D297353CC}">
              <c16:uniqueId val="{00000000-334B-49AA-9356-A560A719479A}"/>
            </c:ext>
          </c:extLst>
        </c:ser>
        <c:ser>
          <c:idx val="1"/>
          <c:order val="1"/>
          <c:tx>
            <c:strRef>
              <c:f>Sheet2!$C$13</c:f>
              <c:strCache>
                <c:ptCount val="1"/>
                <c:pt idx="0">
                  <c:v>IGBO</c:v>
                </c:pt>
              </c:strCache>
            </c:strRef>
          </c:tx>
          <c:invertIfNegative val="0"/>
          <c:cat>
            <c:strRef>
              <c:f>Sheet2!$A$14:$A$23</c:f>
              <c:strCache>
                <c:ptCount val="10"/>
                <c:pt idx="0">
                  <c:v>DYS19</c:v>
                </c:pt>
                <c:pt idx="1">
                  <c:v>DYS389I</c:v>
                </c:pt>
                <c:pt idx="2">
                  <c:v>DYS389II</c:v>
                </c:pt>
                <c:pt idx="3">
                  <c:v>DYS390</c:v>
                </c:pt>
                <c:pt idx="4">
                  <c:v>DYS391</c:v>
                </c:pt>
                <c:pt idx="5">
                  <c:v>DYS392</c:v>
                </c:pt>
                <c:pt idx="6">
                  <c:v>DYS393</c:v>
                </c:pt>
                <c:pt idx="7">
                  <c:v>DYS438</c:v>
                </c:pt>
                <c:pt idx="8">
                  <c:v>DYS439</c:v>
                </c:pt>
                <c:pt idx="9">
                  <c:v>DYS385ab</c:v>
                </c:pt>
              </c:strCache>
            </c:strRef>
          </c:cat>
          <c:val>
            <c:numRef>
              <c:f>Sheet2!$C$14:$C$23</c:f>
              <c:numCache>
                <c:formatCode>General</c:formatCode>
                <c:ptCount val="10"/>
                <c:pt idx="0">
                  <c:v>0.70179000000000002</c:v>
                </c:pt>
                <c:pt idx="1">
                  <c:v>0.40872999999999998</c:v>
                </c:pt>
                <c:pt idx="2">
                  <c:v>0.65659999999999996</c:v>
                </c:pt>
                <c:pt idx="3">
                  <c:v>0.20987</c:v>
                </c:pt>
                <c:pt idx="4">
                  <c:v>0.26241999999999999</c:v>
                </c:pt>
                <c:pt idx="5">
                  <c:v>0.13572999999999999</c:v>
                </c:pt>
                <c:pt idx="6">
                  <c:v>0.67327000000000004</c:v>
                </c:pt>
                <c:pt idx="7">
                  <c:v>0.15267</c:v>
                </c:pt>
                <c:pt idx="8">
                  <c:v>0.63653999999999999</c:v>
                </c:pt>
                <c:pt idx="9">
                  <c:v>0.89939000000000002</c:v>
                </c:pt>
              </c:numCache>
            </c:numRef>
          </c:val>
          <c:extLst xmlns:c16r2="http://schemas.microsoft.com/office/drawing/2015/06/chart">
            <c:ext xmlns:c16="http://schemas.microsoft.com/office/drawing/2014/chart" uri="{C3380CC4-5D6E-409C-BE32-E72D297353CC}">
              <c16:uniqueId val="{00000001-334B-49AA-9356-A560A719479A}"/>
            </c:ext>
          </c:extLst>
        </c:ser>
        <c:ser>
          <c:idx val="2"/>
          <c:order val="2"/>
          <c:tx>
            <c:strRef>
              <c:f>Sheet2!$D$13</c:f>
              <c:strCache>
                <c:ptCount val="1"/>
                <c:pt idx="0">
                  <c:v>YORUBA</c:v>
                </c:pt>
              </c:strCache>
            </c:strRef>
          </c:tx>
          <c:invertIfNegative val="0"/>
          <c:cat>
            <c:strRef>
              <c:f>Sheet2!$A$14:$A$23</c:f>
              <c:strCache>
                <c:ptCount val="10"/>
                <c:pt idx="0">
                  <c:v>DYS19</c:v>
                </c:pt>
                <c:pt idx="1">
                  <c:v>DYS389I</c:v>
                </c:pt>
                <c:pt idx="2">
                  <c:v>DYS389II</c:v>
                </c:pt>
                <c:pt idx="3">
                  <c:v>DYS390</c:v>
                </c:pt>
                <c:pt idx="4">
                  <c:v>DYS391</c:v>
                </c:pt>
                <c:pt idx="5">
                  <c:v>DYS392</c:v>
                </c:pt>
                <c:pt idx="6">
                  <c:v>DYS393</c:v>
                </c:pt>
                <c:pt idx="7">
                  <c:v>DYS438</c:v>
                </c:pt>
                <c:pt idx="8">
                  <c:v>DYS439</c:v>
                </c:pt>
                <c:pt idx="9">
                  <c:v>DYS385ab</c:v>
                </c:pt>
              </c:strCache>
            </c:strRef>
          </c:cat>
          <c:val>
            <c:numRef>
              <c:f>Sheet2!$D$14:$D$23</c:f>
              <c:numCache>
                <c:formatCode>General</c:formatCode>
                <c:ptCount val="10"/>
                <c:pt idx="0">
                  <c:v>0.67988999999999999</c:v>
                </c:pt>
                <c:pt idx="1">
                  <c:v>0.47916999999999998</c:v>
                </c:pt>
                <c:pt idx="2">
                  <c:v>0.72067000000000003</c:v>
                </c:pt>
                <c:pt idx="3">
                  <c:v>0.23838000000000001</c:v>
                </c:pt>
                <c:pt idx="4">
                  <c:v>0.27067999999999998</c:v>
                </c:pt>
                <c:pt idx="5">
                  <c:v>0.21718000000000001</c:v>
                </c:pt>
                <c:pt idx="6">
                  <c:v>0.69935999999999998</c:v>
                </c:pt>
                <c:pt idx="7">
                  <c:v>0.29465000000000002</c:v>
                </c:pt>
                <c:pt idx="8">
                  <c:v>0.57521999999999995</c:v>
                </c:pt>
                <c:pt idx="9">
                  <c:v>0.92652999999999996</c:v>
                </c:pt>
              </c:numCache>
            </c:numRef>
          </c:val>
          <c:extLst xmlns:c16r2="http://schemas.microsoft.com/office/drawing/2015/06/chart">
            <c:ext xmlns:c16="http://schemas.microsoft.com/office/drawing/2014/chart" uri="{C3380CC4-5D6E-409C-BE32-E72D297353CC}">
              <c16:uniqueId val="{00000002-334B-49AA-9356-A560A719479A}"/>
            </c:ext>
          </c:extLst>
        </c:ser>
        <c:ser>
          <c:idx val="3"/>
          <c:order val="3"/>
          <c:tx>
            <c:strRef>
              <c:f>Sheet2!$E$13</c:f>
              <c:strCache>
                <c:ptCount val="1"/>
                <c:pt idx="0">
                  <c:v>BINI</c:v>
                </c:pt>
              </c:strCache>
            </c:strRef>
          </c:tx>
          <c:invertIfNegative val="0"/>
          <c:cat>
            <c:strRef>
              <c:f>Sheet2!$A$14:$A$23</c:f>
              <c:strCache>
                <c:ptCount val="10"/>
                <c:pt idx="0">
                  <c:v>DYS19</c:v>
                </c:pt>
                <c:pt idx="1">
                  <c:v>DYS389I</c:v>
                </c:pt>
                <c:pt idx="2">
                  <c:v>DYS389II</c:v>
                </c:pt>
                <c:pt idx="3">
                  <c:v>DYS390</c:v>
                </c:pt>
                <c:pt idx="4">
                  <c:v>DYS391</c:v>
                </c:pt>
                <c:pt idx="5">
                  <c:v>DYS392</c:v>
                </c:pt>
                <c:pt idx="6">
                  <c:v>DYS393</c:v>
                </c:pt>
                <c:pt idx="7">
                  <c:v>DYS438</c:v>
                </c:pt>
                <c:pt idx="8">
                  <c:v>DYS439</c:v>
                </c:pt>
                <c:pt idx="9">
                  <c:v>DYS385ab</c:v>
                </c:pt>
              </c:strCache>
            </c:strRef>
          </c:cat>
          <c:val>
            <c:numRef>
              <c:f>Sheet2!$E$14:$E$23</c:f>
              <c:numCache>
                <c:formatCode>General</c:formatCode>
                <c:ptCount val="10"/>
                <c:pt idx="0">
                  <c:v>0.78156000000000003</c:v>
                </c:pt>
                <c:pt idx="1">
                  <c:v>0.35553000000000001</c:v>
                </c:pt>
                <c:pt idx="2">
                  <c:v>0.63954999999999995</c:v>
                </c:pt>
                <c:pt idx="3">
                  <c:v>0.22534000000000001</c:v>
                </c:pt>
                <c:pt idx="4">
                  <c:v>0.47387000000000001</c:v>
                </c:pt>
                <c:pt idx="5">
                  <c:v>0.46203</c:v>
                </c:pt>
                <c:pt idx="6">
                  <c:v>0.71647000000000005</c:v>
                </c:pt>
                <c:pt idx="7">
                  <c:v>0.47387000000000001</c:v>
                </c:pt>
                <c:pt idx="8">
                  <c:v>0.61877000000000004</c:v>
                </c:pt>
                <c:pt idx="9">
                  <c:v>0.92357</c:v>
                </c:pt>
              </c:numCache>
            </c:numRef>
          </c:val>
          <c:extLst xmlns:c16r2="http://schemas.microsoft.com/office/drawing/2015/06/chart">
            <c:ext xmlns:c16="http://schemas.microsoft.com/office/drawing/2014/chart" uri="{C3380CC4-5D6E-409C-BE32-E72D297353CC}">
              <c16:uniqueId val="{00000003-334B-49AA-9356-A560A719479A}"/>
            </c:ext>
          </c:extLst>
        </c:ser>
        <c:ser>
          <c:idx val="4"/>
          <c:order val="4"/>
          <c:tx>
            <c:strRef>
              <c:f>Sheet2!$F$13</c:f>
              <c:strCache>
                <c:ptCount val="1"/>
                <c:pt idx="0">
                  <c:v>IJAW</c:v>
                </c:pt>
              </c:strCache>
            </c:strRef>
          </c:tx>
          <c:invertIfNegative val="0"/>
          <c:cat>
            <c:strRef>
              <c:f>Sheet2!$A$14:$A$23</c:f>
              <c:strCache>
                <c:ptCount val="10"/>
                <c:pt idx="0">
                  <c:v>DYS19</c:v>
                </c:pt>
                <c:pt idx="1">
                  <c:v>DYS389I</c:v>
                </c:pt>
                <c:pt idx="2">
                  <c:v>DYS389II</c:v>
                </c:pt>
                <c:pt idx="3">
                  <c:v>DYS390</c:v>
                </c:pt>
                <c:pt idx="4">
                  <c:v>DYS391</c:v>
                </c:pt>
                <c:pt idx="5">
                  <c:v>DYS392</c:v>
                </c:pt>
                <c:pt idx="6">
                  <c:v>DYS393</c:v>
                </c:pt>
                <c:pt idx="7">
                  <c:v>DYS438</c:v>
                </c:pt>
                <c:pt idx="8">
                  <c:v>DYS439</c:v>
                </c:pt>
                <c:pt idx="9">
                  <c:v>DYS385ab</c:v>
                </c:pt>
              </c:strCache>
            </c:strRef>
          </c:cat>
          <c:val>
            <c:numRef>
              <c:f>Sheet2!$F$14:$F$23</c:f>
              <c:numCache>
                <c:formatCode>General</c:formatCode>
                <c:ptCount val="10"/>
                <c:pt idx="0">
                  <c:v>0.77364999999999995</c:v>
                </c:pt>
                <c:pt idx="1">
                  <c:v>0.49809999999999999</c:v>
                </c:pt>
                <c:pt idx="2">
                  <c:v>0.71143000000000001</c:v>
                </c:pt>
                <c:pt idx="3">
                  <c:v>0.19588</c:v>
                </c:pt>
                <c:pt idx="4">
                  <c:v>0.19588</c:v>
                </c:pt>
                <c:pt idx="5">
                  <c:v>0.19588</c:v>
                </c:pt>
                <c:pt idx="6">
                  <c:v>0.77617000000000003</c:v>
                </c:pt>
                <c:pt idx="7">
                  <c:v>0.37142999999999998</c:v>
                </c:pt>
                <c:pt idx="8">
                  <c:v>0.67618999999999996</c:v>
                </c:pt>
                <c:pt idx="9">
                  <c:v>0.89810000000000001</c:v>
                </c:pt>
              </c:numCache>
            </c:numRef>
          </c:val>
          <c:extLst xmlns:c16r2="http://schemas.microsoft.com/office/drawing/2015/06/chart">
            <c:ext xmlns:c16="http://schemas.microsoft.com/office/drawing/2014/chart" uri="{C3380CC4-5D6E-409C-BE32-E72D297353CC}">
              <c16:uniqueId val="{00000004-334B-49AA-9356-A560A719479A}"/>
            </c:ext>
          </c:extLst>
        </c:ser>
        <c:ser>
          <c:idx val="5"/>
          <c:order val="5"/>
          <c:tx>
            <c:strRef>
              <c:f>Sheet2!$G$13</c:f>
              <c:strCache>
                <c:ptCount val="1"/>
                <c:pt idx="0">
                  <c:v>NIGERIA</c:v>
                </c:pt>
              </c:strCache>
            </c:strRef>
          </c:tx>
          <c:invertIfNegative val="0"/>
          <c:cat>
            <c:strRef>
              <c:f>Sheet2!$A$14:$A$23</c:f>
              <c:strCache>
                <c:ptCount val="10"/>
                <c:pt idx="0">
                  <c:v>DYS19</c:v>
                </c:pt>
                <c:pt idx="1">
                  <c:v>DYS389I</c:v>
                </c:pt>
                <c:pt idx="2">
                  <c:v>DYS389II</c:v>
                </c:pt>
                <c:pt idx="3">
                  <c:v>DYS390</c:v>
                </c:pt>
                <c:pt idx="4">
                  <c:v>DYS391</c:v>
                </c:pt>
                <c:pt idx="5">
                  <c:v>DYS392</c:v>
                </c:pt>
                <c:pt idx="6">
                  <c:v>DYS393</c:v>
                </c:pt>
                <c:pt idx="7">
                  <c:v>DYS438</c:v>
                </c:pt>
                <c:pt idx="8">
                  <c:v>DYS439</c:v>
                </c:pt>
                <c:pt idx="9">
                  <c:v>DYS385ab</c:v>
                </c:pt>
              </c:strCache>
            </c:strRef>
          </c:cat>
          <c:val>
            <c:numRef>
              <c:f>Sheet2!$G$14:$G$23</c:f>
              <c:numCache>
                <c:formatCode>General</c:formatCode>
                <c:ptCount val="10"/>
                <c:pt idx="0">
                  <c:v>0.69999</c:v>
                </c:pt>
                <c:pt idx="1">
                  <c:v>0.49842999999999998</c:v>
                </c:pt>
                <c:pt idx="2">
                  <c:v>0.71021999999999996</c:v>
                </c:pt>
                <c:pt idx="3">
                  <c:v>0.33700999999999998</c:v>
                </c:pt>
                <c:pt idx="4">
                  <c:v>0.29513</c:v>
                </c:pt>
                <c:pt idx="5">
                  <c:v>0.29471999999999998</c:v>
                </c:pt>
                <c:pt idx="6">
                  <c:v>0.69535999999999998</c:v>
                </c:pt>
                <c:pt idx="7">
                  <c:v>0.32874999999999999</c:v>
                </c:pt>
                <c:pt idx="8">
                  <c:v>0.61870999999999998</c:v>
                </c:pt>
                <c:pt idx="9">
                  <c:v>0.92876000000000003</c:v>
                </c:pt>
              </c:numCache>
            </c:numRef>
          </c:val>
          <c:extLst xmlns:c16r2="http://schemas.microsoft.com/office/drawing/2015/06/chart">
            <c:ext xmlns:c16="http://schemas.microsoft.com/office/drawing/2014/chart" uri="{C3380CC4-5D6E-409C-BE32-E72D297353CC}">
              <c16:uniqueId val="{00000005-334B-49AA-9356-A560A719479A}"/>
            </c:ext>
          </c:extLst>
        </c:ser>
        <c:dLbls>
          <c:showLegendKey val="0"/>
          <c:showVal val="0"/>
          <c:showCatName val="0"/>
          <c:showSerName val="0"/>
          <c:showPercent val="0"/>
          <c:showBubbleSize val="0"/>
        </c:dLbls>
        <c:gapWidth val="150"/>
        <c:axId val="217928832"/>
        <c:axId val="217930752"/>
      </c:barChart>
      <c:catAx>
        <c:axId val="217928832"/>
        <c:scaling>
          <c:orientation val="minMax"/>
        </c:scaling>
        <c:delete val="0"/>
        <c:axPos val="b"/>
        <c:title>
          <c:tx>
            <c:rich>
              <a:bodyPr/>
              <a:lstStyle/>
              <a:p>
                <a:pPr>
                  <a:defRPr/>
                </a:pPr>
                <a:r>
                  <a:rPr lang="en-US"/>
                  <a:t>Y</a:t>
                </a:r>
                <a:r>
                  <a:rPr lang="en-US" baseline="0"/>
                  <a:t> STR LOCi</a:t>
                </a:r>
                <a:endParaRPr lang="en-US"/>
              </a:p>
            </c:rich>
          </c:tx>
          <c:layout/>
          <c:overlay val="0"/>
        </c:title>
        <c:numFmt formatCode="General" sourceLinked="0"/>
        <c:majorTickMark val="out"/>
        <c:minorTickMark val="none"/>
        <c:tickLblPos val="nextTo"/>
        <c:crossAx val="217930752"/>
        <c:crosses val="autoZero"/>
        <c:auto val="1"/>
        <c:lblAlgn val="ctr"/>
        <c:lblOffset val="100"/>
        <c:noMultiLvlLbl val="0"/>
      </c:catAx>
      <c:valAx>
        <c:axId val="217930752"/>
        <c:scaling>
          <c:orientation val="minMax"/>
        </c:scaling>
        <c:delete val="0"/>
        <c:axPos val="l"/>
        <c:title>
          <c:tx>
            <c:rich>
              <a:bodyPr rot="-5400000" vert="horz"/>
              <a:lstStyle/>
              <a:p>
                <a:pPr>
                  <a:defRPr/>
                </a:pPr>
                <a:r>
                  <a:rPr lang="en-US"/>
                  <a:t>Gene</a:t>
                </a:r>
                <a:r>
                  <a:rPr lang="en-US" baseline="0"/>
                  <a:t> Diversity</a:t>
                </a:r>
                <a:endParaRPr lang="en-US"/>
              </a:p>
            </c:rich>
          </c:tx>
          <c:layout/>
          <c:overlay val="0"/>
        </c:title>
        <c:numFmt formatCode="General" sourceLinked="1"/>
        <c:majorTickMark val="out"/>
        <c:minorTickMark val="none"/>
        <c:tickLblPos val="nextTo"/>
        <c:crossAx val="217928832"/>
        <c:crosses val="autoZero"/>
        <c:crossBetween val="between"/>
      </c:valAx>
    </c:plotArea>
    <c:legend>
      <c:legendPos val="r"/>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E1D6057-D8A0-4CF6-A126-DC5255EF86CD}" type="datetimeFigureOut">
              <a:rPr lang="en-US" smtClean="0"/>
              <a:t>10/13/2017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FBD50C-D5EE-49CA-BAD8-345E17E06E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1D6057-D8A0-4CF6-A126-DC5255EF86CD}"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BD50C-D5EE-49CA-BAD8-345E17E06E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1D6057-D8A0-4CF6-A126-DC5255EF86CD}"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BD50C-D5EE-49CA-BAD8-345E17E06E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1D6057-D8A0-4CF6-A126-DC5255EF86CD}"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BD50C-D5EE-49CA-BAD8-345E17E06E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1D6057-D8A0-4CF6-A126-DC5255EF86CD}"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BD50C-D5EE-49CA-BAD8-345E17E06E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1D6057-D8A0-4CF6-A126-DC5255EF86CD}"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BD50C-D5EE-49CA-BAD8-345E17E06E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1D6057-D8A0-4CF6-A126-DC5255EF86CD}" type="datetimeFigureOut">
              <a:rPr lang="en-US" smtClean="0"/>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FBD50C-D5EE-49CA-BAD8-345E17E06E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1D6057-D8A0-4CF6-A126-DC5255EF86CD}" type="datetimeFigureOut">
              <a:rPr lang="en-US" smtClean="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FBD50C-D5EE-49CA-BAD8-345E17E06E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D6057-D8A0-4CF6-A126-DC5255EF86CD}" type="datetimeFigureOut">
              <a:rPr lang="en-US" smtClean="0"/>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FBD50C-D5EE-49CA-BAD8-345E17E06E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1D6057-D8A0-4CF6-A126-DC5255EF86CD}"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BD50C-D5EE-49CA-BAD8-345E17E06E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1D6057-D8A0-4CF6-A126-DC5255EF86CD}"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E0FBD50C-D5EE-49CA-BAD8-345E17E06E89}"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3"/>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1D6057-D8A0-4CF6-A126-DC5255EF86CD}" type="datetimeFigureOut">
              <a:rPr lang="en-US" smtClean="0"/>
              <a:t>10/13/2017</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FBD50C-D5EE-49CA-BAD8-345E17E06E89}"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00" y="406400"/>
            <a:ext cx="9258300" cy="4838700"/>
          </a:xfrm>
        </p:spPr>
        <p:txBody>
          <a:bodyPr>
            <a:noAutofit/>
          </a:bodyPr>
          <a:lstStyle/>
          <a:p>
            <a:pPr algn="ctr"/>
            <a:r>
              <a:rPr lang="en-GB" sz="4400" b="1" dirty="0" smtClean="0">
                <a:solidFill>
                  <a:schemeClr val="tx1">
                    <a:lumMod val="85000"/>
                    <a:lumOff val="15000"/>
                  </a:schemeClr>
                </a:solidFill>
                <a:effectLst>
                  <a:outerShdw blurRad="38100" dist="38100" dir="2700000" algn="tl">
                    <a:srgbClr val="000000">
                      <a:alpha val="43137"/>
                    </a:srgbClr>
                  </a:outerShdw>
                </a:effectLst>
              </a:rPr>
              <a:t> Forensic significance and Population structure based on the 11-loci </a:t>
            </a:r>
            <a:r>
              <a:rPr lang="en-GB" sz="4400" b="1" dirty="0" err="1" smtClean="0">
                <a:solidFill>
                  <a:schemeClr val="tx1">
                    <a:lumMod val="85000"/>
                    <a:lumOff val="15000"/>
                  </a:schemeClr>
                </a:solidFill>
                <a:effectLst>
                  <a:outerShdw blurRad="38100" dist="38100" dir="2700000" algn="tl">
                    <a:srgbClr val="000000">
                      <a:alpha val="43137"/>
                    </a:srgbClr>
                  </a:outerShdw>
                </a:effectLst>
              </a:rPr>
              <a:t>SWGDAM</a:t>
            </a:r>
            <a:r>
              <a:rPr lang="en-GB" sz="4400" b="1" dirty="0" smtClean="0">
                <a:solidFill>
                  <a:schemeClr val="tx1">
                    <a:lumMod val="85000"/>
                    <a:lumOff val="15000"/>
                  </a:schemeClr>
                </a:solidFill>
                <a:effectLst>
                  <a:outerShdw blurRad="38100" dist="38100" dir="2700000" algn="tl">
                    <a:srgbClr val="000000">
                      <a:alpha val="43137"/>
                    </a:srgbClr>
                  </a:outerShdw>
                </a:effectLst>
              </a:rPr>
              <a:t> recommended Y-</a:t>
            </a:r>
            <a:r>
              <a:rPr lang="en-GB" sz="4400" b="1" dirty="0" err="1" smtClean="0">
                <a:solidFill>
                  <a:schemeClr val="tx1">
                    <a:lumMod val="85000"/>
                    <a:lumOff val="15000"/>
                  </a:schemeClr>
                </a:solidFill>
                <a:effectLst>
                  <a:outerShdw blurRad="38100" dist="38100" dir="2700000" algn="tl">
                    <a:srgbClr val="000000">
                      <a:alpha val="43137"/>
                    </a:srgbClr>
                  </a:outerShdw>
                </a:effectLst>
              </a:rPr>
              <a:t>STR</a:t>
            </a:r>
            <a:r>
              <a:rPr lang="en-GB" sz="4400" b="1" dirty="0" smtClean="0">
                <a:solidFill>
                  <a:schemeClr val="tx1">
                    <a:lumMod val="85000"/>
                    <a:lumOff val="15000"/>
                  </a:schemeClr>
                </a:solidFill>
                <a:effectLst>
                  <a:outerShdw blurRad="38100" dist="38100" dir="2700000" algn="tl">
                    <a:srgbClr val="000000">
                      <a:alpha val="43137"/>
                    </a:srgbClr>
                  </a:outerShdw>
                </a:effectLst>
              </a:rPr>
              <a:t> haplotypes in some Nigerian Population</a:t>
            </a:r>
            <a:endParaRPr lang="en-US" sz="4400" b="1" dirty="0">
              <a:solidFill>
                <a:schemeClr val="tx1">
                  <a:lumMod val="85000"/>
                  <a:lumOff val="1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0044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Thank you</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GB" sz="8800" b="1" dirty="0" smtClean="0">
                <a:effectLst>
                  <a:outerShdw blurRad="38100" dist="38100" dir="2700000" algn="tl">
                    <a:srgbClr val="000000">
                      <a:alpha val="43137"/>
                    </a:srgbClr>
                  </a:outerShdw>
                </a:effectLst>
              </a:rPr>
              <a:t>Questions?</a:t>
            </a:r>
            <a:endParaRPr lang="en-US" sz="8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5333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rPr>
              <a:t>Introduction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lvl="0" fontAlgn="base">
              <a:lnSpc>
                <a:spcPct val="150000"/>
              </a:lnSpc>
              <a:spcBef>
                <a:spcPct val="0"/>
              </a:spcBef>
              <a:spcAft>
                <a:spcPct val="0"/>
              </a:spcAft>
              <a:buClr>
                <a:srgbClr val="0BD0D9"/>
              </a:buClr>
            </a:pPr>
            <a:r>
              <a:rPr lang="en-US" sz="1500" dirty="0">
                <a:solidFill>
                  <a:prstClr val="black"/>
                </a:solidFill>
                <a:latin typeface="Arial" charset="0"/>
                <a:ea typeface="Arial" charset="0"/>
                <a:cs typeface="Arial" charset="0"/>
              </a:rPr>
              <a:t>The Human genomic DNA is &gt; 3.1 billion base </a:t>
            </a:r>
            <a:r>
              <a:rPr lang="en-US" sz="1500" dirty="0" smtClean="0">
                <a:solidFill>
                  <a:prstClr val="black"/>
                </a:solidFill>
                <a:latin typeface="Arial" charset="0"/>
                <a:ea typeface="Arial" charset="0"/>
                <a:cs typeface="Arial" charset="0"/>
              </a:rPr>
              <a:t>pairs</a:t>
            </a:r>
          </a:p>
          <a:p>
            <a:pPr lvl="0" fontAlgn="base">
              <a:lnSpc>
                <a:spcPct val="150000"/>
              </a:lnSpc>
              <a:spcBef>
                <a:spcPct val="0"/>
              </a:spcBef>
              <a:spcAft>
                <a:spcPct val="0"/>
              </a:spcAft>
              <a:buClr>
                <a:srgbClr val="0BD0D9"/>
              </a:buClr>
            </a:pPr>
            <a:endParaRPr lang="en-US" sz="1500" dirty="0">
              <a:solidFill>
                <a:prstClr val="black"/>
              </a:solidFill>
              <a:latin typeface="Arial" charset="0"/>
              <a:ea typeface="Arial" charset="0"/>
              <a:cs typeface="Arial" charset="0"/>
            </a:endParaRPr>
          </a:p>
          <a:p>
            <a:pPr lvl="0" fontAlgn="base">
              <a:lnSpc>
                <a:spcPct val="150000"/>
              </a:lnSpc>
              <a:spcBef>
                <a:spcPct val="0"/>
              </a:spcBef>
              <a:spcAft>
                <a:spcPct val="0"/>
              </a:spcAft>
              <a:buClr>
                <a:srgbClr val="0BD0D9"/>
              </a:buClr>
            </a:pPr>
            <a:r>
              <a:rPr lang="en-US" sz="1500" dirty="0">
                <a:solidFill>
                  <a:prstClr val="black"/>
                </a:solidFill>
                <a:latin typeface="Arial" charset="0"/>
                <a:ea typeface="Arial" charset="0"/>
                <a:cs typeface="Arial" charset="0"/>
              </a:rPr>
              <a:t>There are several genetic markers but two have been of significant value to Forensic and anthropological analyses: mtDNA and </a:t>
            </a:r>
            <a:r>
              <a:rPr lang="en-US" sz="1500" dirty="0" smtClean="0">
                <a:solidFill>
                  <a:prstClr val="black"/>
                </a:solidFill>
                <a:latin typeface="Arial" charset="0"/>
                <a:ea typeface="Arial" charset="0"/>
                <a:cs typeface="Arial" charset="0"/>
              </a:rPr>
              <a:t>Y-Chromosome</a:t>
            </a:r>
          </a:p>
          <a:p>
            <a:pPr lvl="0" fontAlgn="base">
              <a:lnSpc>
                <a:spcPct val="150000"/>
              </a:lnSpc>
              <a:spcBef>
                <a:spcPct val="0"/>
              </a:spcBef>
              <a:spcAft>
                <a:spcPct val="0"/>
              </a:spcAft>
              <a:buClr>
                <a:srgbClr val="0BD0D9"/>
              </a:buClr>
            </a:pPr>
            <a:endParaRPr lang="en-US" sz="1500" dirty="0">
              <a:solidFill>
                <a:prstClr val="black"/>
              </a:solidFill>
              <a:latin typeface="Arial" charset="0"/>
              <a:ea typeface="Arial" charset="0"/>
              <a:cs typeface="Arial" charset="0"/>
            </a:endParaRPr>
          </a:p>
          <a:p>
            <a:pPr lvl="0" fontAlgn="base">
              <a:lnSpc>
                <a:spcPct val="150000"/>
              </a:lnSpc>
              <a:spcBef>
                <a:spcPct val="0"/>
              </a:spcBef>
              <a:spcAft>
                <a:spcPct val="0"/>
              </a:spcAft>
              <a:buClr>
                <a:srgbClr val="0BD0D9"/>
              </a:buClr>
            </a:pPr>
            <a:r>
              <a:rPr lang="en-US" sz="1500" dirty="0">
                <a:solidFill>
                  <a:prstClr val="black"/>
                </a:solidFill>
                <a:latin typeface="Arial" charset="0"/>
                <a:ea typeface="Arial" charset="0"/>
                <a:cs typeface="Arial" charset="0"/>
              </a:rPr>
              <a:t>While the mtDNA is maternally inherited by all humans, the Y chromosome is only found in the </a:t>
            </a:r>
            <a:r>
              <a:rPr lang="en-US" sz="1500" dirty="0" smtClean="0">
                <a:solidFill>
                  <a:prstClr val="black"/>
                </a:solidFill>
                <a:latin typeface="Arial" charset="0"/>
                <a:ea typeface="Arial" charset="0"/>
                <a:cs typeface="Arial" charset="0"/>
              </a:rPr>
              <a:t>male</a:t>
            </a:r>
          </a:p>
          <a:p>
            <a:pPr lvl="0" fontAlgn="base">
              <a:lnSpc>
                <a:spcPct val="150000"/>
              </a:lnSpc>
              <a:spcBef>
                <a:spcPct val="0"/>
              </a:spcBef>
              <a:spcAft>
                <a:spcPct val="0"/>
              </a:spcAft>
              <a:buClr>
                <a:srgbClr val="0BD0D9"/>
              </a:buClr>
            </a:pPr>
            <a:endParaRPr lang="en-US" sz="1500" dirty="0">
              <a:solidFill>
                <a:prstClr val="black"/>
              </a:solidFill>
              <a:latin typeface="Arial" charset="0"/>
              <a:ea typeface="Arial" charset="0"/>
              <a:cs typeface="Arial" charset="0"/>
            </a:endParaRPr>
          </a:p>
          <a:p>
            <a:pPr lvl="0" fontAlgn="base">
              <a:lnSpc>
                <a:spcPct val="150000"/>
              </a:lnSpc>
              <a:spcBef>
                <a:spcPct val="0"/>
              </a:spcBef>
              <a:spcAft>
                <a:spcPct val="0"/>
              </a:spcAft>
              <a:buClr>
                <a:srgbClr val="0BD0D9"/>
              </a:buClr>
            </a:pPr>
            <a:r>
              <a:rPr lang="en-US" sz="1500" dirty="0">
                <a:solidFill>
                  <a:prstClr val="black"/>
                </a:solidFill>
                <a:latin typeface="Arial" charset="0"/>
                <a:ea typeface="Arial" charset="0"/>
                <a:cs typeface="Arial" charset="0"/>
              </a:rPr>
              <a:t>STRs and SNPs found in the non-recombining regions of the human Y-chromosomes could be used to investigate the paternal demographic history  of a population due to there different mutation </a:t>
            </a:r>
            <a:r>
              <a:rPr lang="en-US" sz="1500" dirty="0" smtClean="0">
                <a:solidFill>
                  <a:prstClr val="black"/>
                </a:solidFill>
                <a:latin typeface="Arial" charset="0"/>
                <a:ea typeface="Arial" charset="0"/>
                <a:cs typeface="Arial" charset="0"/>
              </a:rPr>
              <a:t>rates</a:t>
            </a:r>
          </a:p>
          <a:p>
            <a:pPr lvl="0" fontAlgn="base">
              <a:lnSpc>
                <a:spcPct val="150000"/>
              </a:lnSpc>
              <a:spcBef>
                <a:spcPct val="0"/>
              </a:spcBef>
              <a:spcAft>
                <a:spcPct val="0"/>
              </a:spcAft>
              <a:buClr>
                <a:srgbClr val="0BD0D9"/>
              </a:buClr>
            </a:pPr>
            <a:endParaRPr lang="en-US" sz="1500" dirty="0">
              <a:solidFill>
                <a:prstClr val="black"/>
              </a:solidFill>
              <a:latin typeface="Arial" charset="0"/>
              <a:ea typeface="Arial" charset="0"/>
              <a:cs typeface="Arial" charset="0"/>
            </a:endParaRPr>
          </a:p>
          <a:p>
            <a:pPr marL="0" lvl="0" algn="just">
              <a:lnSpc>
                <a:spcPct val="200000"/>
              </a:lnSpc>
              <a:spcBef>
                <a:spcPts val="0"/>
              </a:spcBef>
              <a:spcAft>
                <a:spcPts val="1000"/>
              </a:spcAft>
              <a:buClr>
                <a:srgbClr val="0BD0D9"/>
              </a:buClr>
            </a:pPr>
            <a:r>
              <a:rPr lang="en-US" sz="2000" dirty="0">
                <a:solidFill>
                  <a:prstClr val="black"/>
                </a:solidFill>
                <a:latin typeface="Times New Roman"/>
                <a:ea typeface="Calibri"/>
                <a:cs typeface="Times New Roman"/>
              </a:rPr>
              <a:t>Y</a:t>
            </a:r>
            <a:r>
              <a:rPr lang="en-US" sz="2000" dirty="0">
                <a:solidFill>
                  <a:prstClr val="black"/>
                </a:solidFill>
                <a:latin typeface="Cambria Math"/>
                <a:ea typeface="Calibri"/>
                <a:cs typeface="Cambria Math"/>
              </a:rPr>
              <a:t>‐</a:t>
            </a:r>
            <a:r>
              <a:rPr lang="en-US" sz="2000" dirty="0">
                <a:solidFill>
                  <a:prstClr val="black"/>
                </a:solidFill>
                <a:latin typeface="Times New Roman"/>
                <a:ea typeface="Calibri"/>
                <a:cs typeface="Times New Roman"/>
              </a:rPr>
              <a:t>STRs have various applications in forensic DNA analysis. The advantages of Y</a:t>
            </a:r>
            <a:r>
              <a:rPr lang="en-US" sz="2000" dirty="0">
                <a:solidFill>
                  <a:prstClr val="black"/>
                </a:solidFill>
                <a:latin typeface="Cambria Math"/>
                <a:ea typeface="Calibri"/>
                <a:cs typeface="Cambria Math"/>
              </a:rPr>
              <a:t>‐</a:t>
            </a:r>
            <a:r>
              <a:rPr lang="en-US" sz="2000" dirty="0">
                <a:solidFill>
                  <a:prstClr val="black"/>
                </a:solidFill>
                <a:latin typeface="Times New Roman"/>
                <a:ea typeface="Calibri"/>
                <a:cs typeface="Times New Roman"/>
              </a:rPr>
              <a:t>STR analysis over autosomal STRs include: a) male profile can be obtained in the presence of large amounts of female DNA; b) differential extraction of sperm and non</a:t>
            </a:r>
            <a:r>
              <a:rPr lang="en-US" sz="2000" dirty="0">
                <a:solidFill>
                  <a:prstClr val="black"/>
                </a:solidFill>
                <a:latin typeface="Cambria Math"/>
                <a:ea typeface="Calibri"/>
                <a:cs typeface="Cambria Math"/>
              </a:rPr>
              <a:t>‐</a:t>
            </a:r>
            <a:r>
              <a:rPr lang="en-US" sz="2000" dirty="0">
                <a:solidFill>
                  <a:prstClr val="black"/>
                </a:solidFill>
                <a:latin typeface="Times New Roman"/>
                <a:ea typeface="Calibri"/>
                <a:cs typeface="Times New Roman"/>
              </a:rPr>
              <a:t>sperm fraction is not necessary; c) analysis of azoospermic semen samples from vasectomized males is feasible; d) the number of male contributors often can be determined in multiple rape cases because of the haploid nature of the Y</a:t>
            </a:r>
            <a:r>
              <a:rPr lang="en-US" sz="2000" dirty="0">
                <a:solidFill>
                  <a:prstClr val="black"/>
                </a:solidFill>
                <a:latin typeface="Cambria Math"/>
                <a:ea typeface="Calibri"/>
                <a:cs typeface="Cambria Math"/>
              </a:rPr>
              <a:t>‐</a:t>
            </a:r>
            <a:r>
              <a:rPr lang="en-US" sz="2000" dirty="0">
                <a:solidFill>
                  <a:prstClr val="black"/>
                </a:solidFill>
                <a:latin typeface="Times New Roman"/>
                <a:ea typeface="Calibri"/>
                <a:cs typeface="Times New Roman"/>
              </a:rPr>
              <a:t>STRs; e) rapid exclusion of suspects can occur; f) interpretation is simplified due to single allele per locus profile; g) in deficient paternities and h) multigenerational male lineage studies can be performed (Roewer, 2009).</a:t>
            </a:r>
            <a:endParaRPr lang="en-US" sz="1700" dirty="0">
              <a:solidFill>
                <a:prstClr val="black"/>
              </a:solidFill>
              <a:latin typeface="Calibri"/>
              <a:ea typeface="Calibri"/>
              <a:cs typeface="Times New Roman"/>
            </a:endParaRPr>
          </a:p>
          <a:p>
            <a:endParaRPr lang="en-GB" dirty="0" smtClean="0"/>
          </a:p>
          <a:p>
            <a:endParaRPr lang="en-GB" dirty="0" smtClean="0"/>
          </a:p>
          <a:p>
            <a:endParaRPr lang="en-US" dirty="0"/>
          </a:p>
        </p:txBody>
      </p:sp>
    </p:spTree>
    <p:extLst>
      <p:ext uri="{BB962C8B-B14F-4D97-AF65-F5344CB8AC3E}">
        <p14:creationId xmlns:p14="http://schemas.microsoft.com/office/powerpoint/2010/main" val="1154979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399" y="1371600"/>
            <a:ext cx="10559143" cy="3949799"/>
          </a:xfrm>
          <a:prstGeom prst="rect">
            <a:avLst/>
          </a:prstGeom>
        </p:spPr>
        <p:txBody>
          <a:bodyPr wrap="square">
            <a:spAutoFit/>
          </a:bodyPr>
          <a:lstStyle/>
          <a:p>
            <a:r>
              <a:rPr lang="en-US" dirty="0" smtClean="0">
                <a:latin typeface="Times New Roman"/>
                <a:ea typeface="Calibri"/>
                <a:cs typeface="Times New Roman"/>
              </a:rPr>
              <a:t>Specifically</a:t>
            </a:r>
            <a:r>
              <a:rPr lang="en-US" dirty="0">
                <a:latin typeface="Times New Roman"/>
                <a:ea typeface="Calibri"/>
                <a:cs typeface="Times New Roman"/>
              </a:rPr>
              <a:t>, </a:t>
            </a:r>
            <a:r>
              <a:rPr lang="en-US" dirty="0" smtClean="0">
                <a:latin typeface="Times New Roman"/>
                <a:ea typeface="Calibri"/>
                <a:cs typeface="Times New Roman"/>
              </a:rPr>
              <a:t>We generated  </a:t>
            </a:r>
            <a:r>
              <a:rPr lang="en-US" dirty="0">
                <a:latin typeface="Times New Roman"/>
                <a:ea typeface="Calibri"/>
                <a:cs typeface="Times New Roman"/>
              </a:rPr>
              <a:t>data based on the SWGDAM recommended Y-STRs for the three major Nigerian populations (Hausa, Igbo and Yoruba with a slight consideration of representative populations of Bini and Ijaw to contrast them in their geographical context of sub-structuring among the major populations and assess their forensic values. </a:t>
            </a:r>
          </a:p>
          <a:p>
            <a:pPr algn="just">
              <a:lnSpc>
                <a:spcPct val="200000"/>
              </a:lnSpc>
              <a:spcAft>
                <a:spcPts val="1000"/>
              </a:spcAft>
            </a:pPr>
            <a:r>
              <a:rPr lang="en-US" dirty="0" smtClean="0">
                <a:latin typeface="Times New Roman"/>
                <a:ea typeface="Calibri"/>
                <a:cs typeface="Times New Roman"/>
              </a:rPr>
              <a:t>Secondarily</a:t>
            </a:r>
            <a:r>
              <a:rPr lang="en-US" dirty="0">
                <a:latin typeface="Times New Roman"/>
                <a:ea typeface="Calibri"/>
                <a:cs typeface="Times New Roman"/>
              </a:rPr>
              <a:t>, to contrast the Nigerian data set with some published literature haplotypes from other representative regional African populations. </a:t>
            </a:r>
          </a:p>
          <a:p>
            <a:pPr algn="just">
              <a:lnSpc>
                <a:spcPct val="200000"/>
              </a:lnSpc>
              <a:spcAft>
                <a:spcPts val="1000"/>
              </a:spcAft>
            </a:pPr>
            <a:r>
              <a:rPr lang="en-US" dirty="0" smtClean="0">
                <a:latin typeface="Times New Roman"/>
                <a:ea typeface="Calibri"/>
                <a:cs typeface="Times New Roman"/>
              </a:rPr>
              <a:t>Thirdly </a:t>
            </a:r>
            <a:r>
              <a:rPr lang="en-US" dirty="0">
                <a:latin typeface="Times New Roman"/>
                <a:ea typeface="Calibri"/>
                <a:cs typeface="Times New Roman"/>
              </a:rPr>
              <a:t>to discuss the potential enrichment of the African meta-population on the Y-chromosome Haplotype Reference database (YHRD).</a:t>
            </a:r>
            <a:endParaRPr lang="en-US" sz="1400" dirty="0">
              <a:latin typeface="Calibri"/>
              <a:ea typeface="Calibri"/>
              <a:cs typeface="Times New Roman"/>
            </a:endParaRPr>
          </a:p>
          <a:p>
            <a:endParaRPr lang="en-US" dirty="0"/>
          </a:p>
        </p:txBody>
      </p:sp>
      <p:sp>
        <p:nvSpPr>
          <p:cNvPr id="2" name="Title 1"/>
          <p:cNvSpPr>
            <a:spLocks noGrp="1"/>
          </p:cNvSpPr>
          <p:nvPr>
            <p:ph type="title"/>
          </p:nvPr>
        </p:nvSpPr>
        <p:spPr>
          <a:xfrm>
            <a:off x="609600" y="704088"/>
            <a:ext cx="11074400" cy="667512"/>
          </a:xfrm>
        </p:spPr>
        <p:txBody>
          <a:bodyPr>
            <a:normAutofit fontScale="90000"/>
          </a:bodyPr>
          <a:lstStyle/>
          <a:p>
            <a:r>
              <a:rPr lang="en-US" dirty="0" smtClean="0"/>
              <a:t>Objectives</a:t>
            </a:r>
            <a:endParaRPr lang="en-US" dirty="0"/>
          </a:p>
        </p:txBody>
      </p:sp>
    </p:spTree>
    <p:extLst>
      <p:ext uri="{BB962C8B-B14F-4D97-AF65-F5344CB8AC3E}">
        <p14:creationId xmlns:p14="http://schemas.microsoft.com/office/powerpoint/2010/main" val="2149491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0025"/>
            <a:ext cx="10515600" cy="244475"/>
          </a:xfrm>
        </p:spPr>
        <p:txBody>
          <a:bodyPr>
            <a:normAutofit fontScale="90000"/>
          </a:bodyPr>
          <a:lstStyle/>
          <a:p>
            <a:r>
              <a:rPr lang="en-GB" dirty="0" smtClean="0"/>
              <a:t>                </a:t>
            </a:r>
            <a:r>
              <a:rPr lang="en-GB" sz="4400" b="1" dirty="0" smtClean="0">
                <a:effectLst>
                  <a:outerShdw blurRad="38100" dist="38100" dir="2700000" algn="tl">
                    <a:srgbClr val="000000">
                      <a:alpha val="43137"/>
                    </a:srgbClr>
                  </a:outerShdw>
                </a:effectLst>
              </a:rPr>
              <a:t>Materials and method</a:t>
            </a:r>
            <a:endParaRPr lang="en-US" sz="4400" b="1" dirty="0">
              <a:effectLst>
                <a:outerShdw blurRad="38100" dist="38100" dir="2700000" algn="tl">
                  <a:srgbClr val="000000">
                    <a:alpha val="43137"/>
                  </a:srgbClr>
                </a:outerShdw>
              </a:effectLst>
            </a:endParaRPr>
          </a:p>
        </p:txBody>
      </p:sp>
      <p:sp>
        <p:nvSpPr>
          <p:cNvPr id="5" name="Rectangle 4"/>
          <p:cNvSpPr/>
          <p:nvPr/>
        </p:nvSpPr>
        <p:spPr>
          <a:xfrm>
            <a:off x="3162300" y="520700"/>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Population sampling</a:t>
            </a:r>
            <a:endParaRPr lang="en-US" dirty="0">
              <a:solidFill>
                <a:schemeClr val="tx1"/>
              </a:solidFill>
            </a:endParaRPr>
          </a:p>
        </p:txBody>
      </p:sp>
      <p:sp>
        <p:nvSpPr>
          <p:cNvPr id="17" name="Rectangle 16"/>
          <p:cNvSpPr/>
          <p:nvPr/>
        </p:nvSpPr>
        <p:spPr>
          <a:xfrm>
            <a:off x="3149600" y="1064002"/>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DNA extraction and quantification</a:t>
            </a:r>
            <a:endParaRPr lang="en-US" dirty="0">
              <a:solidFill>
                <a:schemeClr val="tx1"/>
              </a:solidFill>
            </a:endParaRPr>
          </a:p>
        </p:txBody>
      </p:sp>
      <p:sp>
        <p:nvSpPr>
          <p:cNvPr id="19" name="Rectangle 18"/>
          <p:cNvSpPr/>
          <p:nvPr/>
        </p:nvSpPr>
        <p:spPr>
          <a:xfrm>
            <a:off x="3149600" y="1590734"/>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Primers design</a:t>
            </a:r>
            <a:endParaRPr lang="en-US" dirty="0">
              <a:solidFill>
                <a:schemeClr val="tx1"/>
              </a:solidFill>
            </a:endParaRPr>
          </a:p>
        </p:txBody>
      </p:sp>
      <p:sp>
        <p:nvSpPr>
          <p:cNvPr id="21" name="Rectangle 20"/>
          <p:cNvSpPr/>
          <p:nvPr/>
        </p:nvSpPr>
        <p:spPr>
          <a:xfrm>
            <a:off x="3134102" y="2091839"/>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Y-</a:t>
            </a:r>
            <a:r>
              <a:rPr lang="en-GB" dirty="0" err="1" smtClean="0">
                <a:solidFill>
                  <a:schemeClr val="tx1"/>
                </a:solidFill>
              </a:rPr>
              <a:t>STR</a:t>
            </a:r>
            <a:r>
              <a:rPr lang="en-GB" dirty="0" smtClean="0">
                <a:solidFill>
                  <a:schemeClr val="tx1"/>
                </a:solidFill>
              </a:rPr>
              <a:t> Typing</a:t>
            </a:r>
            <a:endParaRPr lang="en-US" dirty="0">
              <a:solidFill>
                <a:schemeClr val="tx1"/>
              </a:solidFill>
            </a:endParaRPr>
          </a:p>
        </p:txBody>
      </p:sp>
      <p:sp>
        <p:nvSpPr>
          <p:cNvPr id="23" name="Rectangle 22"/>
          <p:cNvSpPr/>
          <p:nvPr/>
        </p:nvSpPr>
        <p:spPr>
          <a:xfrm>
            <a:off x="3124200" y="2635359"/>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Multiplex </a:t>
            </a:r>
            <a:r>
              <a:rPr lang="en-GB" dirty="0" err="1" smtClean="0">
                <a:solidFill>
                  <a:schemeClr val="tx1"/>
                </a:solidFill>
              </a:rPr>
              <a:t>PCR</a:t>
            </a:r>
            <a:r>
              <a:rPr lang="en-GB" dirty="0" smtClean="0">
                <a:solidFill>
                  <a:schemeClr val="tx1"/>
                </a:solidFill>
              </a:rPr>
              <a:t> Cycling</a:t>
            </a:r>
            <a:endParaRPr lang="en-US" dirty="0">
              <a:solidFill>
                <a:schemeClr val="tx1"/>
              </a:solidFill>
            </a:endParaRPr>
          </a:p>
        </p:txBody>
      </p:sp>
      <p:cxnSp>
        <p:nvCxnSpPr>
          <p:cNvPr id="40" name="Straight Arrow Connector 39"/>
          <p:cNvCxnSpPr>
            <a:stCxn id="5" idx="2"/>
            <a:endCxn id="17" idx="0"/>
          </p:cNvCxnSpPr>
          <p:nvPr/>
        </p:nvCxnSpPr>
        <p:spPr>
          <a:xfrm flipH="1">
            <a:off x="5759450" y="812800"/>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5741369" y="1368157"/>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5699125" y="1847532"/>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5681047" y="2418386"/>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5696545" y="2914329"/>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3086695" y="3151644"/>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Detection of PCR products and scoring of alleles</a:t>
            </a:r>
            <a:endParaRPr lang="en-US" dirty="0">
              <a:solidFill>
                <a:schemeClr val="tx1"/>
              </a:solidFill>
            </a:endParaRPr>
          </a:p>
        </p:txBody>
      </p:sp>
      <p:sp>
        <p:nvSpPr>
          <p:cNvPr id="48" name="Rectangle 47"/>
          <p:cNvSpPr/>
          <p:nvPr/>
        </p:nvSpPr>
        <p:spPr>
          <a:xfrm>
            <a:off x="3073995" y="3694946"/>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Measurement of forensic parameters</a:t>
            </a:r>
            <a:endParaRPr lang="en-US" dirty="0">
              <a:solidFill>
                <a:schemeClr val="tx1"/>
              </a:solidFill>
            </a:endParaRPr>
          </a:p>
        </p:txBody>
      </p:sp>
      <p:sp>
        <p:nvSpPr>
          <p:cNvPr id="49" name="Rectangle 48"/>
          <p:cNvSpPr/>
          <p:nvPr/>
        </p:nvSpPr>
        <p:spPr>
          <a:xfrm>
            <a:off x="3073995" y="4221678"/>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Population pairwise difference</a:t>
            </a:r>
            <a:endParaRPr lang="en-US" dirty="0">
              <a:solidFill>
                <a:schemeClr val="tx1"/>
              </a:solidFill>
            </a:endParaRPr>
          </a:p>
        </p:txBody>
      </p:sp>
      <p:sp>
        <p:nvSpPr>
          <p:cNvPr id="50" name="Rectangle 49"/>
          <p:cNvSpPr/>
          <p:nvPr/>
        </p:nvSpPr>
        <p:spPr>
          <a:xfrm>
            <a:off x="3058497" y="4722783"/>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Analysis of molecular variance</a:t>
            </a:r>
            <a:endParaRPr lang="en-US" dirty="0">
              <a:solidFill>
                <a:schemeClr val="tx1"/>
              </a:solidFill>
            </a:endParaRPr>
          </a:p>
        </p:txBody>
      </p:sp>
      <p:sp>
        <p:nvSpPr>
          <p:cNvPr id="51" name="Rectangle 50"/>
          <p:cNvSpPr/>
          <p:nvPr/>
        </p:nvSpPr>
        <p:spPr>
          <a:xfrm>
            <a:off x="3048595" y="5266303"/>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Multidimensional Scaling</a:t>
            </a:r>
            <a:endParaRPr lang="en-US" dirty="0">
              <a:solidFill>
                <a:schemeClr val="tx1"/>
              </a:solidFill>
            </a:endParaRPr>
          </a:p>
        </p:txBody>
      </p:sp>
      <p:cxnSp>
        <p:nvCxnSpPr>
          <p:cNvPr id="52" name="Straight Arrow Connector 51"/>
          <p:cNvCxnSpPr>
            <a:stCxn id="47" idx="2"/>
            <a:endCxn id="48" idx="0"/>
          </p:cNvCxnSpPr>
          <p:nvPr/>
        </p:nvCxnSpPr>
        <p:spPr>
          <a:xfrm flipH="1">
            <a:off x="5683845" y="3443744"/>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5665764" y="3999101"/>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5623520" y="4478476"/>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5605442" y="5049330"/>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5620940" y="5545273"/>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995592" y="5783345"/>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Spatial Genetic Barrier Assessment</a:t>
            </a:r>
            <a:endParaRPr lang="en-US" dirty="0">
              <a:solidFill>
                <a:schemeClr val="tx1"/>
              </a:solidFill>
            </a:endParaRPr>
          </a:p>
        </p:txBody>
      </p:sp>
      <p:sp>
        <p:nvSpPr>
          <p:cNvPr id="58" name="Rectangle 57"/>
          <p:cNvSpPr/>
          <p:nvPr/>
        </p:nvSpPr>
        <p:spPr>
          <a:xfrm>
            <a:off x="2982892" y="6326647"/>
            <a:ext cx="5219700" cy="292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Mantel’s test</a:t>
            </a:r>
            <a:endParaRPr lang="en-US" dirty="0">
              <a:solidFill>
                <a:schemeClr val="tx1"/>
              </a:solidFill>
            </a:endParaRPr>
          </a:p>
        </p:txBody>
      </p:sp>
      <p:cxnSp>
        <p:nvCxnSpPr>
          <p:cNvPr id="62" name="Straight Arrow Connector 61"/>
          <p:cNvCxnSpPr>
            <a:stCxn id="57" idx="2"/>
            <a:endCxn id="58" idx="0"/>
          </p:cNvCxnSpPr>
          <p:nvPr/>
        </p:nvCxnSpPr>
        <p:spPr>
          <a:xfrm flipH="1">
            <a:off x="5592742" y="6075445"/>
            <a:ext cx="12700" cy="251202"/>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502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6202579" y="259918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26325315"/>
              </p:ext>
            </p:extLst>
          </p:nvPr>
        </p:nvGraphicFramePr>
        <p:xfrm>
          <a:off x="1214846" y="1254034"/>
          <a:ext cx="10698480" cy="5003075"/>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2"/>
          <p:cNvSpPr>
            <a:spLocks noChangeArrowheads="1"/>
          </p:cNvSpPr>
          <p:nvPr/>
        </p:nvSpPr>
        <p:spPr bwMode="auto">
          <a:xfrm>
            <a:off x="1598613" y="-4092"/>
            <a:ext cx="1009649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smtClean="0">
                <a:ln>
                  <a:noFill/>
                </a:ln>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RESULTS</a:t>
            </a:r>
            <a:endParaRPr kumimoji="0" lang="en-US" altLang="en-US" sz="4000" b="0" i="0" strike="noStrike" cap="none" normalizeH="0" baseline="0" dirty="0" smtClean="0">
              <a:ln>
                <a:noFill/>
              </a:ln>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328443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sz="half" idx="1"/>
            <p:extLst>
              <p:ext uri="{D42A27DB-BD31-4B8C-83A1-F6EECF244321}">
                <p14:modId xmlns:p14="http://schemas.microsoft.com/office/powerpoint/2010/main" val="1513587249"/>
              </p:ext>
            </p:extLst>
          </p:nvPr>
        </p:nvGraphicFramePr>
        <p:xfrm>
          <a:off x="1611313" y="1244599"/>
          <a:ext cx="10096500" cy="4368798"/>
        </p:xfrm>
        <a:graphic>
          <a:graphicData uri="http://schemas.openxmlformats.org/drawingml/2006/table">
            <a:tbl>
              <a:tblPr firstRow="1" firstCol="1" bandRow="1">
                <a:tableStyleId>{5C22544A-7EE6-4342-B048-85BDC9FD1C3A}</a:tableStyleId>
              </a:tblPr>
              <a:tblGrid>
                <a:gridCol w="2375773">
                  <a:extLst>
                    <a:ext uri="{9D8B030D-6E8A-4147-A177-3AD203B41FA5}">
                      <a16:colId xmlns:a16="http://schemas.microsoft.com/office/drawing/2014/main" xmlns="" val="2073619707"/>
                    </a:ext>
                  </a:extLst>
                </a:gridCol>
                <a:gridCol w="748723">
                  <a:extLst>
                    <a:ext uri="{9D8B030D-6E8A-4147-A177-3AD203B41FA5}">
                      <a16:colId xmlns:a16="http://schemas.microsoft.com/office/drawing/2014/main" xmlns="" val="2054699812"/>
                    </a:ext>
                  </a:extLst>
                </a:gridCol>
                <a:gridCol w="748723">
                  <a:extLst>
                    <a:ext uri="{9D8B030D-6E8A-4147-A177-3AD203B41FA5}">
                      <a16:colId xmlns:a16="http://schemas.microsoft.com/office/drawing/2014/main" xmlns="" val="713629974"/>
                    </a:ext>
                  </a:extLst>
                </a:gridCol>
                <a:gridCol w="986514">
                  <a:extLst>
                    <a:ext uri="{9D8B030D-6E8A-4147-A177-3AD203B41FA5}">
                      <a16:colId xmlns:a16="http://schemas.microsoft.com/office/drawing/2014/main" xmlns="" val="1745163559"/>
                    </a:ext>
                  </a:extLst>
                </a:gridCol>
                <a:gridCol w="1091485">
                  <a:extLst>
                    <a:ext uri="{9D8B030D-6E8A-4147-A177-3AD203B41FA5}">
                      <a16:colId xmlns:a16="http://schemas.microsoft.com/office/drawing/2014/main" xmlns="" val="1744281880"/>
                    </a:ext>
                  </a:extLst>
                </a:gridCol>
                <a:gridCol w="1777009">
                  <a:extLst>
                    <a:ext uri="{9D8B030D-6E8A-4147-A177-3AD203B41FA5}">
                      <a16:colId xmlns:a16="http://schemas.microsoft.com/office/drawing/2014/main" xmlns="" val="1380418007"/>
                    </a:ext>
                  </a:extLst>
                </a:gridCol>
                <a:gridCol w="1777009">
                  <a:extLst>
                    <a:ext uri="{9D8B030D-6E8A-4147-A177-3AD203B41FA5}">
                      <a16:colId xmlns:a16="http://schemas.microsoft.com/office/drawing/2014/main" xmlns="" val="1470867016"/>
                    </a:ext>
                  </a:extLst>
                </a:gridCol>
                <a:gridCol w="295632">
                  <a:extLst>
                    <a:ext uri="{9D8B030D-6E8A-4147-A177-3AD203B41FA5}">
                      <a16:colId xmlns:a16="http://schemas.microsoft.com/office/drawing/2014/main" xmlns="" val="53597774"/>
                    </a:ext>
                  </a:extLst>
                </a:gridCol>
                <a:gridCol w="295632">
                  <a:extLst>
                    <a:ext uri="{9D8B030D-6E8A-4147-A177-3AD203B41FA5}">
                      <a16:colId xmlns:a16="http://schemas.microsoft.com/office/drawing/2014/main" xmlns="" val="3346487103"/>
                    </a:ext>
                  </a:extLst>
                </a:gridCol>
              </a:tblGrid>
              <a:tr h="624114">
                <a:tc>
                  <a:txBody>
                    <a:bodyPr/>
                    <a:lstStyle/>
                    <a:p>
                      <a:pPr algn="ctr">
                        <a:lnSpc>
                          <a:spcPct val="115000"/>
                        </a:lnSpc>
                        <a:spcAft>
                          <a:spcPts val="0"/>
                        </a:spcAft>
                      </a:pPr>
                      <a:r>
                        <a:rPr lang="en-US" sz="2500" dirty="0">
                          <a:effectLst/>
                        </a:rPr>
                        <a:t>Populations</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N</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K</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UH</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DC</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HD</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RMP</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nSpc>
                          <a:spcPct val="115000"/>
                        </a:lnSpc>
                      </a:pPr>
                      <a:endParaRPr lang="en-US" sz="2500">
                        <a:effectLst/>
                        <a:latin typeface="Calibri" panose="020F0502020204030204" pitchFamily="34" charset="0"/>
                      </a:endParaRPr>
                    </a:p>
                  </a:txBody>
                  <a:tcPr marL="56077" marR="56077" marT="0" marB="0" anchor="b"/>
                </a:tc>
                <a:tc>
                  <a:txBody>
                    <a:bodyPr/>
                    <a:lstStyle/>
                    <a:p>
                      <a:pPr>
                        <a:lnSpc>
                          <a:spcPct val="115000"/>
                        </a:lnSpc>
                      </a:pPr>
                      <a:endParaRPr lang="en-US" sz="2500" dirty="0">
                        <a:effectLst/>
                        <a:latin typeface="Calibri" panose="020F0502020204030204" pitchFamily="34" charset="0"/>
                      </a:endParaRPr>
                    </a:p>
                  </a:txBody>
                  <a:tcPr marL="56077" marR="56077" marT="0" marB="0" anchor="b"/>
                </a:tc>
                <a:extLst>
                  <a:ext uri="{0D108BD9-81ED-4DB2-BD59-A6C34878D82A}">
                    <a16:rowId xmlns:a16="http://schemas.microsoft.com/office/drawing/2014/main" xmlns="" val="953491091"/>
                  </a:ext>
                </a:extLst>
              </a:tr>
              <a:tr h="624114">
                <a:tc>
                  <a:txBody>
                    <a:bodyPr/>
                    <a:lstStyle/>
                    <a:p>
                      <a:pPr algn="ctr">
                        <a:lnSpc>
                          <a:spcPct val="115000"/>
                        </a:lnSpc>
                        <a:spcAft>
                          <a:spcPts val="0"/>
                        </a:spcAft>
                      </a:pPr>
                      <a:r>
                        <a:rPr lang="en-US" sz="2500">
                          <a:effectLst/>
                        </a:rPr>
                        <a:t>Hausa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78</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75</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74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0.962</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0.999167</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0.000833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nSpc>
                          <a:spcPct val="115000"/>
                        </a:lnSpc>
                      </a:pPr>
                      <a:endParaRPr lang="en-US" sz="2500">
                        <a:effectLst/>
                        <a:latin typeface="Calibri" panose="020F0502020204030204" pitchFamily="34" charset="0"/>
                      </a:endParaRPr>
                    </a:p>
                  </a:txBody>
                  <a:tcPr marL="56077" marR="56077" marT="0" marB="0" anchor="b"/>
                </a:tc>
                <a:tc>
                  <a:txBody>
                    <a:bodyPr/>
                    <a:lstStyle/>
                    <a:p>
                      <a:pPr>
                        <a:lnSpc>
                          <a:spcPct val="115000"/>
                        </a:lnSpc>
                      </a:pPr>
                      <a:endParaRPr lang="en-US" sz="2500" dirty="0">
                        <a:effectLst/>
                        <a:latin typeface="Calibri" panose="020F0502020204030204" pitchFamily="34" charset="0"/>
                      </a:endParaRPr>
                    </a:p>
                  </a:txBody>
                  <a:tcPr marL="56077" marR="56077" marT="0" marB="0" anchor="b"/>
                </a:tc>
                <a:extLst>
                  <a:ext uri="{0D108BD9-81ED-4DB2-BD59-A6C34878D82A}">
                    <a16:rowId xmlns:a16="http://schemas.microsoft.com/office/drawing/2014/main" xmlns="" val="428039150"/>
                  </a:ext>
                </a:extLst>
              </a:tr>
              <a:tr h="624114">
                <a:tc>
                  <a:txBody>
                    <a:bodyPr/>
                    <a:lstStyle/>
                    <a:p>
                      <a:pPr algn="ctr">
                        <a:lnSpc>
                          <a:spcPct val="115000"/>
                        </a:lnSpc>
                        <a:spcAft>
                          <a:spcPts val="0"/>
                        </a:spcAft>
                      </a:pPr>
                      <a:r>
                        <a:rPr lang="en-US" sz="2500">
                          <a:effectLst/>
                        </a:rPr>
                        <a:t>Igbo</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119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108</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99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0.908</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0.99815</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0.00185</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nSpc>
                          <a:spcPct val="115000"/>
                        </a:lnSpc>
                      </a:pPr>
                      <a:endParaRPr lang="en-US" sz="2500">
                        <a:effectLst/>
                        <a:latin typeface="Calibri" panose="020F0502020204030204" pitchFamily="34" charset="0"/>
                      </a:endParaRPr>
                    </a:p>
                  </a:txBody>
                  <a:tcPr marL="56077" marR="56077" marT="0" marB="0" anchor="b"/>
                </a:tc>
                <a:tc>
                  <a:txBody>
                    <a:bodyPr/>
                    <a:lstStyle/>
                    <a:p>
                      <a:pPr>
                        <a:lnSpc>
                          <a:spcPct val="115000"/>
                        </a:lnSpc>
                      </a:pPr>
                      <a:endParaRPr lang="en-US" sz="2500" dirty="0">
                        <a:effectLst/>
                        <a:latin typeface="Calibri" panose="020F0502020204030204" pitchFamily="34" charset="0"/>
                      </a:endParaRPr>
                    </a:p>
                  </a:txBody>
                  <a:tcPr marL="56077" marR="56077" marT="0" marB="0" anchor="b"/>
                </a:tc>
                <a:extLst>
                  <a:ext uri="{0D108BD9-81ED-4DB2-BD59-A6C34878D82A}">
                    <a16:rowId xmlns:a16="http://schemas.microsoft.com/office/drawing/2014/main" xmlns="" val="2158711813"/>
                  </a:ext>
                </a:extLst>
              </a:tr>
              <a:tr h="624114">
                <a:tc>
                  <a:txBody>
                    <a:bodyPr/>
                    <a:lstStyle/>
                    <a:p>
                      <a:pPr algn="ctr">
                        <a:lnSpc>
                          <a:spcPct val="115000"/>
                        </a:lnSpc>
                        <a:spcAft>
                          <a:spcPts val="0"/>
                        </a:spcAft>
                      </a:pPr>
                      <a:r>
                        <a:rPr lang="en-US" sz="2500">
                          <a:effectLst/>
                        </a:rPr>
                        <a:t>Yoruba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238</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214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193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0.899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0.998834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0.001166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nSpc>
                          <a:spcPct val="115000"/>
                        </a:lnSpc>
                      </a:pPr>
                      <a:endParaRPr lang="en-US" sz="2500">
                        <a:effectLst/>
                        <a:latin typeface="Calibri" panose="020F0502020204030204" pitchFamily="34" charset="0"/>
                      </a:endParaRPr>
                    </a:p>
                  </a:txBody>
                  <a:tcPr marL="56077" marR="56077" marT="0" marB="0" anchor="b"/>
                </a:tc>
                <a:tc>
                  <a:txBody>
                    <a:bodyPr/>
                    <a:lstStyle/>
                    <a:p>
                      <a:pPr>
                        <a:lnSpc>
                          <a:spcPct val="115000"/>
                        </a:lnSpc>
                      </a:pPr>
                      <a:endParaRPr lang="en-US" sz="2500" dirty="0">
                        <a:effectLst/>
                        <a:latin typeface="Calibri" panose="020F0502020204030204" pitchFamily="34" charset="0"/>
                      </a:endParaRPr>
                    </a:p>
                  </a:txBody>
                  <a:tcPr marL="56077" marR="56077" marT="0" marB="0" anchor="b"/>
                </a:tc>
                <a:extLst>
                  <a:ext uri="{0D108BD9-81ED-4DB2-BD59-A6C34878D82A}">
                    <a16:rowId xmlns:a16="http://schemas.microsoft.com/office/drawing/2014/main" xmlns="" val="4202823641"/>
                  </a:ext>
                </a:extLst>
              </a:tr>
              <a:tr h="624114">
                <a:tc>
                  <a:txBody>
                    <a:bodyPr/>
                    <a:lstStyle/>
                    <a:p>
                      <a:pPr algn="ctr">
                        <a:lnSpc>
                          <a:spcPct val="115000"/>
                        </a:lnSpc>
                        <a:spcAft>
                          <a:spcPts val="0"/>
                        </a:spcAft>
                      </a:pPr>
                      <a:r>
                        <a:rPr lang="en-US" sz="2500">
                          <a:effectLst/>
                        </a:rPr>
                        <a:t>Bini</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0.000000</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nSpc>
                          <a:spcPct val="115000"/>
                        </a:lnSpc>
                      </a:pPr>
                      <a:endParaRPr lang="en-US" sz="2500">
                        <a:effectLst/>
                        <a:latin typeface="Calibri" panose="020F0502020204030204" pitchFamily="34" charset="0"/>
                      </a:endParaRPr>
                    </a:p>
                  </a:txBody>
                  <a:tcPr marL="56077" marR="56077" marT="0" marB="0" anchor="b"/>
                </a:tc>
                <a:tc>
                  <a:txBody>
                    <a:bodyPr/>
                    <a:lstStyle/>
                    <a:p>
                      <a:pPr>
                        <a:lnSpc>
                          <a:spcPct val="115000"/>
                        </a:lnSpc>
                      </a:pPr>
                      <a:endParaRPr lang="en-US" sz="2500" dirty="0">
                        <a:effectLst/>
                        <a:latin typeface="Calibri" panose="020F0502020204030204" pitchFamily="34" charset="0"/>
                      </a:endParaRPr>
                    </a:p>
                  </a:txBody>
                  <a:tcPr marL="56077" marR="56077" marT="0" marB="0" anchor="b"/>
                </a:tc>
                <a:extLst>
                  <a:ext uri="{0D108BD9-81ED-4DB2-BD59-A6C34878D82A}">
                    <a16:rowId xmlns:a16="http://schemas.microsoft.com/office/drawing/2014/main" xmlns="" val="3478734695"/>
                  </a:ext>
                </a:extLst>
              </a:tr>
              <a:tr h="624114">
                <a:tc>
                  <a:txBody>
                    <a:bodyPr/>
                    <a:lstStyle/>
                    <a:p>
                      <a:pPr algn="ctr">
                        <a:lnSpc>
                          <a:spcPct val="115000"/>
                        </a:lnSpc>
                        <a:spcAft>
                          <a:spcPts val="0"/>
                        </a:spcAft>
                      </a:pPr>
                      <a:r>
                        <a:rPr lang="en-US" sz="2500">
                          <a:effectLst/>
                        </a:rPr>
                        <a:t>Ijaw</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15</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13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0.933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0.990471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0.009529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nSpc>
                          <a:spcPct val="115000"/>
                        </a:lnSpc>
                      </a:pPr>
                      <a:endParaRPr lang="en-US" sz="2500">
                        <a:effectLst/>
                        <a:latin typeface="Calibri" panose="020F0502020204030204" pitchFamily="34" charset="0"/>
                      </a:endParaRPr>
                    </a:p>
                  </a:txBody>
                  <a:tcPr marL="56077" marR="56077" marT="0" marB="0" anchor="b"/>
                </a:tc>
                <a:tc>
                  <a:txBody>
                    <a:bodyPr/>
                    <a:lstStyle/>
                    <a:p>
                      <a:pPr>
                        <a:lnSpc>
                          <a:spcPct val="115000"/>
                        </a:lnSpc>
                      </a:pPr>
                      <a:endParaRPr lang="en-US" sz="2500" dirty="0">
                        <a:effectLst/>
                        <a:latin typeface="Calibri" panose="020F0502020204030204" pitchFamily="34" charset="0"/>
                      </a:endParaRPr>
                    </a:p>
                  </a:txBody>
                  <a:tcPr marL="56077" marR="56077" marT="0" marB="0" anchor="b"/>
                </a:tc>
                <a:extLst>
                  <a:ext uri="{0D108BD9-81ED-4DB2-BD59-A6C34878D82A}">
                    <a16:rowId xmlns:a16="http://schemas.microsoft.com/office/drawing/2014/main" xmlns="" val="3472721175"/>
                  </a:ext>
                </a:extLst>
              </a:tr>
              <a:tr h="624114">
                <a:tc>
                  <a:txBody>
                    <a:bodyPr/>
                    <a:lstStyle/>
                    <a:p>
                      <a:pPr algn="ctr">
                        <a:lnSpc>
                          <a:spcPct val="115000"/>
                        </a:lnSpc>
                        <a:spcAft>
                          <a:spcPts val="0"/>
                        </a:spcAft>
                      </a:pPr>
                      <a:r>
                        <a:rPr lang="en-US" sz="2500">
                          <a:effectLst/>
                        </a:rPr>
                        <a:t>Nigeria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dirty="0">
                          <a:effectLst/>
                        </a:rPr>
                        <a:t>463</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394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345</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0.851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0.999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gn="ctr">
                        <a:lnSpc>
                          <a:spcPct val="115000"/>
                        </a:lnSpc>
                        <a:spcAft>
                          <a:spcPts val="0"/>
                        </a:spcAft>
                      </a:pPr>
                      <a:r>
                        <a:rPr lang="en-US" sz="2500">
                          <a:effectLst/>
                        </a:rPr>
                        <a:t>0.001</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nSpc>
                          <a:spcPct val="115000"/>
                        </a:lnSpc>
                        <a:spcAft>
                          <a:spcPts val="0"/>
                        </a:spcAft>
                      </a:pPr>
                      <a:r>
                        <a:rPr lang="en-US" sz="25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tc>
                  <a:txBody>
                    <a:bodyPr/>
                    <a:lstStyle/>
                    <a:p>
                      <a:pPr>
                        <a:lnSpc>
                          <a:spcPct val="115000"/>
                        </a:lnSpc>
                        <a:spcAft>
                          <a:spcPts val="0"/>
                        </a:spcAft>
                      </a:pPr>
                      <a:r>
                        <a:rPr lang="en-US" sz="2500" dirty="0">
                          <a:effectLst/>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56077" marR="56077" marT="0" marB="0" anchor="b"/>
                </a:tc>
                <a:extLst>
                  <a:ext uri="{0D108BD9-81ED-4DB2-BD59-A6C34878D82A}">
                    <a16:rowId xmlns:a16="http://schemas.microsoft.com/office/drawing/2014/main" xmlns="" val="3647460588"/>
                  </a:ext>
                </a:extLst>
              </a:tr>
            </a:tbl>
          </a:graphicData>
        </a:graphic>
      </p:graphicFrame>
      <p:sp>
        <p:nvSpPr>
          <p:cNvPr id="16" name="Rectangle 2"/>
          <p:cNvSpPr>
            <a:spLocks noChangeArrowheads="1"/>
          </p:cNvSpPr>
          <p:nvPr/>
        </p:nvSpPr>
        <p:spPr bwMode="auto">
          <a:xfrm>
            <a:off x="1993899" y="2713469"/>
            <a:ext cx="10096499"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2000"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lgn="ctr" eaLnBrk="0" fontAlgn="base" hangingPunct="0">
              <a:spcBef>
                <a:spcPct val="0"/>
              </a:spcBef>
              <a:spcAft>
                <a:spcPct val="0"/>
              </a:spcAft>
            </a:pPr>
            <a:r>
              <a:rPr kumimoji="0" lang="en-US" altLang="en-US" sz="1600" b="1" i="1"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Forensically significant data from the five Nigerian populations based on the </a:t>
            </a:r>
          </a:p>
          <a:p>
            <a:pPr lvl="0" algn="ctr" eaLnBrk="0" fontAlgn="base" hangingPunct="0">
              <a:spcBef>
                <a:spcPct val="0"/>
              </a:spcBef>
              <a:spcAft>
                <a:spcPct val="0"/>
              </a:spcAft>
            </a:pPr>
            <a:r>
              <a:rPr kumimoji="0" lang="en-US" altLang="en-US" sz="1600" b="1" i="1"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11-loci </a:t>
            </a:r>
            <a:r>
              <a:rPr kumimoji="0" lang="en-US" altLang="en-US" sz="1600" b="1" i="1"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SWGDAM</a:t>
            </a:r>
            <a:r>
              <a:rPr kumimoji="0" lang="en-US" altLang="en-US" sz="1600" b="1" i="1"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recommended Y-</a:t>
            </a:r>
            <a:r>
              <a:rPr kumimoji="0" lang="en-US" altLang="en-US" sz="1600" b="1" i="1"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STRs</a:t>
            </a:r>
            <a:r>
              <a:rPr kumimoji="0" lang="en-US" altLang="en-US" sz="1600" b="1" i="1"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N is sample size, K is the number of Haplotypes, HD is Haplotype diversity and </a:t>
            </a:r>
            <a:r>
              <a:rPr kumimoji="0" lang="en-US" altLang="en-US" sz="1600" b="1" i="1"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RMP</a:t>
            </a:r>
            <a:r>
              <a:rPr kumimoji="0" lang="en-US" altLang="en-US" sz="1600" b="1" i="1"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the Random Match Probability and UH is Unique Haplotypes</a:t>
            </a:r>
          </a:p>
        </p:txBody>
      </p:sp>
      <p:sp>
        <p:nvSpPr>
          <p:cNvPr id="18" name="Rectangle 2"/>
          <p:cNvSpPr>
            <a:spLocks noChangeArrowheads="1"/>
          </p:cNvSpPr>
          <p:nvPr/>
        </p:nvSpPr>
        <p:spPr bwMode="auto">
          <a:xfrm>
            <a:off x="1598613" y="-4092"/>
            <a:ext cx="1009649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smtClean="0">
                <a:ln>
                  <a:noFill/>
                </a:ln>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RESULTS</a:t>
            </a:r>
            <a:endParaRPr kumimoji="0" lang="en-US" altLang="en-US" sz="4000" b="0" i="0" strike="noStrike" cap="none" normalizeH="0" baseline="0" dirty="0" smtClean="0">
              <a:ln>
                <a:noFill/>
              </a:ln>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344152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36711" y="5918200"/>
            <a:ext cx="10018713" cy="736599"/>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000" b="1" i="1" dirty="0" smtClean="0"/>
              <a:t> Forensic parameters based on </a:t>
            </a:r>
            <a:r>
              <a:rPr lang="en-US" sz="3000" b="1" i="1" dirty="0" err="1" smtClean="0"/>
              <a:t>SWGDAM</a:t>
            </a:r>
            <a:r>
              <a:rPr lang="en-US" sz="3000" b="1" i="1" dirty="0" smtClean="0"/>
              <a:t> recommended Y </a:t>
            </a:r>
            <a:r>
              <a:rPr lang="en-US" sz="3000" b="1" i="1" dirty="0" err="1" smtClean="0"/>
              <a:t>STRs</a:t>
            </a:r>
            <a:r>
              <a:rPr lang="en-US" sz="3000" b="1" i="1" dirty="0" smtClean="0"/>
              <a:t> of representative African Countries</a:t>
            </a:r>
            <a:r>
              <a:rPr lang="en-US" sz="3000" i="1" dirty="0" smtClean="0"/>
              <a:t/>
            </a:r>
            <a:br>
              <a:rPr lang="en-US" sz="3000" i="1" dirty="0" smtClean="0"/>
            </a:br>
            <a:endParaRPr lang="en-US" sz="3000" i="1" dirty="0"/>
          </a:p>
        </p:txBody>
      </p:sp>
      <p:pic>
        <p:nvPicPr>
          <p:cNvPr id="5" name="Picture 4"/>
          <p:cNvPicPr>
            <a:picLocks noChangeAspect="1"/>
          </p:cNvPicPr>
          <p:nvPr/>
        </p:nvPicPr>
        <p:blipFill>
          <a:blip r:embed="rId2"/>
          <a:stretch>
            <a:fillRect/>
          </a:stretch>
        </p:blipFill>
        <p:spPr>
          <a:xfrm>
            <a:off x="1809325" y="807651"/>
            <a:ext cx="10141572" cy="4678749"/>
          </a:xfrm>
          <a:prstGeom prst="rect">
            <a:avLst/>
          </a:prstGeom>
        </p:spPr>
      </p:pic>
      <p:sp>
        <p:nvSpPr>
          <p:cNvPr id="9" name="Rectangle 2"/>
          <p:cNvSpPr>
            <a:spLocks noChangeArrowheads="1"/>
          </p:cNvSpPr>
          <p:nvPr/>
        </p:nvSpPr>
        <p:spPr bwMode="auto">
          <a:xfrm>
            <a:off x="1598613" y="-4092"/>
            <a:ext cx="1009649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smtClean="0">
                <a:ln>
                  <a:noFill/>
                </a:ln>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RESULTS</a:t>
            </a:r>
            <a:endParaRPr kumimoji="0" lang="en-US" altLang="en-US" sz="4000" b="0" i="0" strike="noStrike" cap="none" normalizeH="0" baseline="0" dirty="0" smtClean="0">
              <a:ln>
                <a:noFill/>
              </a:ln>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686288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287" y="257175"/>
            <a:ext cx="10018713" cy="446620"/>
          </a:xfrm>
        </p:spPr>
        <p:txBody>
          <a:bodyPr>
            <a:normAutofit fontScale="90000"/>
          </a:bodyPr>
          <a:lstStyle/>
          <a:p>
            <a:r>
              <a:rPr lang="en-US" sz="1600" b="1" i="1" dirty="0" smtClean="0">
                <a:solidFill>
                  <a:srgbClr val="04617B"/>
                </a:solidFill>
              </a:rPr>
              <a:t/>
            </a:r>
            <a:br>
              <a:rPr lang="en-US" sz="1600" b="1" i="1" dirty="0" smtClean="0">
                <a:solidFill>
                  <a:srgbClr val="04617B"/>
                </a:solidFill>
              </a:rPr>
            </a:br>
            <a:r>
              <a:rPr lang="en-US" sz="1600" b="1" i="1" dirty="0">
                <a:solidFill>
                  <a:srgbClr val="04617B"/>
                </a:solidFill>
              </a:rPr>
              <a:t/>
            </a:r>
            <a:br>
              <a:rPr lang="en-US" sz="1600" b="1" i="1" dirty="0">
                <a:solidFill>
                  <a:srgbClr val="04617B"/>
                </a:solidFill>
              </a:rPr>
            </a:br>
            <a:r>
              <a:rPr lang="en-US" sz="1600" b="1" i="1" dirty="0" smtClean="0">
                <a:solidFill>
                  <a:srgbClr val="04617B"/>
                </a:solidFill>
              </a:rPr>
              <a:t>ANALYSES OF </a:t>
            </a:r>
            <a:r>
              <a:rPr lang="en-US" sz="1600" b="1" i="1" smtClean="0">
                <a:solidFill>
                  <a:srgbClr val="04617B"/>
                </a:solidFill>
              </a:rPr>
              <a:t>MOLECULAR VARIATION </a:t>
            </a:r>
            <a:r>
              <a:rPr lang="en-US" sz="1600" b="1" i="1" dirty="0" smtClean="0">
                <a:solidFill>
                  <a:srgbClr val="04617B"/>
                </a:solidFill>
              </a:rPr>
              <a:t>BASED ON SWGDAM 11-LOCI STRS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371986676"/>
              </p:ext>
            </p:extLst>
          </p:nvPr>
        </p:nvGraphicFramePr>
        <p:xfrm>
          <a:off x="1600201" y="1171575"/>
          <a:ext cx="10274297" cy="4619626"/>
        </p:xfrm>
        <a:graphic>
          <a:graphicData uri="http://schemas.openxmlformats.org/drawingml/2006/table">
            <a:tbl>
              <a:tblPr firstRow="1" firstCol="1" bandRow="1">
                <a:tableStyleId>{5C22544A-7EE6-4342-B048-85BDC9FD1C3A}</a:tableStyleId>
              </a:tblPr>
              <a:tblGrid>
                <a:gridCol w="641446">
                  <a:extLst>
                    <a:ext uri="{9D8B030D-6E8A-4147-A177-3AD203B41FA5}">
                      <a16:colId xmlns:a16="http://schemas.microsoft.com/office/drawing/2014/main" xmlns="" val="378210793"/>
                    </a:ext>
                  </a:extLst>
                </a:gridCol>
                <a:gridCol w="971669">
                  <a:extLst>
                    <a:ext uri="{9D8B030D-6E8A-4147-A177-3AD203B41FA5}">
                      <a16:colId xmlns:a16="http://schemas.microsoft.com/office/drawing/2014/main" xmlns="" val="3106093718"/>
                    </a:ext>
                  </a:extLst>
                </a:gridCol>
                <a:gridCol w="701211">
                  <a:extLst>
                    <a:ext uri="{9D8B030D-6E8A-4147-A177-3AD203B41FA5}">
                      <a16:colId xmlns:a16="http://schemas.microsoft.com/office/drawing/2014/main" xmlns="" val="4159025411"/>
                    </a:ext>
                  </a:extLst>
                </a:gridCol>
                <a:gridCol w="417564">
                  <a:extLst>
                    <a:ext uri="{9D8B030D-6E8A-4147-A177-3AD203B41FA5}">
                      <a16:colId xmlns:a16="http://schemas.microsoft.com/office/drawing/2014/main" xmlns="" val="684902847"/>
                    </a:ext>
                  </a:extLst>
                </a:gridCol>
                <a:gridCol w="711040">
                  <a:extLst>
                    <a:ext uri="{9D8B030D-6E8A-4147-A177-3AD203B41FA5}">
                      <a16:colId xmlns:a16="http://schemas.microsoft.com/office/drawing/2014/main" xmlns="" val="92588868"/>
                    </a:ext>
                  </a:extLst>
                </a:gridCol>
                <a:gridCol w="743212">
                  <a:extLst>
                    <a:ext uri="{9D8B030D-6E8A-4147-A177-3AD203B41FA5}">
                      <a16:colId xmlns:a16="http://schemas.microsoft.com/office/drawing/2014/main" xmlns="" val="3721146449"/>
                    </a:ext>
                  </a:extLst>
                </a:gridCol>
                <a:gridCol w="575133">
                  <a:extLst>
                    <a:ext uri="{9D8B030D-6E8A-4147-A177-3AD203B41FA5}">
                      <a16:colId xmlns:a16="http://schemas.microsoft.com/office/drawing/2014/main" xmlns="" val="203917084"/>
                    </a:ext>
                  </a:extLst>
                </a:gridCol>
                <a:gridCol w="711040">
                  <a:extLst>
                    <a:ext uri="{9D8B030D-6E8A-4147-A177-3AD203B41FA5}">
                      <a16:colId xmlns:a16="http://schemas.microsoft.com/office/drawing/2014/main" xmlns="" val="2851130504"/>
                    </a:ext>
                  </a:extLst>
                </a:gridCol>
                <a:gridCol w="743212">
                  <a:extLst>
                    <a:ext uri="{9D8B030D-6E8A-4147-A177-3AD203B41FA5}">
                      <a16:colId xmlns:a16="http://schemas.microsoft.com/office/drawing/2014/main" xmlns="" val="2854519167"/>
                    </a:ext>
                  </a:extLst>
                </a:gridCol>
                <a:gridCol w="575133">
                  <a:extLst>
                    <a:ext uri="{9D8B030D-6E8A-4147-A177-3AD203B41FA5}">
                      <a16:colId xmlns:a16="http://schemas.microsoft.com/office/drawing/2014/main" xmlns="" val="3298137605"/>
                    </a:ext>
                  </a:extLst>
                </a:gridCol>
                <a:gridCol w="711040">
                  <a:extLst>
                    <a:ext uri="{9D8B030D-6E8A-4147-A177-3AD203B41FA5}">
                      <a16:colId xmlns:a16="http://schemas.microsoft.com/office/drawing/2014/main" xmlns="" val="3397776306"/>
                    </a:ext>
                  </a:extLst>
                </a:gridCol>
                <a:gridCol w="743212">
                  <a:extLst>
                    <a:ext uri="{9D8B030D-6E8A-4147-A177-3AD203B41FA5}">
                      <a16:colId xmlns:a16="http://schemas.microsoft.com/office/drawing/2014/main" xmlns="" val="4163073523"/>
                    </a:ext>
                  </a:extLst>
                </a:gridCol>
                <a:gridCol w="575133">
                  <a:extLst>
                    <a:ext uri="{9D8B030D-6E8A-4147-A177-3AD203B41FA5}">
                      <a16:colId xmlns:a16="http://schemas.microsoft.com/office/drawing/2014/main" xmlns="" val="1021021579"/>
                    </a:ext>
                  </a:extLst>
                </a:gridCol>
                <a:gridCol w="711040">
                  <a:extLst>
                    <a:ext uri="{9D8B030D-6E8A-4147-A177-3AD203B41FA5}">
                      <a16:colId xmlns:a16="http://schemas.microsoft.com/office/drawing/2014/main" xmlns="" val="2251649294"/>
                    </a:ext>
                  </a:extLst>
                </a:gridCol>
                <a:gridCol w="743212">
                  <a:extLst>
                    <a:ext uri="{9D8B030D-6E8A-4147-A177-3AD203B41FA5}">
                      <a16:colId xmlns:a16="http://schemas.microsoft.com/office/drawing/2014/main" xmlns="" val="2150921506"/>
                    </a:ext>
                  </a:extLst>
                </a:gridCol>
              </a:tblGrid>
              <a:tr h="712237">
                <a:tc>
                  <a:txBody>
                    <a:bodyPr/>
                    <a:lstStyle/>
                    <a:p>
                      <a:pPr>
                        <a:lnSpc>
                          <a:spcPct val="115000"/>
                        </a:lnSpc>
                        <a:spcAft>
                          <a:spcPts val="0"/>
                        </a:spcAft>
                        <a:tabLst>
                          <a:tab pos="411480" algn="l"/>
                        </a:tabLst>
                      </a:pPr>
                      <a:r>
                        <a:rPr lang="en-US" sz="1400" dirty="0">
                          <a:effectLst/>
                        </a:rPr>
                        <a:t>Marker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smtClean="0">
                          <a:effectLst/>
                        </a:rPr>
                        <a:t>Categories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Parameter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gridSpan="3">
                  <a:txBody>
                    <a:bodyPr/>
                    <a:lstStyle/>
                    <a:p>
                      <a:pPr>
                        <a:lnSpc>
                          <a:spcPct val="115000"/>
                        </a:lnSpc>
                        <a:spcAft>
                          <a:spcPts val="0"/>
                        </a:spcAft>
                      </a:pPr>
                      <a:r>
                        <a:rPr lang="en-US" sz="1400">
                          <a:effectLst/>
                        </a:rPr>
                        <a:t>               Overall(n=22)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hMerge="1">
                  <a:txBody>
                    <a:bodyPr/>
                    <a:lstStyle/>
                    <a:p>
                      <a:endParaRPr lang="en-US"/>
                    </a:p>
                  </a:txBody>
                  <a:tcPr/>
                </a:tc>
                <a:tc hMerge="1">
                  <a:txBody>
                    <a:bodyPr/>
                    <a:lstStyle/>
                    <a:p>
                      <a:endParaRPr lang="en-US"/>
                    </a:p>
                  </a:txBody>
                  <a:tcPr/>
                </a:tc>
                <a:tc gridSpan="3">
                  <a:txBody>
                    <a:bodyPr/>
                    <a:lstStyle/>
                    <a:p>
                      <a:pPr>
                        <a:lnSpc>
                          <a:spcPct val="115000"/>
                        </a:lnSpc>
                        <a:spcAft>
                          <a:spcPts val="0"/>
                        </a:spcAft>
                      </a:pPr>
                      <a:r>
                        <a:rPr lang="en-US" sz="1400" dirty="0">
                          <a:effectLst/>
                        </a:rPr>
                        <a:t>       Population (n=5,22)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hMerge="1">
                  <a:txBody>
                    <a:bodyPr/>
                    <a:lstStyle/>
                    <a:p>
                      <a:endParaRPr lang="en-US"/>
                    </a:p>
                  </a:txBody>
                  <a:tcPr/>
                </a:tc>
                <a:tc hMerge="1">
                  <a:txBody>
                    <a:bodyPr/>
                    <a:lstStyle/>
                    <a:p>
                      <a:endParaRPr lang="en-US"/>
                    </a:p>
                  </a:txBody>
                  <a:tcPr/>
                </a:tc>
                <a:tc gridSpan="3">
                  <a:txBody>
                    <a:bodyPr/>
                    <a:lstStyle/>
                    <a:p>
                      <a:pPr>
                        <a:lnSpc>
                          <a:spcPct val="115000"/>
                        </a:lnSpc>
                        <a:spcAft>
                          <a:spcPts val="0"/>
                        </a:spcAft>
                      </a:pPr>
                      <a:r>
                        <a:rPr lang="en-US" sz="1400" dirty="0">
                          <a:effectLst/>
                        </a:rPr>
                        <a:t>  Geographic Region (n=5,22)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hMerge="1">
                  <a:txBody>
                    <a:bodyPr/>
                    <a:lstStyle/>
                    <a:p>
                      <a:endParaRPr lang="en-US"/>
                    </a:p>
                  </a:txBody>
                  <a:tcPr/>
                </a:tc>
                <a:tc hMerge="1">
                  <a:txBody>
                    <a:bodyPr/>
                    <a:lstStyle/>
                    <a:p>
                      <a:endParaRPr lang="en-US"/>
                    </a:p>
                  </a:txBody>
                  <a:tcPr/>
                </a:tc>
                <a:tc gridSpan="3">
                  <a:txBody>
                    <a:bodyPr/>
                    <a:lstStyle/>
                    <a:p>
                      <a:pPr marR="89535">
                        <a:lnSpc>
                          <a:spcPct val="115000"/>
                        </a:lnSpc>
                        <a:spcAft>
                          <a:spcPts val="0"/>
                        </a:spcAft>
                      </a:pPr>
                      <a:r>
                        <a:rPr lang="en-US" sz="1400" dirty="0">
                          <a:effectLst/>
                        </a:rPr>
                        <a:t>      Linguistic (n=2,22)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8419231"/>
                  </a:ext>
                </a:extLst>
              </a:tr>
              <a:tr h="701875">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smtClean="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Rst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Variance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P value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Rst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Variance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P value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Rst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Variance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P value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err="1">
                          <a:effectLst/>
                        </a:rPr>
                        <a:t>Rst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Variance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P value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extLst>
                  <a:ext uri="{0D108BD9-81ED-4DB2-BD59-A6C34878D82A}">
                    <a16:rowId xmlns:a16="http://schemas.microsoft.com/office/drawing/2014/main" xmlns="" val="3951536431"/>
                  </a:ext>
                </a:extLst>
              </a:tr>
              <a:tr h="712237">
                <a:tc>
                  <a:txBody>
                    <a:bodyPr/>
                    <a:lstStyle/>
                    <a:p>
                      <a:pPr>
                        <a:lnSpc>
                          <a:spcPct val="115000"/>
                        </a:lnSpc>
                      </a:pPr>
                      <a:endParaRPr lang="en-US" sz="1400">
                        <a:effectLst/>
                        <a:latin typeface="Calibri" panose="020F0502020204030204" pitchFamily="34" charset="0"/>
                      </a:endParaRPr>
                    </a:p>
                  </a:txBody>
                  <a:tcPr marL="33777" marR="33777" marT="0" marB="0" anchor="b"/>
                </a:tc>
                <a:tc>
                  <a:txBody>
                    <a:bodyPr/>
                    <a:lstStyle/>
                    <a:p>
                      <a:pPr>
                        <a:lnSpc>
                          <a:spcPct val="115000"/>
                        </a:lnSpc>
                        <a:spcAft>
                          <a:spcPts val="0"/>
                        </a:spcAft>
                      </a:pPr>
                      <a:r>
                        <a:rPr lang="en-US" sz="1400" smtClean="0">
                          <a:effectLst/>
                        </a:rPr>
                        <a:t>Among Groups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φst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0.03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2.95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&lt;0.00001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0.0395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3.24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&lt;0.00001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0.0367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3.03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&lt;0.00001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0.073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6.4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&lt;0.00001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extLst>
                  <a:ext uri="{0D108BD9-81ED-4DB2-BD59-A6C34878D82A}">
                    <a16:rowId xmlns:a16="http://schemas.microsoft.com/office/drawing/2014/main" xmlns="" val="3315390276"/>
                  </a:ext>
                </a:extLst>
              </a:tr>
              <a:tr h="1424922">
                <a:tc>
                  <a:txBody>
                    <a:bodyPr/>
                    <a:lstStyle/>
                    <a:p>
                      <a:pPr>
                        <a:lnSpc>
                          <a:spcPct val="115000"/>
                        </a:lnSpc>
                        <a:spcAft>
                          <a:spcPts val="0"/>
                        </a:spcAft>
                      </a:pPr>
                      <a:r>
                        <a:rPr lang="en-US" sz="1400">
                          <a:effectLst/>
                        </a:rPr>
                        <a:t>11 STRs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smtClean="0">
                          <a:effectLst/>
                        </a:rPr>
                        <a:t>Among populations within groups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φsc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0.0073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0.07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0.07918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0.0066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0.64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0.12317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0.0097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0.01369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extLst>
                  <a:ext uri="{0D108BD9-81ED-4DB2-BD59-A6C34878D82A}">
                    <a16:rowId xmlns:a16="http://schemas.microsoft.com/office/drawing/2014/main" xmlns="" val="1721611731"/>
                  </a:ext>
                </a:extLst>
              </a:tr>
              <a:tr h="1068355">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smtClean="0">
                          <a:effectLst/>
                        </a:rPr>
                        <a:t>Within populations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err="1">
                          <a:effectLst/>
                        </a:rPr>
                        <a:t>φct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0.0324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96.05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&lt;0.00001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a:effectLst/>
                        </a:rPr>
                        <a:t>0.0303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96.33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&lt;0.00001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0.0635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92.7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tc>
                  <a:txBody>
                    <a:bodyPr/>
                    <a:lstStyle/>
                    <a:p>
                      <a:pPr>
                        <a:lnSpc>
                          <a:spcPct val="115000"/>
                        </a:lnSpc>
                        <a:spcAft>
                          <a:spcPts val="0"/>
                        </a:spcAft>
                      </a:pPr>
                      <a:r>
                        <a:rPr lang="en-US" sz="1400" dirty="0">
                          <a:effectLst/>
                        </a:rPr>
                        <a:t>&lt;0.00001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777" marR="33777" marT="0" marB="0" anchor="b"/>
                </a:tc>
                <a:extLst>
                  <a:ext uri="{0D108BD9-81ED-4DB2-BD59-A6C34878D82A}">
                    <a16:rowId xmlns:a16="http://schemas.microsoft.com/office/drawing/2014/main" xmlns="" val="2158745261"/>
                  </a:ext>
                </a:extLst>
              </a:tr>
            </a:tbl>
          </a:graphicData>
        </a:graphic>
      </p:graphicFrame>
    </p:spTree>
    <p:extLst>
      <p:ext uri="{BB962C8B-B14F-4D97-AF65-F5344CB8AC3E}">
        <p14:creationId xmlns:p14="http://schemas.microsoft.com/office/powerpoint/2010/main" val="352298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95027"/>
          </a:xfrm>
        </p:spPr>
        <p:txBody>
          <a:bodyPr/>
          <a:lstStyle/>
          <a:p>
            <a:r>
              <a:rPr lang="en-GB" b="1" dirty="0" smtClean="0">
                <a:effectLst>
                  <a:outerShdw blurRad="38100" dist="38100" dir="2700000" algn="tl">
                    <a:srgbClr val="000000">
                      <a:alpha val="43137"/>
                    </a:srgbClr>
                  </a:outerShdw>
                </a:effectLst>
              </a:rPr>
              <a:t>Discussion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1" y="1580827"/>
            <a:ext cx="10529890" cy="4680273"/>
          </a:xfrm>
        </p:spPr>
        <p:txBody>
          <a:bodyPr>
            <a:normAutofit fontScale="70000" lnSpcReduction="20000"/>
          </a:bodyPr>
          <a:lstStyle/>
          <a:p>
            <a:r>
              <a:rPr lang="en-GB" dirty="0" smtClean="0"/>
              <a:t>The</a:t>
            </a:r>
            <a:r>
              <a:rPr lang="en-US" dirty="0" smtClean="0"/>
              <a:t> state of forensic infrastructure in Nigeria is being upgraded to cope with the current local security challenges .Prior to this, upsurge in violent crimes, rape and indecent assault cases have ranked 4</a:t>
            </a:r>
            <a:r>
              <a:rPr lang="en-US" baseline="30000" dirty="0" smtClean="0"/>
              <a:t>th</a:t>
            </a:r>
            <a:r>
              <a:rPr lang="en-US" dirty="0" smtClean="0"/>
              <a:t> on the scale of the most crimes against persons reported in Nigeria(</a:t>
            </a:r>
            <a:r>
              <a:rPr lang="en-US" dirty="0" err="1" smtClean="0"/>
              <a:t>Alemika</a:t>
            </a:r>
            <a:r>
              <a:rPr lang="en-US" dirty="0" smtClean="0"/>
              <a:t> and </a:t>
            </a:r>
            <a:r>
              <a:rPr lang="en-US" dirty="0" err="1" smtClean="0"/>
              <a:t>Chukwuma</a:t>
            </a:r>
            <a:r>
              <a:rPr lang="en-US" dirty="0" smtClean="0"/>
              <a:t>, 2010).With this approach, weak evidences over female harassment have gained strength .</a:t>
            </a:r>
          </a:p>
          <a:p>
            <a:r>
              <a:rPr lang="en-GB" dirty="0" smtClean="0"/>
              <a:t>This work has a complete profile of 463 males from five major Nigerian populations based on the </a:t>
            </a:r>
            <a:r>
              <a:rPr lang="en-GB" dirty="0" err="1" smtClean="0"/>
              <a:t>SWGDAM</a:t>
            </a:r>
            <a:r>
              <a:rPr lang="en-GB" dirty="0" smtClean="0"/>
              <a:t> recommended 11-loci </a:t>
            </a:r>
            <a:r>
              <a:rPr lang="en-GB" dirty="0" err="1" smtClean="0"/>
              <a:t>STRs</a:t>
            </a:r>
            <a:r>
              <a:rPr lang="en-GB" dirty="0" smtClean="0"/>
              <a:t> providing high HD among individual population, low DC among( Igbo, Hausa and Ijaw)and geographical sub-division among Yoruba and Hausa.</a:t>
            </a:r>
          </a:p>
          <a:p>
            <a:r>
              <a:rPr lang="en-GB" dirty="0" smtClean="0"/>
              <a:t>The Y- </a:t>
            </a:r>
            <a:r>
              <a:rPr lang="en-GB" dirty="0" err="1" smtClean="0"/>
              <a:t>STR</a:t>
            </a:r>
            <a:r>
              <a:rPr lang="en-GB" dirty="0" smtClean="0"/>
              <a:t> analysed here could be useful in resolving male specific forensic cases despite their non specific identification and the population stratification associated them at both national and continental level.</a:t>
            </a:r>
          </a:p>
          <a:p>
            <a:r>
              <a:rPr lang="en-GB" dirty="0" smtClean="0"/>
              <a:t>Having large sampling individuals per population gives an adequate genetic locus (</a:t>
            </a:r>
            <a:r>
              <a:rPr lang="en-GB" dirty="0" err="1" smtClean="0"/>
              <a:t>Chakraborty,1992</a:t>
            </a:r>
            <a:r>
              <a:rPr lang="en-GB" dirty="0" smtClean="0"/>
              <a:t>) as this provides improved </a:t>
            </a:r>
            <a:r>
              <a:rPr lang="en-GB" dirty="0" err="1" smtClean="0"/>
              <a:t>precicion</a:t>
            </a:r>
            <a:r>
              <a:rPr lang="en-GB" dirty="0" smtClean="0"/>
              <a:t> of a result.</a:t>
            </a:r>
          </a:p>
          <a:p>
            <a:r>
              <a:rPr lang="en-GB" dirty="0" smtClean="0"/>
              <a:t>The  major challenge of  Y-</a:t>
            </a:r>
            <a:r>
              <a:rPr lang="en-GB" dirty="0" err="1" smtClean="0"/>
              <a:t>STRs</a:t>
            </a:r>
            <a:r>
              <a:rPr lang="en-GB" dirty="0" smtClean="0"/>
              <a:t> in forensics is the sometimes low diversities and geographical structure within specific population and these could be resolved by increasing the number of polymorphic markers and by adding new and fast mutating  </a:t>
            </a:r>
            <a:r>
              <a:rPr lang="en-GB" dirty="0" err="1" smtClean="0"/>
              <a:t>STRs</a:t>
            </a:r>
            <a:r>
              <a:rPr lang="en-GB" dirty="0"/>
              <a:t> </a:t>
            </a:r>
            <a:r>
              <a:rPr lang="en-GB" dirty="0" smtClean="0"/>
              <a:t>(</a:t>
            </a:r>
            <a:r>
              <a:rPr lang="en-GB" dirty="0" err="1" smtClean="0"/>
              <a:t>Hedman</a:t>
            </a:r>
            <a:r>
              <a:rPr lang="en-GB" dirty="0" smtClean="0"/>
              <a:t>, et </a:t>
            </a:r>
            <a:r>
              <a:rPr lang="en-GB" dirty="0" err="1" smtClean="0"/>
              <a:t>al.2011</a:t>
            </a:r>
            <a:r>
              <a:rPr lang="en-GB" dirty="0" smtClean="0"/>
              <a:t>)</a:t>
            </a:r>
          </a:p>
        </p:txBody>
      </p:sp>
    </p:spTree>
    <p:extLst>
      <p:ext uri="{BB962C8B-B14F-4D97-AF65-F5344CB8AC3E}">
        <p14:creationId xmlns:p14="http://schemas.microsoft.com/office/powerpoint/2010/main" val="2469894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803</TotalTime>
  <Words>786</Words>
  <Application>Microsoft Office PowerPoint</Application>
  <PresentationFormat>Custom</PresentationFormat>
  <Paragraphs>174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Forensic significance and Population structure based on the 11-loci SWGDAM recommended Y-STR haplotypes in some Nigerian Population</vt:lpstr>
      <vt:lpstr>Introduction</vt:lpstr>
      <vt:lpstr>Objectives</vt:lpstr>
      <vt:lpstr>                Materials and method</vt:lpstr>
      <vt:lpstr>PowerPoint Presentation</vt:lpstr>
      <vt:lpstr>PowerPoint Presentation</vt:lpstr>
      <vt:lpstr>PowerPoint Presentation</vt:lpstr>
      <vt:lpstr>  ANALYSES OF MOLECULAR VARIATION BASED ON SWGDAM 11-LOCI STRS</vt:lpstr>
      <vt:lpstr>Discussion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significance and Population structure based on the 11-loci SWGDAM recommended YSTR haplotypes in some Nigerian Population</dc:title>
  <dc:creator>Chibuzo Evans</dc:creator>
  <cp:lastModifiedBy>HP PC</cp:lastModifiedBy>
  <cp:revision>44</cp:revision>
  <dcterms:created xsi:type="dcterms:W3CDTF">2017-10-03T03:39:40Z</dcterms:created>
  <dcterms:modified xsi:type="dcterms:W3CDTF">2017-10-13T13:20:51Z</dcterms:modified>
</cp:coreProperties>
</file>