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00" r:id="rId3"/>
    <p:sldId id="309" r:id="rId4"/>
    <p:sldId id="301" r:id="rId5"/>
    <p:sldId id="302" r:id="rId6"/>
    <p:sldId id="278" r:id="rId7"/>
    <p:sldId id="279" r:id="rId8"/>
    <p:sldId id="307" r:id="rId9"/>
    <p:sldId id="303" r:id="rId10"/>
    <p:sldId id="304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8" r:id="rId20"/>
    <p:sldId id="287" r:id="rId21"/>
    <p:sldId id="305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76" y="-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DC8DF-FD6A-488F-8F8C-E55A5E22C340}" type="datetimeFigureOut">
              <a:rPr lang="en-GB" smtClean="0"/>
              <a:t>17/10/13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4F94D-772B-4D5E-971E-8FEDDD499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64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F94D-772B-4D5E-971E-8FEDDD499D1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9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084"/>
            <a:ext cx="9142976" cy="49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18"/>
          <a:stretch/>
        </p:blipFill>
        <p:spPr>
          <a:xfrm>
            <a:off x="-20434" y="4859678"/>
            <a:ext cx="9163411" cy="1884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61147"/>
            <a:ext cx="2931007" cy="2654121"/>
          </a:xfrm>
          <a:gradFill flip="none" rotWithShape="1">
            <a:gsLst>
              <a:gs pos="0">
                <a:schemeClr val="tx2">
                  <a:shade val="30000"/>
                  <a:satMod val="115000"/>
                  <a:alpha val="0"/>
                  <a:lumMod val="90000"/>
                </a:schemeClr>
              </a:gs>
              <a:gs pos="58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t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807" y="1761147"/>
            <a:ext cx="2895600" cy="2654121"/>
          </a:xfrm>
          <a:gradFill flip="none" rotWithShape="1">
            <a:gsLst>
              <a:gs pos="28000">
                <a:srgbClr val="FF6699">
                  <a:tint val="66000"/>
                  <a:satMod val="160000"/>
                  <a:alpha val="37000"/>
                  <a:lumMod val="48000"/>
                </a:srgbClr>
              </a:gs>
              <a:gs pos="94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anchor="t"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4920" y="45264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defTabSz="457200"/>
            <a:fld id="{3FA49D13-C206-444B-A87B-FBCAC20DDB9A}" type="datetime4">
              <a:rPr lang="en-US" smtClean="0">
                <a:solidFill>
                  <a:prstClr val="black"/>
                </a:solidFill>
              </a:rPr>
              <a:pPr defTabSz="457200"/>
              <a:t>October 13, 2017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5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61653"/>
            <a:ext cx="8229600" cy="570391"/>
          </a:xfrm>
        </p:spPr>
        <p:txBody>
          <a:bodyPr anchor="t">
            <a:normAutofit/>
          </a:bodyPr>
          <a:lstStyle>
            <a:lvl1pPr algn="l">
              <a:defRPr sz="27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CONTENT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509"/>
            <a:ext cx="8229600" cy="3173385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UFS_PPT-0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16475"/>
            <a:ext cx="9144000" cy="20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7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58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3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48229"/>
            <a:ext cx="8229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3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8229"/>
            <a:ext cx="4038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8229"/>
            <a:ext cx="4038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4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0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7426"/>
          </a:xfrm>
          <a:prstGeom prst="rect">
            <a:avLst/>
          </a:prstGeom>
        </p:spPr>
      </p:pic>
      <p:pic>
        <p:nvPicPr>
          <p:cNvPr id="6" name="Picture 5" descr="UFS_PPT-05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92283"/>
            <a:ext cx="9144000" cy="2041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1" y="1834355"/>
            <a:ext cx="2555913" cy="257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7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05267"/>
            <a:ext cx="8229600" cy="552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088572"/>
            <a:ext cx="7932057" cy="4717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descr="UFS_PPT-06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122969"/>
            <a:ext cx="9144000" cy="73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4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500" kern="1200" cap="all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3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3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3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6201"/>
            <a:ext cx="9067800" cy="2438401"/>
          </a:xfrm>
        </p:spPr>
        <p:txBody>
          <a:bodyPr>
            <a:noAutofit/>
          </a:bodyPr>
          <a:lstStyle/>
          <a:p>
            <a:pPr algn="ctr"/>
            <a:r>
              <a:rPr lang="en-ZA" dirty="0"/>
              <a:t>Morella </a:t>
            </a:r>
            <a:r>
              <a:rPr lang="en-ZA" dirty="0" err="1"/>
              <a:t>serrata</a:t>
            </a:r>
            <a:r>
              <a:rPr lang="en-ZA" dirty="0"/>
              <a:t> (Lam.) </a:t>
            </a:r>
            <a:r>
              <a:rPr lang="en-ZA" dirty="0" err="1"/>
              <a:t>Killick</a:t>
            </a:r>
            <a:r>
              <a:rPr lang="en-ZA" dirty="0"/>
              <a:t> stabilizes </a:t>
            </a:r>
            <a:r>
              <a:rPr lang="en-ZA" dirty="0" err="1"/>
              <a:t>biomembrane</a:t>
            </a:r>
            <a:r>
              <a:rPr lang="en-ZA" dirty="0"/>
              <a:t> and rejuvenates</a:t>
            </a:r>
            <a:br>
              <a:rPr lang="en-ZA" dirty="0"/>
            </a:br>
            <a:r>
              <a:rPr lang="en-ZA" dirty="0"/>
              <a:t>sexual competence in male </a:t>
            </a:r>
            <a:r>
              <a:rPr lang="en-ZA" dirty="0" err="1"/>
              <a:t>Wistar</a:t>
            </a:r>
            <a:r>
              <a:rPr lang="en-ZA" dirty="0"/>
              <a:t> </a:t>
            </a:r>
            <a:r>
              <a:rPr lang="en-ZA" dirty="0" smtClean="0"/>
              <a:t>rats</a:t>
            </a:r>
            <a:r>
              <a:rPr lang="en-US" sz="4400" cap="none" dirty="0" smtClean="0">
                <a:latin typeface="+mj-lt"/>
              </a:rPr>
              <a:t/>
            </a:r>
            <a:br>
              <a:rPr lang="en-US" sz="4400" cap="none" dirty="0" smtClean="0">
                <a:latin typeface="+mj-lt"/>
              </a:rPr>
            </a:br>
            <a:endParaRPr lang="en-US" sz="4400" cap="none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8305800" cy="38099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algn="ctr"/>
            <a:r>
              <a:rPr lang="en-ZA" sz="4400" b="1" u="sng" dirty="0" smtClean="0">
                <a:solidFill>
                  <a:srgbClr val="C00000"/>
                </a:solidFill>
                <a:latin typeface="+mn-lt"/>
              </a:rPr>
              <a:t>AOT</a:t>
            </a:r>
            <a:r>
              <a:rPr lang="en-ZA" sz="4400" u="sng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ZA" sz="4400" b="1" u="sng" dirty="0" smtClean="0">
                <a:solidFill>
                  <a:srgbClr val="C00000"/>
                </a:solidFill>
                <a:latin typeface="+mn-lt"/>
              </a:rPr>
              <a:t>Ashafa and S </a:t>
            </a:r>
            <a:r>
              <a:rPr lang="en-ZA" sz="4400" b="1" u="sng" dirty="0" err="1" smtClean="0">
                <a:solidFill>
                  <a:srgbClr val="C00000"/>
                </a:solidFill>
                <a:latin typeface="+mn-lt"/>
              </a:rPr>
              <a:t>Sabiu</a:t>
            </a:r>
            <a:endParaRPr lang="en-ZA" sz="4400" b="1" u="sng" dirty="0" smtClean="0">
              <a:solidFill>
                <a:srgbClr val="C00000"/>
              </a:solidFill>
              <a:latin typeface="+mn-lt"/>
            </a:endParaRPr>
          </a:p>
          <a:p>
            <a:pPr algn="ctr"/>
            <a:endParaRPr lang="en-US" sz="4400" u="sng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896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552676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Results and discussion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1"/>
            <a:ext cx="8991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6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3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28" y="228600"/>
            <a:ext cx="8413143" cy="599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6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33" y="182531"/>
            <a:ext cx="8521933" cy="649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4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74" y="152400"/>
            <a:ext cx="870325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1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0"/>
            <a:ext cx="8077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5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381001"/>
            <a:ext cx="8458200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52" y="5410200"/>
            <a:ext cx="7760399" cy="6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0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305800" cy="4929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410200"/>
            <a:ext cx="7687872" cy="7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5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382000" cy="541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715000"/>
            <a:ext cx="6128539" cy="31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5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>
                <a:solidFill>
                  <a:srgbClr val="008000"/>
                </a:solidFill>
              </a:rPr>
              <a:t>Conclusion: </a:t>
            </a:r>
            <a:endParaRPr lang="en-ZA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The results obtained from the various studies have shown that the root of </a:t>
            </a:r>
            <a:r>
              <a:rPr lang="en-ZA" i="1" dirty="0" smtClean="0"/>
              <a:t>M. serrata </a:t>
            </a:r>
            <a:r>
              <a:rPr lang="en-ZA" dirty="0" smtClean="0"/>
              <a:t>possessed aphrodisiac properties.</a:t>
            </a:r>
          </a:p>
          <a:p>
            <a:endParaRPr lang="en-ZA" dirty="0" smtClean="0"/>
          </a:p>
          <a:p>
            <a:r>
              <a:rPr lang="en-ZA" dirty="0" smtClean="0"/>
              <a:t>The </a:t>
            </a:r>
            <a:r>
              <a:rPr lang="en-ZA" dirty="0"/>
              <a:t>effect elicited by the extract at the tested doses could partly be attributed to its antioxidant and adaptogenic constituents. </a:t>
            </a:r>
            <a:endParaRPr lang="en-ZA" dirty="0" smtClean="0"/>
          </a:p>
          <a:p>
            <a:endParaRPr lang="en-ZA" dirty="0"/>
          </a:p>
          <a:p>
            <a:r>
              <a:rPr lang="en-ZA" dirty="0" smtClean="0"/>
              <a:t>Overall</a:t>
            </a:r>
            <a:r>
              <a:rPr lang="en-ZA" dirty="0"/>
              <a:t>, the data presented in this study have enriched biochemical information on the root extract of </a:t>
            </a:r>
            <a:r>
              <a:rPr lang="en-ZA" i="1" dirty="0"/>
              <a:t>M. serrata</a:t>
            </a:r>
            <a:r>
              <a:rPr lang="en-ZA" dirty="0"/>
              <a:t> as a viable source of phytonutrients that could be potentially useful for the development of aphrodisiac </a:t>
            </a:r>
            <a:r>
              <a:rPr lang="en-ZA" dirty="0" smtClean="0"/>
              <a:t>drugs.</a:t>
            </a:r>
          </a:p>
          <a:p>
            <a:endParaRPr lang="en-ZA" dirty="0"/>
          </a:p>
          <a:p>
            <a:r>
              <a:rPr lang="en-ZA" dirty="0" smtClean="0"/>
              <a:t> Thus </a:t>
            </a:r>
            <a:r>
              <a:rPr lang="en-ZA" dirty="0"/>
              <a:t>lending scientific credence to its much touted sex enhancing attributes by the Basothos of the eastern Free State Province of South Africa.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068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81001"/>
            <a:ext cx="8229600" cy="53931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ZA" sz="2400" dirty="0">
                <a:solidFill>
                  <a:srgbClr val="00B050"/>
                </a:solidFill>
              </a:rPr>
              <a:t>Introduction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traditional African societies, herbal remedies have been employed in the treatment of various diseases since time immemorial. </a:t>
            </a:r>
          </a:p>
          <a:p>
            <a:endParaRPr lang="en-US" sz="2400" dirty="0"/>
          </a:p>
          <a:p>
            <a:r>
              <a:rPr lang="en-US" sz="2400" dirty="0"/>
              <a:t>However, general acceptability of herbal medicines has been limited by lack of defined chemical characterization, dose regimen and adequate toxicity data to evaluate their safety. </a:t>
            </a:r>
          </a:p>
          <a:p>
            <a:endParaRPr lang="en-US" sz="2400" dirty="0"/>
          </a:p>
          <a:p>
            <a:r>
              <a:rPr lang="en-US" sz="2400" dirty="0"/>
              <a:t>The indiscriminate use of herbal remedies has often times led to major impairment or total damage of human functional organs.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241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" y="381000"/>
            <a:ext cx="9067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8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acknowledgements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Institutional Research committee of the University of the Free State for financing the study (21142604</a:t>
            </a:r>
            <a:r>
              <a:rPr lang="en-US" b="1" dirty="0" smtClean="0"/>
              <a:t>).</a:t>
            </a:r>
          </a:p>
          <a:p>
            <a:endParaRPr lang="en-US" b="1" dirty="0" smtClean="0"/>
          </a:p>
          <a:p>
            <a:r>
              <a:rPr lang="en-US" b="1" dirty="0" smtClean="0"/>
              <a:t>We also acknowledged the management of Lagos State University particularly Faculty of Science for the release of </a:t>
            </a:r>
          </a:p>
          <a:p>
            <a:pPr marL="0" indent="0">
              <a:buNone/>
            </a:pPr>
            <a:r>
              <a:rPr lang="en-US" b="1" dirty="0" smtClean="0"/>
              <a:t>			</a:t>
            </a:r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 err="1" smtClean="0"/>
              <a:t>Idowu</a:t>
            </a:r>
            <a:r>
              <a:rPr lang="en-US" b="1" dirty="0" smtClean="0"/>
              <a:t> </a:t>
            </a:r>
            <a:r>
              <a:rPr lang="en-US" b="1" dirty="0" err="1" smtClean="0"/>
              <a:t>Kazeem</a:t>
            </a:r>
            <a:r>
              <a:rPr lang="en-US" b="1" dirty="0" smtClean="0"/>
              <a:t>, </a:t>
            </a:r>
          </a:p>
          <a:p>
            <a:pPr marL="0" indent="0">
              <a:buNone/>
            </a:pPr>
            <a:r>
              <a:rPr lang="en-US" b="1" dirty="0" smtClean="0"/>
              <a:t>			</a:t>
            </a:r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 err="1" smtClean="0"/>
              <a:t>Teslim</a:t>
            </a:r>
            <a:r>
              <a:rPr lang="en-US" b="1" dirty="0" smtClean="0"/>
              <a:t> </a:t>
            </a:r>
            <a:r>
              <a:rPr lang="en-US" b="1" dirty="0" err="1" smtClean="0"/>
              <a:t>Ojuromi</a:t>
            </a:r>
            <a:r>
              <a:rPr lang="en-US" b="1" dirty="0" smtClean="0"/>
              <a:t> and </a:t>
            </a:r>
          </a:p>
          <a:p>
            <a:pPr marL="0" indent="0">
              <a:buNone/>
            </a:pPr>
            <a:r>
              <a:rPr lang="en-US" b="1" dirty="0" smtClean="0"/>
              <a:t>			</a:t>
            </a:r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 err="1" smtClean="0"/>
              <a:t>Tayo</a:t>
            </a:r>
            <a:r>
              <a:rPr lang="en-US" b="1" dirty="0" smtClean="0"/>
              <a:t> </a:t>
            </a:r>
            <a:r>
              <a:rPr lang="en-US" b="1" dirty="0" err="1" smtClean="0"/>
              <a:t>Ogundajo</a:t>
            </a:r>
            <a:r>
              <a:rPr lang="en-US" b="1" dirty="0" smtClean="0"/>
              <a:t> for Postdoctoral Fellowship at our institution UFS-</a:t>
            </a:r>
            <a:r>
              <a:rPr lang="en-US" b="1" dirty="0" err="1" smtClean="0"/>
              <a:t>Qwaqwa</a:t>
            </a:r>
            <a:r>
              <a:rPr lang="en-US" b="1" dirty="0" smtClean="0"/>
              <a:t> Campus. They made great impacts in their respective specialty and represented your University well.</a:t>
            </a:r>
          </a:p>
          <a:p>
            <a:endParaRPr 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39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000" b="1" dirty="0" smtClean="0"/>
              <a:t>Thank you </a:t>
            </a:r>
          </a:p>
          <a:p>
            <a:pPr marL="0" indent="0" algn="ctr">
              <a:buNone/>
            </a:pPr>
            <a:r>
              <a:rPr lang="en-US" sz="8000" b="1" dirty="0" err="1" smtClean="0"/>
              <a:t>Adupe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eseun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gaan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7940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9067800" cy="5410199"/>
          </a:xfrm>
        </p:spPr>
        <p:txBody>
          <a:bodyPr>
            <a:normAutofit fontScale="92500" lnSpcReduction="10000"/>
          </a:bodyPr>
          <a:lstStyle/>
          <a:p>
            <a:r>
              <a:rPr lang="en-ZA" sz="2400" dirty="0"/>
              <a:t>Erectile dysfunction is the inability to develop and maintain an erection for satisfactory sexual intercourse or activity in the absence of an ejaculatory disorder such as premature </a:t>
            </a:r>
            <a:r>
              <a:rPr lang="en-ZA" sz="2400" dirty="0" smtClean="0"/>
              <a:t>ejaculation.</a:t>
            </a:r>
          </a:p>
          <a:p>
            <a:endParaRPr lang="en-ZA" sz="2400" dirty="0"/>
          </a:p>
          <a:p>
            <a:r>
              <a:rPr lang="en-ZA" sz="2400" i="1" dirty="0" smtClean="0"/>
              <a:t>Erectile </a:t>
            </a:r>
            <a:r>
              <a:rPr lang="en-ZA" sz="2400" i="1" dirty="0"/>
              <a:t>dysfunction</a:t>
            </a:r>
            <a:r>
              <a:rPr lang="en-ZA" sz="2400" dirty="0"/>
              <a:t> is the preferred term rather than </a:t>
            </a:r>
            <a:r>
              <a:rPr lang="en-ZA" sz="2400" i="1" dirty="0"/>
              <a:t>impotence</a:t>
            </a:r>
            <a:r>
              <a:rPr lang="en-ZA" sz="2400" dirty="0"/>
              <a:t>. There are no universally agreed criteria for how consistent the problem has to be and for what duration it needs to be present to fulfill the definition. </a:t>
            </a:r>
            <a:endParaRPr lang="en-ZA" sz="2400" dirty="0" smtClean="0"/>
          </a:p>
          <a:p>
            <a:endParaRPr lang="en-ZA" sz="2400" dirty="0" smtClean="0"/>
          </a:p>
          <a:p>
            <a:r>
              <a:rPr lang="en-ZA" sz="2400" dirty="0"/>
              <a:t>At age 40, approximately 40% of men are affected. The rate increases to nearly 70% in men aged 70 years. </a:t>
            </a:r>
            <a:endParaRPr lang="en-ZA" sz="2400" dirty="0" smtClean="0"/>
          </a:p>
          <a:p>
            <a:endParaRPr lang="en-ZA" sz="2400" dirty="0"/>
          </a:p>
          <a:p>
            <a:r>
              <a:rPr lang="en-ZA" sz="2400" dirty="0" smtClean="0"/>
              <a:t>The </a:t>
            </a:r>
            <a:r>
              <a:rPr lang="en-ZA" sz="2400" dirty="0"/>
              <a:t>prevalence of complete ED increases from 5% to 15% as age increases from 40 to 70 years</a:t>
            </a:r>
            <a:r>
              <a:rPr lang="en-ZA" sz="2400" dirty="0" smtClean="0"/>
              <a:t>.</a:t>
            </a:r>
            <a:r>
              <a:rPr lang="en-ZA" sz="2400" baseline="30000" dirty="0"/>
              <a:t> </a:t>
            </a:r>
            <a:r>
              <a:rPr lang="en-ZA" sz="2400" dirty="0"/>
              <a:t> Age was the variable most strongly associated with ED.</a:t>
            </a:r>
          </a:p>
          <a:p>
            <a:endParaRPr lang="en-ZA" dirty="0" smtClean="0"/>
          </a:p>
          <a:p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2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88640"/>
            <a:ext cx="4788024" cy="64807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the traditional medicine practice of the Xhosa, the plant is used to treat chest related problems such as asthma, coughing and shortness of breath. </a:t>
            </a:r>
          </a:p>
          <a:p>
            <a:endParaRPr lang="en-US" dirty="0" smtClean="0"/>
          </a:p>
          <a:p>
            <a:r>
              <a:rPr lang="en-US" dirty="0" smtClean="0"/>
              <a:t>A decoction of the root tastes like ginger and causes irritation of the throat, therefore, the name </a:t>
            </a:r>
            <a:r>
              <a:rPr lang="en-US" dirty="0" err="1" smtClean="0"/>
              <a:t>umqhwetayo</a:t>
            </a:r>
            <a:r>
              <a:rPr lang="en-US" dirty="0" smtClean="0"/>
              <a:t> (the itchy one) (Schmidt et al., 2002).</a:t>
            </a:r>
          </a:p>
          <a:p>
            <a:endParaRPr lang="en-US" dirty="0" smtClean="0"/>
          </a:p>
          <a:p>
            <a:r>
              <a:rPr lang="en-US" dirty="0" smtClean="0"/>
              <a:t> Among the Basotho of the eastern Free State Province, the decoction of the root is used for painful menstruation, cold, coughs and headaches (</a:t>
            </a:r>
            <a:r>
              <a:rPr lang="en-US" dirty="0" err="1" smtClean="0"/>
              <a:t>Moffet</a:t>
            </a:r>
            <a:r>
              <a:rPr lang="en-US" dirty="0" smtClean="0"/>
              <a:t>, 2010). and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To enhance men sexual performance, hence the name </a:t>
            </a:r>
            <a:r>
              <a:rPr lang="en-US" dirty="0" err="1" smtClean="0">
                <a:solidFill>
                  <a:srgbClr val="FF0000"/>
                </a:solidFill>
              </a:rPr>
              <a:t>Monna-motsho</a:t>
            </a:r>
            <a:r>
              <a:rPr lang="en-US" dirty="0" smtClean="0">
                <a:solidFill>
                  <a:srgbClr val="FF0000"/>
                </a:solidFill>
              </a:rPr>
              <a:t> (black man). </a:t>
            </a:r>
          </a:p>
          <a:p>
            <a:endParaRPr lang="en-US" dirty="0" smtClean="0"/>
          </a:p>
          <a:p>
            <a:r>
              <a:rPr lang="en-US" dirty="0" smtClean="0"/>
              <a:t>It is also used in the management of sugar related disorder and as laxative to treat constipation</a:t>
            </a:r>
            <a:endParaRPr lang="en-US" dirty="0"/>
          </a:p>
        </p:txBody>
      </p:sp>
      <p:pic>
        <p:nvPicPr>
          <p:cNvPr id="5" name="irc_mi" descr="http://www.ispot.org.za/sites/default/files/imagecache/mid/images/10170/3e81923e3b401af9d569c9da06cb79bc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6724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57332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Morella </a:t>
            </a:r>
            <a:r>
              <a:rPr lang="en-US" i="1" dirty="0" err="1" smtClean="0"/>
              <a:t>seratta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Zukulu</a:t>
            </a:r>
            <a:r>
              <a:rPr lang="en-US" dirty="0" smtClean="0"/>
              <a:t> et al.,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9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81000"/>
            <a:ext cx="8534400" cy="5410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Before this study, </a:t>
            </a:r>
            <a:r>
              <a:rPr lang="en-US" sz="2400" dirty="0"/>
              <a:t>there </a:t>
            </a:r>
            <a:r>
              <a:rPr lang="en-US" sz="2400" dirty="0" smtClean="0"/>
              <a:t>was </a:t>
            </a:r>
            <a:r>
              <a:rPr lang="en-US" sz="2400" dirty="0"/>
              <a:t>dearth of information on the effect of </a:t>
            </a:r>
            <a:r>
              <a:rPr lang="en-US" sz="2400" i="1" dirty="0"/>
              <a:t>M. </a:t>
            </a:r>
            <a:r>
              <a:rPr lang="en-US" sz="2400" i="1" dirty="0" err="1"/>
              <a:t>seratta</a:t>
            </a:r>
            <a:r>
              <a:rPr lang="en-US" sz="2400" i="1" dirty="0"/>
              <a:t> </a:t>
            </a:r>
            <a:r>
              <a:rPr lang="en-US" sz="2400" dirty="0"/>
              <a:t>root extract on the </a:t>
            </a:r>
            <a:r>
              <a:rPr lang="en-US" sz="2400" dirty="0" smtClean="0"/>
              <a:t>sexual enhancement function of the plant yet it is </a:t>
            </a:r>
            <a:r>
              <a:rPr lang="en-US" sz="2400" dirty="0"/>
              <a:t>used </a:t>
            </a:r>
            <a:r>
              <a:rPr lang="en-US" sz="2400" dirty="0" smtClean="0"/>
              <a:t>to </a:t>
            </a:r>
            <a:r>
              <a:rPr lang="en-US" sz="2400" dirty="0"/>
              <a:t>enhance male sexual performance by the Basotho men.</a:t>
            </a:r>
          </a:p>
          <a:p>
            <a:endParaRPr lang="en-US" sz="2400" dirty="0"/>
          </a:p>
          <a:p>
            <a:r>
              <a:rPr lang="en-US" sz="2400" dirty="0"/>
              <a:t>Preliminary investigation revealed that the plant is a potent remedy for bacterial and fungal infections.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was also discovered that it can be used in cancer management. Although this claim requires further analysis.</a:t>
            </a:r>
          </a:p>
          <a:p>
            <a:endParaRPr lang="en-US" dirty="0"/>
          </a:p>
          <a:p>
            <a:r>
              <a:rPr lang="en-US" dirty="0"/>
              <a:t>Therefore, this study was aimed at providing information on the effect of the aqueous extract of this herb on </a:t>
            </a:r>
            <a:r>
              <a:rPr lang="en-US" dirty="0" smtClean="0"/>
              <a:t>sexual enhancement to determine whether it can give a lead to further management of erectile dysfunction in African men.</a:t>
            </a:r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940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6662" y="685800"/>
            <a:ext cx="7825876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62" y="3810000"/>
            <a:ext cx="8408738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1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609600"/>
            <a:ext cx="82296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05200"/>
            <a:ext cx="8229600" cy="23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9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Materials and methods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572000" cy="4525963"/>
          </a:xfrm>
        </p:spPr>
        <p:txBody>
          <a:bodyPr/>
          <a:lstStyle/>
          <a:p>
            <a:r>
              <a:rPr lang="en-ZA" b="1" dirty="0"/>
              <a:t>Plant collection, authentication and processing.</a:t>
            </a:r>
            <a:r>
              <a:rPr lang="en-ZA" dirty="0"/>
              <a:t> </a:t>
            </a:r>
          </a:p>
          <a:p>
            <a:r>
              <a:rPr lang="en-ZA" b="1" dirty="0"/>
              <a:t>Experimental animals</a:t>
            </a:r>
            <a:r>
              <a:rPr lang="en-ZA" dirty="0"/>
              <a:t> </a:t>
            </a:r>
          </a:p>
          <a:p>
            <a:r>
              <a:rPr lang="en-ZA" b="1" dirty="0"/>
              <a:t>Experimental protocol</a:t>
            </a:r>
            <a:r>
              <a:rPr lang="en-ZA" dirty="0"/>
              <a:t> </a:t>
            </a:r>
          </a:p>
          <a:p>
            <a:r>
              <a:rPr lang="en-ZA" b="1" dirty="0"/>
              <a:t>Sperm motility, viability and counts</a:t>
            </a:r>
            <a:endParaRPr lang="en-ZA" dirty="0"/>
          </a:p>
          <a:p>
            <a:r>
              <a:rPr lang="en-ZA" b="1" dirty="0"/>
              <a:t>Testicular homogenate preparation</a:t>
            </a:r>
            <a:r>
              <a:rPr lang="en-ZA" dirty="0"/>
              <a:t> </a:t>
            </a:r>
          </a:p>
          <a:p>
            <a:r>
              <a:rPr lang="en-ZA" b="1" dirty="0"/>
              <a:t>Determination of biochemical parameters</a:t>
            </a:r>
            <a:r>
              <a:rPr lang="en-ZA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48229"/>
            <a:ext cx="4419600" cy="4525963"/>
          </a:xfrm>
        </p:spPr>
        <p:txBody>
          <a:bodyPr/>
          <a:lstStyle/>
          <a:p>
            <a:r>
              <a:rPr lang="en-ZA" b="1" dirty="0"/>
              <a:t>Membrane stabilizing activity</a:t>
            </a:r>
            <a:r>
              <a:rPr lang="en-ZA" dirty="0"/>
              <a:t> </a:t>
            </a:r>
            <a:endParaRPr lang="en-ZA" dirty="0" smtClean="0"/>
          </a:p>
          <a:p>
            <a:r>
              <a:rPr lang="en-ZA" b="1" dirty="0"/>
              <a:t>Preparation of bovine red blood cell suspension</a:t>
            </a:r>
            <a:endParaRPr lang="en-ZA" dirty="0"/>
          </a:p>
          <a:p>
            <a:r>
              <a:rPr lang="en-ZA" b="1" dirty="0" smtClean="0"/>
              <a:t>H</a:t>
            </a:r>
            <a:r>
              <a:rPr lang="en-US" b="1" dirty="0" err="1" smtClean="0"/>
              <a:t>ypotonic</a:t>
            </a:r>
            <a:r>
              <a:rPr lang="en-US" b="1" dirty="0" smtClean="0"/>
              <a:t> solution induced hemolysis</a:t>
            </a:r>
          </a:p>
          <a:p>
            <a:r>
              <a:rPr lang="en-ZA" b="1" dirty="0"/>
              <a:t>Heat-induced </a:t>
            </a:r>
            <a:r>
              <a:rPr lang="en-ZA" b="1" dirty="0" smtClean="0"/>
              <a:t>hemolysis</a:t>
            </a:r>
          </a:p>
          <a:p>
            <a:r>
              <a:rPr lang="en-ZA" b="1" dirty="0" smtClean="0"/>
              <a:t> </a:t>
            </a:r>
            <a:r>
              <a:rPr lang="en-ZA" b="1" dirty="0"/>
              <a:t>Gas chromatography-mass spectrometric (GC-MS) analysis</a:t>
            </a:r>
            <a:endParaRPr lang="en-ZA" dirty="0"/>
          </a:p>
          <a:p>
            <a:r>
              <a:rPr lang="en-ZA" b="1" dirty="0" smtClean="0"/>
              <a:t>D</a:t>
            </a:r>
            <a:r>
              <a:rPr lang="en-US" b="1" dirty="0" err="1" smtClean="0"/>
              <a:t>ata</a:t>
            </a:r>
            <a:r>
              <a:rPr lang="en-US" b="1" dirty="0" smtClean="0"/>
              <a:t> 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227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599" y="-49360"/>
            <a:ext cx="9387938" cy="69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8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583</Words>
  <Application>Microsoft Macintosh PowerPoint</Application>
  <PresentationFormat>On-screen Show (4:3)</PresentationFormat>
  <Paragraphs>66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Morella serrata (Lam.) Killick stabilizes biomembrane and rejuvenates sexual competence in male Wistar rats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Materials and methods</vt:lpstr>
      <vt:lpstr>PowerPoint Presentation</vt:lpstr>
      <vt:lpstr>Results and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Conclusion: </vt:lpstr>
      <vt:lpstr>PowerPoint Presentation</vt:lpstr>
      <vt:lpstr>acknowledgements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and subchronic oral toxicity evaluation of aqueous root extract of Dicoma anomala (Sond.) in Wistar rats</dc:title>
  <dc:creator>Balogun</dc:creator>
  <cp:lastModifiedBy>AshafaAOT</cp:lastModifiedBy>
  <cp:revision>74</cp:revision>
  <dcterms:created xsi:type="dcterms:W3CDTF">2017-09-13T06:55:49Z</dcterms:created>
  <dcterms:modified xsi:type="dcterms:W3CDTF">2017-10-13T12:37:32Z</dcterms:modified>
</cp:coreProperties>
</file>