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257" r:id="rId4"/>
    <p:sldId id="259" r:id="rId5"/>
    <p:sldId id="258" r:id="rId6"/>
    <p:sldId id="263" r:id="rId7"/>
    <p:sldId id="264" r:id="rId8"/>
    <p:sldId id="265" r:id="rId9"/>
    <p:sldId id="266" r:id="rId10"/>
    <p:sldId id="267" r:id="rId11"/>
    <p:sldId id="260" r:id="rId12"/>
    <p:sldId id="261" r:id="rId13"/>
    <p:sldId id="262"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7" r:id="rId27"/>
    <p:sldId id="288" r:id="rId28"/>
    <p:sldId id="289" r:id="rId29"/>
    <p:sldId id="281" r:id="rId30"/>
    <p:sldId id="282" r:id="rId31"/>
    <p:sldId id="283" r:id="rId32"/>
    <p:sldId id="284" r:id="rId33"/>
    <p:sldId id="285" r:id="rId34"/>
    <p:sldId id="286" r:id="rId35"/>
    <p:sldId id="293"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10/10/2017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10/10/2017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10/10/2017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archives-onverts.fr/hat0042984%5bcited:01/01/1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dx.doi.org/10.3758/BF03195587"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84710"/>
            <a:ext cx="10058400" cy="3566160"/>
          </a:xfrm>
        </p:spPr>
        <p:txBody>
          <a:bodyPr>
            <a:normAutofit/>
          </a:bodyPr>
          <a:lstStyle/>
          <a:p>
            <a:r>
              <a:rPr lang="en-GB" sz="5400" dirty="0"/>
              <a:t>Orthographic Analysis of Anagram through Anagram Detection Measures</a:t>
            </a:r>
            <a:br>
              <a:rPr lang="en-GB" sz="5400" dirty="0"/>
            </a:br>
            <a:endParaRPr lang="en-GB" sz="5400" dirty="0"/>
          </a:p>
        </p:txBody>
      </p:sp>
      <p:sp>
        <p:nvSpPr>
          <p:cNvPr id="3" name="Subtitle 2"/>
          <p:cNvSpPr>
            <a:spLocks noGrp="1"/>
          </p:cNvSpPr>
          <p:nvPr>
            <p:ph type="subTitle" idx="1"/>
          </p:nvPr>
        </p:nvSpPr>
        <p:spPr/>
        <p:txBody>
          <a:bodyPr>
            <a:normAutofit fontScale="62500" lnSpcReduction="20000"/>
          </a:bodyPr>
          <a:lstStyle/>
          <a:p>
            <a:r>
              <a:rPr lang="en-GB" i="1" baseline="30000" dirty="0"/>
              <a:t>1.</a:t>
            </a:r>
            <a:r>
              <a:rPr lang="en-GB" b="1" i="1" dirty="0"/>
              <a:t>RAJI-LAWAL</a:t>
            </a:r>
            <a:r>
              <a:rPr lang="en-GB" i="1" dirty="0"/>
              <a:t> HANAT Y. ,</a:t>
            </a:r>
            <a:r>
              <a:rPr lang="en-GB" i="1" baseline="30000" dirty="0"/>
              <a:t>2.</a:t>
            </a:r>
            <a:r>
              <a:rPr lang="en-GB" b="1" i="1" dirty="0"/>
              <a:t>AKINWALE</a:t>
            </a:r>
            <a:r>
              <a:rPr lang="en-GB" i="1" dirty="0"/>
              <a:t> ADIO T. AND </a:t>
            </a:r>
            <a:r>
              <a:rPr lang="en-GB" i="1" baseline="30000" dirty="0"/>
              <a:t>3</a:t>
            </a:r>
            <a:r>
              <a:rPr lang="en-GB" b="1" i="1" dirty="0"/>
              <a:t>FOLORUNSHO </a:t>
            </a:r>
            <a:r>
              <a:rPr lang="en-GB" i="1" dirty="0"/>
              <a:t>O.</a:t>
            </a:r>
            <a:endParaRPr lang="en-GB" dirty="0"/>
          </a:p>
          <a:p>
            <a:r>
              <a:rPr lang="en-GB" sz="2600" i="1" baseline="30000" dirty="0" smtClean="0">
                <a:latin typeface="+mn-lt"/>
              </a:rPr>
              <a:t>1.department of computer science, </a:t>
            </a:r>
            <a:r>
              <a:rPr lang="en-GB" sz="2600" i="1" baseline="30000" dirty="0" err="1" smtClean="0">
                <a:latin typeface="+mn-lt"/>
              </a:rPr>
              <a:t>lagos</a:t>
            </a:r>
            <a:r>
              <a:rPr lang="en-GB" sz="2600" i="1" baseline="30000" dirty="0" smtClean="0">
                <a:latin typeface="+mn-lt"/>
              </a:rPr>
              <a:t> state university ,2</a:t>
            </a:r>
            <a:r>
              <a:rPr lang="en-GB" sz="2600" i="1" baseline="30000" dirty="0">
                <a:latin typeface="+mn-lt"/>
              </a:rPr>
              <a:t>.,3..</a:t>
            </a:r>
            <a:r>
              <a:rPr lang="en-GB" sz="2600" i="1" dirty="0">
                <a:latin typeface="+mn-lt"/>
              </a:rPr>
              <a:t> DEPARTMENT OF COMPUTER SCIENCE, FEDERAL UNIVERSITY OF AGRICULTURE </a:t>
            </a:r>
            <a:r>
              <a:rPr lang="en-GB" sz="2600" i="1" dirty="0" smtClean="0">
                <a:latin typeface="+mn-lt"/>
              </a:rPr>
              <a:t>ABEOKUTA, </a:t>
            </a:r>
            <a:r>
              <a:rPr lang="en-GB" sz="2600" i="1" dirty="0"/>
              <a:t>DEPARTMENT OF COMPUTER SCIENCE</a:t>
            </a:r>
            <a:endParaRPr lang="en-GB" sz="2600" dirty="0">
              <a:latin typeface="+mn-lt"/>
            </a:endParaRPr>
          </a:p>
          <a:p>
            <a:r>
              <a:rPr lang="en-GB" dirty="0"/>
              <a:t> </a:t>
            </a:r>
          </a:p>
          <a:p>
            <a:endParaRPr lang="en-GB" dirty="0"/>
          </a:p>
        </p:txBody>
      </p:sp>
    </p:spTree>
    <p:extLst>
      <p:ext uri="{BB962C8B-B14F-4D97-AF65-F5344CB8AC3E}">
        <p14:creationId xmlns:p14="http://schemas.microsoft.com/office/powerpoint/2010/main" val="1468607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Literature Review</a:t>
            </a:r>
            <a:endParaRPr lang="en-GB" dirty="0"/>
          </a:p>
        </p:txBody>
      </p:sp>
      <p:sp>
        <p:nvSpPr>
          <p:cNvPr id="3" name="Content Placeholder 2"/>
          <p:cNvSpPr>
            <a:spLocks noGrp="1"/>
          </p:cNvSpPr>
          <p:nvPr>
            <p:ph idx="1"/>
          </p:nvPr>
        </p:nvSpPr>
        <p:spPr/>
        <p:txBody>
          <a:bodyPr>
            <a:normAutofit fontScale="92500" lnSpcReduction="10000"/>
          </a:bodyPr>
          <a:lstStyle/>
          <a:p>
            <a:r>
              <a:rPr lang="en-GB" dirty="0" err="1"/>
              <a:t>Menalaos</a:t>
            </a:r>
            <a:r>
              <a:rPr lang="en-GB" dirty="0"/>
              <a:t> E. S. and Chris T. P. (2013) researched </a:t>
            </a:r>
            <a:r>
              <a:rPr lang="en-GB" dirty="0" smtClean="0"/>
              <a:t>on:</a:t>
            </a:r>
          </a:p>
          <a:p>
            <a:pPr>
              <a:buFont typeface="Wingdings" panose="05000000000000000000" pitchFamily="2" charset="2"/>
              <a:buChar char="Ø"/>
            </a:pPr>
            <a:r>
              <a:rPr lang="en-GB" dirty="0" smtClean="0"/>
              <a:t> </a:t>
            </a:r>
            <a:r>
              <a:rPr lang="en-GB" dirty="0"/>
              <a:t>the effects of syllabic structure and grapheme frequency of target words on an anagram solving task</a:t>
            </a:r>
            <a:r>
              <a:rPr lang="en-GB" dirty="0" smtClean="0"/>
              <a:t>.</a:t>
            </a:r>
          </a:p>
          <a:p>
            <a:pPr>
              <a:buFont typeface="Wingdings" panose="05000000000000000000" pitchFamily="2" charset="2"/>
              <a:buChar char="Ø"/>
            </a:pPr>
            <a:r>
              <a:rPr lang="en-GB" dirty="0" smtClean="0"/>
              <a:t> </a:t>
            </a:r>
            <a:r>
              <a:rPr lang="en-GB" dirty="0"/>
              <a:t>They also checked for presumable differences on the solving performance of average and below average readers. </a:t>
            </a:r>
            <a:endParaRPr lang="en-GB" dirty="0" smtClean="0"/>
          </a:p>
          <a:p>
            <a:pPr>
              <a:buFont typeface="Wingdings" panose="05000000000000000000" pitchFamily="2" charset="2"/>
              <a:buChar char="Ø"/>
            </a:pPr>
            <a:r>
              <a:rPr lang="en-GB" dirty="0" smtClean="0"/>
              <a:t>This </a:t>
            </a:r>
            <a:r>
              <a:rPr lang="en-GB" dirty="0"/>
              <a:t>was achieved by measuring time spent and user’s number of moves for solving different non-sense anagrams. </a:t>
            </a:r>
            <a:endParaRPr lang="en-GB" dirty="0" smtClean="0"/>
          </a:p>
          <a:p>
            <a:pPr>
              <a:buFont typeface="Wingdings" panose="05000000000000000000" pitchFamily="2" charset="2"/>
              <a:buChar char="Ø"/>
            </a:pPr>
            <a:r>
              <a:rPr lang="en-GB" dirty="0" smtClean="0"/>
              <a:t>Data </a:t>
            </a:r>
            <a:r>
              <a:rPr lang="en-GB" dirty="0"/>
              <a:t>analysis revealed that anagram solving time is affected by the syllabic structure of target words. </a:t>
            </a:r>
            <a:endParaRPr lang="en-GB" dirty="0" smtClean="0"/>
          </a:p>
          <a:p>
            <a:pPr>
              <a:buFont typeface="Wingdings" panose="05000000000000000000" pitchFamily="2" charset="2"/>
              <a:buChar char="Ø"/>
            </a:pPr>
            <a:r>
              <a:rPr lang="en-GB" dirty="0" smtClean="0"/>
              <a:t>The </a:t>
            </a:r>
            <a:r>
              <a:rPr lang="en-GB" dirty="0"/>
              <a:t>main effect of syllabic complexity indicates that both groups of average and below average readers were equally affected. </a:t>
            </a:r>
            <a:endParaRPr lang="en-GB" dirty="0" smtClean="0"/>
          </a:p>
          <a:p>
            <a:pPr>
              <a:buFont typeface="Wingdings" panose="05000000000000000000" pitchFamily="2" charset="2"/>
              <a:buChar char="Ø"/>
            </a:pPr>
            <a:r>
              <a:rPr lang="en-GB" dirty="0" smtClean="0"/>
              <a:t>The </a:t>
            </a:r>
            <a:r>
              <a:rPr lang="en-GB" dirty="0"/>
              <a:t>effect of syllabic complexity was also noticed in the reading fluency measure, where the above average group outperformed the below average group. </a:t>
            </a:r>
            <a:endParaRPr lang="en-GB" dirty="0" smtClean="0"/>
          </a:p>
        </p:txBody>
      </p:sp>
    </p:spTree>
    <p:extLst>
      <p:ext uri="{BB962C8B-B14F-4D97-AF65-F5344CB8AC3E}">
        <p14:creationId xmlns:p14="http://schemas.microsoft.com/office/powerpoint/2010/main" val="507951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Literature Review</a:t>
            </a:r>
            <a:r>
              <a:rPr lang="en-GB" sz="2200" dirty="0" smtClean="0"/>
              <a:t>(</a:t>
            </a:r>
            <a:r>
              <a:rPr lang="en-GB" sz="2200" dirty="0"/>
              <a:t>Table 1: Previous Approaches to Orthographic Analysis of Anagram Task </a:t>
            </a:r>
            <a:r>
              <a:rPr lang="en-GB" sz="2200" dirty="0" smtClean="0"/>
              <a:t>)</a:t>
            </a:r>
            <a:endParaRPr lang="en-GB"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357477"/>
              </p:ext>
            </p:extLst>
          </p:nvPr>
        </p:nvGraphicFramePr>
        <p:xfrm>
          <a:off x="1249251" y="1846263"/>
          <a:ext cx="9453093" cy="4425748"/>
        </p:xfrm>
        <a:graphic>
          <a:graphicData uri="http://schemas.openxmlformats.org/drawingml/2006/table">
            <a:tbl>
              <a:tblPr firstRow="1" firstCol="1" bandRow="1">
                <a:tableStyleId>{5C22544A-7EE6-4342-B048-85BDC9FD1C3A}</a:tableStyleId>
              </a:tblPr>
              <a:tblGrid>
                <a:gridCol w="1364191"/>
                <a:gridCol w="1513060"/>
                <a:gridCol w="2197082"/>
                <a:gridCol w="2354930"/>
                <a:gridCol w="2023830"/>
              </a:tblGrid>
              <a:tr h="201170">
                <a:tc>
                  <a:txBody>
                    <a:bodyPr/>
                    <a:lstStyle/>
                    <a:p>
                      <a:pPr algn="just">
                        <a:lnSpc>
                          <a:spcPct val="107000"/>
                        </a:lnSpc>
                        <a:spcAft>
                          <a:spcPts val="0"/>
                        </a:spcAft>
                      </a:pPr>
                      <a:r>
                        <a:rPr lang="en-GB" sz="1100" dirty="0">
                          <a:effectLst/>
                        </a:rPr>
                        <a:t>S/NO.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dirty="0">
                          <a:effectLst/>
                        </a:rPr>
                        <a:t>Author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dirty="0">
                          <a:effectLst/>
                        </a:rPr>
                        <a:t>Method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dirty="0">
                          <a:effectLst/>
                        </a:rPr>
                        <a:t>Pro</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dirty="0">
                          <a:effectLst/>
                        </a:rPr>
                        <a:t>Cons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r>
              <a:tr h="2816385">
                <a:tc>
                  <a:txBody>
                    <a:bodyPr/>
                    <a:lstStyle/>
                    <a:p>
                      <a:pPr algn="just">
                        <a:lnSpc>
                          <a:spcPct val="107000"/>
                        </a:lnSpc>
                        <a:spcAft>
                          <a:spcPts val="0"/>
                        </a:spcAft>
                      </a:pPr>
                      <a:r>
                        <a:rPr lang="en-GB" sz="11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a:effectLst/>
                        </a:rPr>
                        <a:t>Menalaos E.S and Chris T.P(2013)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dirty="0">
                          <a:effectLst/>
                        </a:rPr>
                        <a:t>Syllabic structure and grapheme frequency of target words </a:t>
                      </a:r>
                      <a:r>
                        <a:rPr lang="en-GB" sz="1100" dirty="0" smtClean="0">
                          <a:effectLst/>
                        </a:rPr>
                        <a:t>in </a:t>
                      </a:r>
                      <a:r>
                        <a:rPr lang="en-GB" sz="1100" dirty="0">
                          <a:effectLst/>
                        </a:rPr>
                        <a:t>anagram solving task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dirty="0">
                          <a:effectLst/>
                        </a:rPr>
                        <a:t>It unveiled how:</a:t>
                      </a:r>
                      <a:endParaRPr lang="en-GB" sz="1000" dirty="0">
                        <a:effectLst/>
                      </a:endParaRPr>
                    </a:p>
                    <a:p>
                      <a:pPr algn="just">
                        <a:lnSpc>
                          <a:spcPct val="107000"/>
                        </a:lnSpc>
                        <a:spcAft>
                          <a:spcPts val="0"/>
                        </a:spcAft>
                      </a:pPr>
                      <a:r>
                        <a:rPr lang="en-GB" sz="1100" dirty="0">
                          <a:effectLst/>
                        </a:rPr>
                        <a:t>-Syllabic structure affects anagram solving time</a:t>
                      </a:r>
                      <a:endParaRPr lang="en-GB" sz="1000" dirty="0">
                        <a:effectLst/>
                      </a:endParaRPr>
                    </a:p>
                    <a:p>
                      <a:pPr algn="just">
                        <a:lnSpc>
                          <a:spcPct val="107000"/>
                        </a:lnSpc>
                        <a:spcAft>
                          <a:spcPts val="0"/>
                        </a:spcAft>
                      </a:pPr>
                      <a:r>
                        <a:rPr lang="en-GB" sz="1100" dirty="0" smtClean="0">
                          <a:effectLst/>
                        </a:rPr>
                        <a:t>- The effect of Syllabic </a:t>
                      </a:r>
                      <a:r>
                        <a:rPr lang="en-GB" sz="1100" dirty="0">
                          <a:effectLst/>
                        </a:rPr>
                        <a:t>complexity </a:t>
                      </a:r>
                      <a:r>
                        <a:rPr lang="en-GB" sz="1100" dirty="0" smtClean="0">
                          <a:effectLst/>
                        </a:rPr>
                        <a:t>on </a:t>
                      </a:r>
                      <a:r>
                        <a:rPr lang="en-GB" sz="1100" dirty="0">
                          <a:effectLst/>
                        </a:rPr>
                        <a:t>reading fluency measure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a:effectLst/>
                        </a:rPr>
                        <a:t>The correlation between the recognition of anagram containing infrequent grapheme and those with frequent phoneme-to-grapheme mapping is not explored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r>
              <a:tr h="1408193">
                <a:tc>
                  <a:txBody>
                    <a:bodyPr/>
                    <a:lstStyle/>
                    <a:p>
                      <a:pPr algn="just">
                        <a:lnSpc>
                          <a:spcPct val="107000"/>
                        </a:lnSpc>
                        <a:spcAft>
                          <a:spcPts val="0"/>
                        </a:spcAft>
                      </a:pPr>
                      <a:r>
                        <a:rPr lang="en-GB" sz="11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a:effectLst/>
                        </a:rPr>
                        <a:t>Norvick L.R and Shennem S.J(2004)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a:effectLst/>
                        </a:rPr>
                        <a:t>Position-Sensitive type-based Bi-gram frequency</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a:effectLst/>
                        </a:rPr>
                        <a:t>It better predicts the difficulty of anagram solution compared to token based numbers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c>
                  <a:txBody>
                    <a:bodyPr/>
                    <a:lstStyle/>
                    <a:p>
                      <a:pPr algn="just">
                        <a:lnSpc>
                          <a:spcPct val="107000"/>
                        </a:lnSpc>
                        <a:spcAft>
                          <a:spcPts val="0"/>
                        </a:spcAft>
                      </a:pPr>
                      <a:r>
                        <a:rPr lang="en-GB" sz="1100" dirty="0">
                          <a:effectLst/>
                        </a:rPr>
                        <a:t>It is restricted to five letters word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075" marR="64075" marT="0" marB="0"/>
                </a:tc>
              </a:tr>
            </a:tbl>
          </a:graphicData>
        </a:graphic>
      </p:graphicFrame>
    </p:spTree>
    <p:extLst>
      <p:ext uri="{BB962C8B-B14F-4D97-AF65-F5344CB8AC3E}">
        <p14:creationId xmlns:p14="http://schemas.microsoft.com/office/powerpoint/2010/main" val="2418766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Literature Review</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0380147"/>
              </p:ext>
            </p:extLst>
          </p:nvPr>
        </p:nvGraphicFramePr>
        <p:xfrm>
          <a:off x="1931832" y="2098397"/>
          <a:ext cx="7237926" cy="195707"/>
        </p:xfrm>
        <a:graphic>
          <a:graphicData uri="http://schemas.openxmlformats.org/drawingml/2006/table">
            <a:tbl>
              <a:tblPr firstRow="1" firstCol="1" bandRow="1">
                <a:tableStyleId>{5C22544A-7EE6-4342-B048-85BDC9FD1C3A}</a:tableStyleId>
              </a:tblPr>
              <a:tblGrid>
                <a:gridCol w="1044517"/>
                <a:gridCol w="1158500"/>
                <a:gridCol w="1682233"/>
                <a:gridCol w="1803095"/>
                <a:gridCol w="1549581"/>
              </a:tblGrid>
              <a:tr h="83185">
                <a:tc>
                  <a:txBody>
                    <a:bodyPr/>
                    <a:lstStyle/>
                    <a:p>
                      <a:pPr algn="just">
                        <a:lnSpc>
                          <a:spcPct val="107000"/>
                        </a:lnSpc>
                        <a:spcAft>
                          <a:spcPts val="0"/>
                        </a:spcAft>
                      </a:pPr>
                      <a:r>
                        <a:rPr lang="en-GB" sz="1200" dirty="0">
                          <a:effectLst/>
                        </a:rPr>
                        <a:t>S/NO.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Author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Method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Pro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Cons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53633678"/>
              </p:ext>
            </p:extLst>
          </p:nvPr>
        </p:nvGraphicFramePr>
        <p:xfrm>
          <a:off x="1944710" y="2325558"/>
          <a:ext cx="7263684" cy="3392662"/>
        </p:xfrm>
        <a:graphic>
          <a:graphicData uri="http://schemas.openxmlformats.org/drawingml/2006/table">
            <a:tbl>
              <a:tblPr firstRow="1" firstCol="1" bandRow="1">
                <a:tableStyleId>{5C22544A-7EE6-4342-B048-85BDC9FD1C3A}</a:tableStyleId>
              </a:tblPr>
              <a:tblGrid>
                <a:gridCol w="1048235"/>
                <a:gridCol w="1162623"/>
                <a:gridCol w="1688220"/>
                <a:gridCol w="1809511"/>
                <a:gridCol w="1555095"/>
              </a:tblGrid>
              <a:tr h="1122539">
                <a:tc>
                  <a:txBody>
                    <a:bodyPr/>
                    <a:lstStyle/>
                    <a:p>
                      <a:pPr algn="just">
                        <a:lnSpc>
                          <a:spcPct val="107000"/>
                        </a:lnSpc>
                        <a:spcAft>
                          <a:spcPts val="0"/>
                        </a:spcAft>
                      </a:pPr>
                      <a:r>
                        <a:rPr lang="en-GB" sz="1200" dirty="0">
                          <a:effectLst/>
                        </a:rPr>
                        <a:t>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Sergio p. et al(2014)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Applied rasch scaling to syllabic structure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smtClean="0">
                          <a:effectLst/>
                        </a:rPr>
                        <a:t>It </a:t>
                      </a:r>
                      <a:r>
                        <a:rPr lang="en-GB" sz="1200" dirty="0">
                          <a:effectLst/>
                        </a:rPr>
                        <a:t>establish individual’s ability to solve anagram and the relative difficulty of anagram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Syllable number is restricted to five letters.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1296">
                <a:tc>
                  <a:txBody>
                    <a:bodyPr/>
                    <a:lstStyle/>
                    <a:p>
                      <a:pPr algn="just">
                        <a:lnSpc>
                          <a:spcPct val="107000"/>
                        </a:lnSpc>
                        <a:spcAft>
                          <a:spcPts val="0"/>
                        </a:spcAft>
                      </a:pPr>
                      <a:r>
                        <a:rPr lang="en-GB" sz="12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Hua-Zhan Yin et al(2016)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smtClean="0">
                          <a:effectLst/>
                        </a:rPr>
                        <a:t>Syllabic structure method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It depicts unconscious and conscious error detection in anagram solution task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Orthography is restricted to Chinese language.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18827">
                <a:tc>
                  <a:txBody>
                    <a:bodyPr/>
                    <a:lstStyle/>
                    <a:p>
                      <a:pPr algn="just">
                        <a:lnSpc>
                          <a:spcPct val="107000"/>
                        </a:lnSpc>
                        <a:spcAft>
                          <a:spcPts val="0"/>
                        </a:spcAft>
                      </a:pPr>
                      <a:r>
                        <a:rPr lang="en-GB" sz="1200" dirty="0">
                          <a:effectLst/>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err="1">
                          <a:effectLst/>
                        </a:rPr>
                        <a:t>Couriear</a:t>
                      </a:r>
                      <a:r>
                        <a:rPr lang="en-GB" sz="1200" dirty="0">
                          <a:effectLst/>
                        </a:rPr>
                        <a:t> P. and </a:t>
                      </a:r>
                      <a:r>
                        <a:rPr lang="en-GB" sz="1200" dirty="0" err="1">
                          <a:effectLst/>
                        </a:rPr>
                        <a:t>Lequexx</a:t>
                      </a:r>
                      <a:r>
                        <a:rPr lang="en-GB" sz="1200" dirty="0">
                          <a:effectLst/>
                        </a:rPr>
                        <a:t> M(2004)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Orthographic neighbourhood size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Established relationship between lexical units, prime and target stimuli</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Research was conducted using analysis tool</a:t>
                      </a:r>
                      <a:r>
                        <a:rPr lang="en-GB" sz="1200" dirty="0" smtClean="0">
                          <a:effectLst/>
                        </a:rPr>
                        <a:t>, no </a:t>
                      </a:r>
                      <a:r>
                        <a:rPr lang="en-GB" sz="1200" dirty="0">
                          <a:effectLst/>
                        </a:rPr>
                        <a:t>standard software was implemented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56573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Literature Review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3197896"/>
              </p:ext>
            </p:extLst>
          </p:nvPr>
        </p:nvGraphicFramePr>
        <p:xfrm>
          <a:off x="2150772" y="2085519"/>
          <a:ext cx="6156102" cy="195707"/>
        </p:xfrm>
        <a:graphic>
          <a:graphicData uri="http://schemas.openxmlformats.org/drawingml/2006/table">
            <a:tbl>
              <a:tblPr firstRow="1" firstCol="1" bandRow="1">
                <a:tableStyleId>{5C22544A-7EE6-4342-B048-85BDC9FD1C3A}</a:tableStyleId>
              </a:tblPr>
              <a:tblGrid>
                <a:gridCol w="888397"/>
                <a:gridCol w="985345"/>
                <a:gridCol w="1430797"/>
                <a:gridCol w="1533593"/>
                <a:gridCol w="1317970"/>
              </a:tblGrid>
              <a:tr h="83185">
                <a:tc>
                  <a:txBody>
                    <a:bodyPr/>
                    <a:lstStyle/>
                    <a:p>
                      <a:pPr algn="just">
                        <a:lnSpc>
                          <a:spcPct val="107000"/>
                        </a:lnSpc>
                        <a:spcAft>
                          <a:spcPts val="0"/>
                        </a:spcAft>
                      </a:pPr>
                      <a:r>
                        <a:rPr lang="en-GB" sz="1200">
                          <a:effectLst/>
                        </a:rPr>
                        <a:t>S/NO.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Author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Method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Pro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Cons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57446593"/>
              </p:ext>
            </p:extLst>
          </p:nvPr>
        </p:nvGraphicFramePr>
        <p:xfrm>
          <a:off x="749552" y="1737360"/>
          <a:ext cx="10406128" cy="4793934"/>
        </p:xfrm>
        <a:graphic>
          <a:graphicData uri="http://schemas.openxmlformats.org/drawingml/2006/table">
            <a:tbl>
              <a:tblPr firstRow="1" firstCol="1" bandRow="1">
                <a:tableStyleId>{5C22544A-7EE6-4342-B048-85BDC9FD1C3A}</a:tableStyleId>
              </a:tblPr>
              <a:tblGrid>
                <a:gridCol w="1501725"/>
                <a:gridCol w="1665604"/>
                <a:gridCol w="2418585"/>
                <a:gridCol w="2592348"/>
                <a:gridCol w="2227866"/>
              </a:tblGrid>
              <a:tr h="1060280">
                <a:tc>
                  <a:txBody>
                    <a:bodyPr/>
                    <a:lstStyle/>
                    <a:p>
                      <a:pPr algn="just">
                        <a:lnSpc>
                          <a:spcPct val="107000"/>
                        </a:lnSpc>
                        <a:spcAft>
                          <a:spcPts val="0"/>
                        </a:spcAft>
                      </a:pPr>
                      <a:r>
                        <a:rPr lang="en-GB" sz="600" dirty="0">
                          <a:effectLst/>
                        </a:rPr>
                        <a:t>6</a:t>
                      </a: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dirty="0">
                          <a:effectLst/>
                        </a:rPr>
                        <a:t>Mary A.F et al (1981)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dirty="0">
                          <a:effectLst/>
                        </a:rPr>
                        <a:t>-</a:t>
                      </a:r>
                      <a:r>
                        <a:rPr lang="en-GB" sz="1400" dirty="0" smtClean="0">
                          <a:effectLst/>
                        </a:rPr>
                        <a:t>Syllabic </a:t>
                      </a:r>
                      <a:r>
                        <a:rPr lang="en-GB" sz="1400" dirty="0">
                          <a:effectLst/>
                        </a:rPr>
                        <a:t>structure and Orthographic neighbourhood frequency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GB" sz="1400" dirty="0">
                          <a:effectLst/>
                        </a:rPr>
                        <a:t>-Syllabic structure was used to compare the effect </a:t>
                      </a:r>
                      <a:r>
                        <a:rPr lang="en-GB" sz="1400" dirty="0" smtClean="0">
                          <a:effectLst/>
                        </a:rPr>
                        <a:t>of copying words on memory.</a:t>
                      </a:r>
                    </a:p>
                    <a:p>
                      <a:pPr algn="just">
                        <a:lnSpc>
                          <a:spcPct val="107000"/>
                        </a:lnSpc>
                        <a:spcAft>
                          <a:spcPts val="0"/>
                        </a:spcAft>
                      </a:pPr>
                      <a:r>
                        <a:rPr lang="en-GB" sz="1400" dirty="0" smtClean="0">
                          <a:effectLst/>
                        </a:rPr>
                        <a:t>-</a:t>
                      </a:r>
                      <a:r>
                        <a:rPr lang="en-GB" sz="1400" dirty="0">
                          <a:effectLst/>
                        </a:rPr>
                        <a:t>Neighbourhood frequency was used to compare memory for anagram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a:effectLst/>
                        </a:rPr>
                        <a:t>Research was conducted using analysis tool, no standard software was implemented.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r>
              <a:tr h="643235">
                <a:tc>
                  <a:txBody>
                    <a:bodyPr/>
                    <a:lstStyle/>
                    <a:p>
                      <a:pPr algn="just">
                        <a:lnSpc>
                          <a:spcPct val="107000"/>
                        </a:lnSpc>
                        <a:spcAft>
                          <a:spcPts val="0"/>
                        </a:spcAft>
                      </a:pPr>
                      <a:r>
                        <a:rPr lang="en-GB" sz="600">
                          <a:effectLst/>
                        </a:rPr>
                        <a:t>7</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dirty="0">
                          <a:effectLst/>
                        </a:rPr>
                        <a:t>Sandra M et al (2009)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a:effectLst/>
                        </a:rPr>
                        <a:t>Exploration of syllabic structure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a:effectLst/>
                        </a:rPr>
                        <a:t>It is used to evaluate the cognitive ability of patients with primary progressive Aphasia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a:effectLst/>
                        </a:rPr>
                        <a:t>Anagram test was conducted orally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r>
              <a:tr h="1131055">
                <a:tc>
                  <a:txBody>
                    <a:bodyPr/>
                    <a:lstStyle/>
                    <a:p>
                      <a:pPr algn="just">
                        <a:lnSpc>
                          <a:spcPct val="107000"/>
                        </a:lnSpc>
                        <a:spcAft>
                          <a:spcPts val="0"/>
                        </a:spcAft>
                      </a:pPr>
                      <a:r>
                        <a:rPr lang="en-GB" sz="600">
                          <a:effectLst/>
                        </a:rPr>
                        <a:t>8</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dirty="0">
                          <a:effectLst/>
                        </a:rPr>
                        <a:t>Robert, D. et al(2006)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a:effectLst/>
                        </a:rPr>
                        <a:t>Syllabic structure using sorting anagram detection technique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a:effectLst/>
                        </a:rPr>
                        <a:t>It enable direct control of psycholinguistic features that may influence the cognitive process in anagram solution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dirty="0">
                          <a:effectLst/>
                        </a:rPr>
                        <a:t>-Bigram frequency calculation was not directly incorporated in the software</a:t>
                      </a:r>
                    </a:p>
                    <a:p>
                      <a:pPr algn="just">
                        <a:lnSpc>
                          <a:spcPct val="107000"/>
                        </a:lnSpc>
                        <a:spcAft>
                          <a:spcPts val="0"/>
                        </a:spcAft>
                      </a:pPr>
                      <a:r>
                        <a:rPr lang="en-GB" sz="1400" dirty="0">
                          <a:effectLst/>
                        </a:rPr>
                        <a:t>Orthographic neighbourhood frequency </a:t>
                      </a:r>
                      <a:r>
                        <a:rPr lang="en-GB" sz="1400" dirty="0" smtClean="0">
                          <a:effectLst/>
                        </a:rPr>
                        <a:t>was </a:t>
                      </a:r>
                      <a:r>
                        <a:rPr lang="en-GB" sz="1400" dirty="0">
                          <a:effectLst/>
                        </a:rPr>
                        <a:t>not explored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r>
              <a:tr h="1166778">
                <a:tc>
                  <a:txBody>
                    <a:bodyPr/>
                    <a:lstStyle/>
                    <a:p>
                      <a:pPr algn="just">
                        <a:lnSpc>
                          <a:spcPct val="107000"/>
                        </a:lnSpc>
                        <a:spcAft>
                          <a:spcPts val="0"/>
                        </a:spcAft>
                      </a:pPr>
                      <a:r>
                        <a:rPr lang="en-GB" sz="600">
                          <a:effectLst/>
                        </a:rPr>
                        <a:t>9</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dirty="0" err="1">
                          <a:effectLst/>
                        </a:rPr>
                        <a:t>Henin</a:t>
                      </a:r>
                      <a:r>
                        <a:rPr lang="en-GB" sz="1400" dirty="0">
                          <a:effectLst/>
                        </a:rPr>
                        <a:t> J. et al (2009)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dirty="0">
                          <a:effectLst/>
                        </a:rPr>
                        <a:t>The Orthographic structure used is NGRAM WELL, with bubble sort as a measure of anagram detection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dirty="0">
                          <a:effectLst/>
                        </a:rPr>
                        <a:t>-It serves as better predictor of anagram detection. This is done by using bubble sort to find the </a:t>
                      </a:r>
                      <a:r>
                        <a:rPr lang="en-GB" sz="1400" dirty="0" smtClean="0">
                          <a:effectLst/>
                        </a:rPr>
                        <a:t>distance of </a:t>
                      </a:r>
                      <a:r>
                        <a:rPr lang="en-GB" sz="1400" dirty="0">
                          <a:effectLst/>
                        </a:rPr>
                        <a:t>transforming a supplied anagram answer to target word. </a:t>
                      </a:r>
                    </a:p>
                    <a:p>
                      <a:pPr algn="just">
                        <a:lnSpc>
                          <a:spcPct val="107000"/>
                        </a:lnSpc>
                        <a:spcAft>
                          <a:spcPts val="0"/>
                        </a:spcAft>
                      </a:pPr>
                      <a:r>
                        <a:rPr lang="en-GB" sz="1400" dirty="0">
                          <a:effectLst/>
                        </a:rPr>
                        <a:t>-It is position free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c>
                  <a:txBody>
                    <a:bodyPr/>
                    <a:lstStyle/>
                    <a:p>
                      <a:pPr algn="just">
                        <a:lnSpc>
                          <a:spcPct val="107000"/>
                        </a:lnSpc>
                        <a:spcAft>
                          <a:spcPts val="0"/>
                        </a:spcAft>
                      </a:pPr>
                      <a:r>
                        <a:rPr lang="en-GB" sz="1400" dirty="0">
                          <a:effectLst/>
                        </a:rPr>
                        <a:t>Bubble sort makes execution using N-Gram slower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038" marR="32038" marT="0" marB="0"/>
                </a:tc>
              </a:tr>
            </a:tbl>
          </a:graphicData>
        </a:graphic>
      </p:graphicFrame>
    </p:spTree>
    <p:extLst>
      <p:ext uri="{BB962C8B-B14F-4D97-AF65-F5344CB8AC3E}">
        <p14:creationId xmlns:p14="http://schemas.microsoft.com/office/powerpoint/2010/main" val="12440992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idx="1"/>
          </p:nvPr>
        </p:nvSpPr>
        <p:spPr/>
        <p:txBody>
          <a:bodyPr/>
          <a:lstStyle/>
          <a:p>
            <a:pPr marL="91440" lvl="1" indent="-91440">
              <a:spcBef>
                <a:spcPts val="1200"/>
              </a:spcBef>
              <a:spcAft>
                <a:spcPts val="200"/>
              </a:spcAft>
              <a:buSzPct val="100000"/>
              <a:buFont typeface="Calibri" panose="020F0502020204030204" pitchFamily="34" charset="0"/>
              <a:buChar char=" "/>
            </a:pPr>
            <a:r>
              <a:rPr lang="en-GB" dirty="0"/>
              <a:t>Existing Anagram Detection </a:t>
            </a:r>
            <a:r>
              <a:rPr lang="en-GB" dirty="0" smtClean="0"/>
              <a:t>Methods:</a:t>
            </a:r>
          </a:p>
          <a:p>
            <a:pPr marL="285750" lvl="1" indent="-285750">
              <a:spcBef>
                <a:spcPts val="1200"/>
              </a:spcBef>
              <a:spcAft>
                <a:spcPts val="200"/>
              </a:spcAft>
              <a:buSzPct val="100000"/>
              <a:buFont typeface="Wingdings" panose="05000000000000000000" pitchFamily="2" charset="2"/>
              <a:buChar char="Ø"/>
            </a:pPr>
            <a:r>
              <a:rPr lang="en-GB" sz="1600" dirty="0" smtClean="0"/>
              <a:t>Brute Force: This </a:t>
            </a:r>
            <a:r>
              <a:rPr lang="en-GB" sz="1600" dirty="0"/>
              <a:t>has to do with listing all permutations of the first string, and check if the second string is equal to any of the permutations of the first. This gives a very poor complexity n!</a:t>
            </a:r>
            <a:endParaRPr lang="en-GB" sz="1600" dirty="0" smtClean="0"/>
          </a:p>
          <a:p>
            <a:pPr marL="285750" lvl="1" indent="-285750">
              <a:spcBef>
                <a:spcPts val="1200"/>
              </a:spcBef>
              <a:spcAft>
                <a:spcPts val="200"/>
              </a:spcAft>
              <a:buSzPct val="100000"/>
              <a:buFont typeface="Wingdings" panose="05000000000000000000" pitchFamily="2" charset="2"/>
              <a:buChar char="Ø"/>
            </a:pPr>
            <a:r>
              <a:rPr lang="en-GB" sz="1600" dirty="0" smtClean="0"/>
              <a:t>Sorting: two </a:t>
            </a:r>
            <a:r>
              <a:rPr lang="en-GB" sz="1600" dirty="0"/>
              <a:t>strings are anagrams of each other if they are equal, when their letters are sorted.</a:t>
            </a:r>
            <a:endParaRPr lang="en-GB" sz="1600" dirty="0" smtClean="0"/>
          </a:p>
          <a:p>
            <a:pPr marL="285750" lvl="1" indent="-285750">
              <a:spcBef>
                <a:spcPts val="1200"/>
              </a:spcBef>
              <a:spcAft>
                <a:spcPts val="200"/>
              </a:spcAft>
              <a:buSzPct val="100000"/>
              <a:buFont typeface="Wingdings" panose="05000000000000000000" pitchFamily="2" charset="2"/>
              <a:buChar char="Ø"/>
            </a:pPr>
            <a:r>
              <a:rPr lang="en-GB" sz="1600" dirty="0" smtClean="0"/>
              <a:t>Counting: </a:t>
            </a:r>
            <a:r>
              <a:rPr lang="en-GB" sz="1600" dirty="0"/>
              <a:t>It has to do with counting how many times each character occur in each string, and confirm that each string has the same number of character as the other.</a:t>
            </a:r>
          </a:p>
          <a:p>
            <a:pPr marL="285750" lvl="1" indent="-285750">
              <a:spcBef>
                <a:spcPts val="1200"/>
              </a:spcBef>
              <a:spcAft>
                <a:spcPts val="200"/>
              </a:spcAft>
              <a:buSzPct val="100000"/>
              <a:buFont typeface="Wingdings" panose="05000000000000000000" pitchFamily="2" charset="2"/>
              <a:buChar char="Ø"/>
            </a:pPr>
            <a:r>
              <a:rPr lang="en-GB" sz="1600" dirty="0" smtClean="0"/>
              <a:t>Histogram: </a:t>
            </a:r>
            <a:r>
              <a:rPr lang="en-GB" sz="1600" dirty="0"/>
              <a:t>This works by building frequency histogram of characters in each string, and check whether each histogram are the same.</a:t>
            </a:r>
          </a:p>
          <a:p>
            <a:endParaRPr lang="en-GB" dirty="0"/>
          </a:p>
        </p:txBody>
      </p:sp>
    </p:spTree>
    <p:extLst>
      <p:ext uri="{BB962C8B-B14F-4D97-AF65-F5344CB8AC3E}">
        <p14:creationId xmlns:p14="http://schemas.microsoft.com/office/powerpoint/2010/main" val="3517260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 Brute Force is not considered in this research because it has a poor running time, it runs with as much as n!</a:t>
            </a:r>
          </a:p>
          <a:p>
            <a:pPr>
              <a:buFont typeface="Wingdings" panose="05000000000000000000" pitchFamily="2" charset="2"/>
              <a:buChar char="Ø"/>
            </a:pPr>
            <a:r>
              <a:rPr lang="en-GB" dirty="0"/>
              <a:t> </a:t>
            </a:r>
            <a:r>
              <a:rPr lang="en-GB" dirty="0" smtClean="0"/>
              <a:t>The methods that were explored are:</a:t>
            </a:r>
          </a:p>
          <a:p>
            <a:pPr lvl="1">
              <a:buFont typeface="Wingdings" panose="05000000000000000000" pitchFamily="2" charset="2"/>
              <a:buChar char="Ø"/>
            </a:pPr>
            <a:r>
              <a:rPr lang="en-GB" dirty="0" smtClean="0"/>
              <a:t> Sorting </a:t>
            </a:r>
          </a:p>
          <a:p>
            <a:pPr lvl="1">
              <a:buFont typeface="Wingdings" panose="05000000000000000000" pitchFamily="2" charset="2"/>
              <a:buChar char="Ø"/>
            </a:pPr>
            <a:r>
              <a:rPr lang="en-GB" dirty="0" smtClean="0"/>
              <a:t>Counting</a:t>
            </a:r>
          </a:p>
          <a:p>
            <a:pPr>
              <a:buFont typeface="Wingdings" panose="05000000000000000000" pitchFamily="2" charset="2"/>
              <a:buChar char="Ø"/>
            </a:pPr>
            <a:r>
              <a:rPr lang="en-GB" dirty="0" smtClean="0"/>
              <a:t>Histogram is not considered because it execution process is similar to counting</a:t>
            </a:r>
          </a:p>
          <a:p>
            <a:endParaRPr lang="en-GB" dirty="0"/>
          </a:p>
        </p:txBody>
      </p:sp>
    </p:spTree>
    <p:extLst>
      <p:ext uri="{BB962C8B-B14F-4D97-AF65-F5344CB8AC3E}">
        <p14:creationId xmlns:p14="http://schemas.microsoft.com/office/powerpoint/2010/main" val="890428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26"/>
          <p:cNvSpPr>
            <a:spLocks noChangeArrowheads="1"/>
          </p:cNvSpPr>
          <p:nvPr/>
        </p:nvSpPr>
        <p:spPr bwMode="auto">
          <a:xfrm>
            <a:off x="759853" y="502276"/>
            <a:ext cx="1119174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44" name="Object 43"/>
          <p:cNvGraphicFramePr>
            <a:graphicFrameLocks noChangeAspect="1"/>
          </p:cNvGraphicFramePr>
          <p:nvPr>
            <p:extLst>
              <p:ext uri="{D42A27DB-BD31-4B8C-83A1-F6EECF244321}">
                <p14:modId xmlns:p14="http://schemas.microsoft.com/office/powerpoint/2010/main" val="1665127852"/>
              </p:ext>
            </p:extLst>
          </p:nvPr>
        </p:nvGraphicFramePr>
        <p:xfrm>
          <a:off x="759852" y="959475"/>
          <a:ext cx="3786390" cy="817809"/>
        </p:xfrm>
        <a:graphic>
          <a:graphicData uri="http://schemas.openxmlformats.org/presentationml/2006/ole">
            <mc:AlternateContent xmlns:mc="http://schemas.openxmlformats.org/markup-compatibility/2006">
              <mc:Choice xmlns:v="urn:schemas-microsoft-com:vml" Requires="v">
                <p:oleObj spid="_x0000_s1107" name="Equation" r:id="rId3" imgW="1676400" imgH="330200" progId="Equation.DSMT4">
                  <p:embed/>
                </p:oleObj>
              </mc:Choice>
              <mc:Fallback>
                <p:oleObj name="Equation" r:id="rId3" imgW="1676400" imgH="330200" progId="Equation.DSMT4">
                  <p:embed/>
                  <p:pic>
                    <p:nvPicPr>
                      <p:cNvPr id="0" name="Object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852" y="959475"/>
                        <a:ext cx="3786390" cy="817809"/>
                      </a:xfrm>
                      <a:prstGeom prst="rect">
                        <a:avLst/>
                      </a:prstGeom>
                      <a:noFill/>
                    </p:spPr>
                  </p:pic>
                </p:oleObj>
              </mc:Fallback>
            </mc:AlternateContent>
          </a:graphicData>
        </a:graphic>
      </p:graphicFrame>
      <p:sp>
        <p:nvSpPr>
          <p:cNvPr id="49" name="Rectangle 48"/>
          <p:cNvSpPr/>
          <p:nvPr/>
        </p:nvSpPr>
        <p:spPr>
          <a:xfrm>
            <a:off x="317678" y="1777284"/>
            <a:ext cx="6096000" cy="685059"/>
          </a:xfrm>
          <a:prstGeom prst="rect">
            <a:avLst/>
          </a:prstGeom>
        </p:spPr>
        <p:txBody>
          <a:bodyPr>
            <a:spAutoFit/>
          </a:bodyPr>
          <a:lstStyle/>
          <a:p>
            <a:pPr marL="450215" algn="just">
              <a:lnSpc>
                <a:spcPct val="107000"/>
              </a:lnSpc>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Where </a:t>
            </a:r>
            <a:r>
              <a:rPr lang="en-GB" dirty="0" err="1">
                <a:latin typeface="Times New Roman" panose="02020603050405020304" pitchFamily="18" charset="0"/>
                <a:ea typeface="Calibri" panose="020F0502020204030204" pitchFamily="34" charset="0"/>
                <a:cs typeface="Times New Roman" panose="02020603050405020304" pitchFamily="18" charset="0"/>
              </a:rPr>
              <a:t>Si,Sj</a:t>
            </a:r>
            <a:r>
              <a:rPr lang="en-GB" dirty="0">
                <a:latin typeface="Times New Roman" panose="02020603050405020304" pitchFamily="18" charset="0"/>
                <a:ea typeface="Calibri" panose="020F0502020204030204" pitchFamily="34" charset="0"/>
                <a:cs typeface="Times New Roman" panose="02020603050405020304" pitchFamily="18" charset="0"/>
              </a:rPr>
              <a:t> are characters of sorted list of strings X and Y.</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a:t>
            </a:r>
            <a:r>
              <a:rPr lang="en-GB" dirty="0" err="1">
                <a:latin typeface="Times New Roman" panose="02020603050405020304" pitchFamily="18" charset="0"/>
                <a:ea typeface="Calibri" panose="020F0502020204030204" pitchFamily="34" charset="0"/>
                <a:cs typeface="Times New Roman" panose="02020603050405020304" pitchFamily="18" charset="0"/>
              </a:rPr>
              <a:t>Sx</a:t>
            </a:r>
            <a:r>
              <a:rPr lang="en-GB" dirty="0">
                <a:latin typeface="Times New Roman" panose="02020603050405020304" pitchFamily="18" charset="0"/>
                <a:ea typeface="Calibri" panose="020F0502020204030204" pitchFamily="34" charset="0"/>
                <a:cs typeface="Times New Roman" panose="02020603050405020304" pitchFamily="18" charset="0"/>
              </a:rPr>
              <a:t>|,|</a:t>
            </a:r>
            <a:r>
              <a:rPr lang="en-GB" dirty="0" err="1">
                <a:latin typeface="Times New Roman" panose="02020603050405020304" pitchFamily="18" charset="0"/>
                <a:ea typeface="Calibri" panose="020F0502020204030204" pitchFamily="34" charset="0"/>
                <a:cs typeface="Times New Roman" panose="02020603050405020304" pitchFamily="18" charset="0"/>
              </a:rPr>
              <a:t>Sy</a:t>
            </a:r>
            <a:r>
              <a:rPr lang="en-GB" dirty="0">
                <a:latin typeface="Times New Roman" panose="02020603050405020304" pitchFamily="18" charset="0"/>
                <a:ea typeface="Calibri" panose="020F0502020204030204" pitchFamily="34" charset="0"/>
                <a:cs typeface="Times New Roman" panose="02020603050405020304" pitchFamily="18" charset="0"/>
              </a:rPr>
              <a:t>| represents length of sorted list X and Y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2" name="Rectangle 34"/>
          <p:cNvSpPr>
            <a:spLocks noChangeArrowheads="1"/>
          </p:cNvSpPr>
          <p:nvPr/>
        </p:nvSpPr>
        <p:spPr bwMode="auto">
          <a:xfrm>
            <a:off x="901521" y="246234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3" name="Object 52"/>
          <p:cNvGraphicFramePr>
            <a:graphicFrameLocks noChangeAspect="1"/>
          </p:cNvGraphicFramePr>
          <p:nvPr>
            <p:extLst>
              <p:ext uri="{D42A27DB-BD31-4B8C-83A1-F6EECF244321}">
                <p14:modId xmlns:p14="http://schemas.microsoft.com/office/powerpoint/2010/main" val="2854351718"/>
              </p:ext>
            </p:extLst>
          </p:nvPr>
        </p:nvGraphicFramePr>
        <p:xfrm>
          <a:off x="901521" y="2462343"/>
          <a:ext cx="723900" cy="342900"/>
        </p:xfrm>
        <a:graphic>
          <a:graphicData uri="http://schemas.openxmlformats.org/presentationml/2006/ole">
            <mc:AlternateContent xmlns:mc="http://schemas.openxmlformats.org/markup-compatibility/2006">
              <mc:Choice xmlns:v="urn:schemas-microsoft-com:vml" Requires="v">
                <p:oleObj spid="_x0000_s1108" name="Equation" r:id="rId5" imgW="723586" imgH="330057" progId="Equation.DSMT4">
                  <p:embed/>
                </p:oleObj>
              </mc:Choice>
              <mc:Fallback>
                <p:oleObj name="Equation" r:id="rId5" imgW="723586" imgH="330057" progId="Equation.DSMT4">
                  <p:embed/>
                  <p:pic>
                    <p:nvPicPr>
                      <p:cNvPr id="0" name="Object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1521" y="2462343"/>
                        <a:ext cx="7239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 name="Rectangle 53"/>
          <p:cNvSpPr/>
          <p:nvPr/>
        </p:nvSpPr>
        <p:spPr>
          <a:xfrm>
            <a:off x="759853" y="2818486"/>
            <a:ext cx="6096000" cy="923330"/>
          </a:xfrm>
          <a:prstGeom prst="rect">
            <a:avLst/>
          </a:prstGeom>
        </p:spPr>
        <p:txBody>
          <a:bodyPr>
            <a:spAutoFit/>
          </a:bodyPr>
          <a:lstStyle/>
          <a:p>
            <a:r>
              <a:rPr lang="en-GB" dirty="0">
                <a:latin typeface="Times New Roman" panose="02020603050405020304" pitchFamily="18" charset="0"/>
                <a:ea typeface="Calibri" panose="020F0502020204030204" pitchFamily="34" charset="0"/>
              </a:rPr>
              <a:t> it finds out the presence of a character in both strings, and add 1 to sum for each presence. The sum of the intersection must be equal to the length of X as well as Y for anagram to hold.</a:t>
            </a:r>
            <a:endParaRPr lang="en-GB" dirty="0"/>
          </a:p>
        </p:txBody>
      </p:sp>
      <p:sp>
        <p:nvSpPr>
          <p:cNvPr id="56" name="TextBox 55"/>
          <p:cNvSpPr txBox="1"/>
          <p:nvPr/>
        </p:nvSpPr>
        <p:spPr>
          <a:xfrm>
            <a:off x="1777284" y="565222"/>
            <a:ext cx="4327301" cy="369332"/>
          </a:xfrm>
          <a:prstGeom prst="rect">
            <a:avLst/>
          </a:prstGeom>
          <a:noFill/>
        </p:spPr>
        <p:txBody>
          <a:bodyPr wrap="square" rtlCol="0">
            <a:spAutoFit/>
          </a:bodyPr>
          <a:lstStyle/>
          <a:p>
            <a:pPr lvl="2"/>
            <a:r>
              <a:rPr lang="en-GB"/>
              <a:t>Anagram Detection with Sorting</a:t>
            </a:r>
            <a:endParaRPr lang="en-GB" sz="1600"/>
          </a:p>
        </p:txBody>
      </p:sp>
    </p:spTree>
    <p:extLst>
      <p:ext uri="{BB962C8B-B14F-4D97-AF65-F5344CB8AC3E}">
        <p14:creationId xmlns:p14="http://schemas.microsoft.com/office/powerpoint/2010/main" val="3231407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20473" y="437882"/>
            <a:ext cx="4546242" cy="369332"/>
          </a:xfrm>
          <a:prstGeom prst="rect">
            <a:avLst/>
          </a:prstGeom>
          <a:noFill/>
        </p:spPr>
        <p:txBody>
          <a:bodyPr wrap="square" rtlCol="0">
            <a:spAutoFit/>
          </a:bodyPr>
          <a:lstStyle/>
          <a:p>
            <a:pPr lvl="2"/>
            <a:r>
              <a:rPr lang="en-GB"/>
              <a:t>Anagram Detection with Counting</a:t>
            </a:r>
            <a:endParaRPr lang="en-GB" sz="1600"/>
          </a:p>
        </p:txBody>
      </p:sp>
      <p:sp>
        <p:nvSpPr>
          <p:cNvPr id="5" name="Rectangle 2"/>
          <p:cNvSpPr>
            <a:spLocks noChangeArrowheads="1"/>
          </p:cNvSpPr>
          <p:nvPr/>
        </p:nvSpPr>
        <p:spPr bwMode="auto">
          <a:xfrm>
            <a:off x="437881" y="965916"/>
            <a:ext cx="1528604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6" name="Object 5"/>
          <p:cNvGraphicFramePr>
            <a:graphicFrameLocks noChangeAspect="1"/>
          </p:cNvGraphicFramePr>
          <p:nvPr>
            <p:extLst>
              <p:ext uri="{D42A27DB-BD31-4B8C-83A1-F6EECF244321}">
                <p14:modId xmlns:p14="http://schemas.microsoft.com/office/powerpoint/2010/main" val="2597151715"/>
              </p:ext>
            </p:extLst>
          </p:nvPr>
        </p:nvGraphicFramePr>
        <p:xfrm>
          <a:off x="437882" y="965916"/>
          <a:ext cx="1970467" cy="746974"/>
        </p:xfrm>
        <a:graphic>
          <a:graphicData uri="http://schemas.openxmlformats.org/presentationml/2006/ole">
            <mc:AlternateContent xmlns:mc="http://schemas.openxmlformats.org/markup-compatibility/2006">
              <mc:Choice xmlns:v="urn:schemas-microsoft-com:vml" Requires="v">
                <p:oleObj spid="_x0000_s2074" name="Equation" r:id="rId3" imgW="1143000" imgH="381000" progId="Equation.DSMT4">
                  <p:embed/>
                </p:oleObj>
              </mc:Choice>
              <mc:Fallback>
                <p:oleObj name="Equation" r:id="rId3" imgW="1143000" imgH="381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882" y="965916"/>
                        <a:ext cx="1970467" cy="746974"/>
                      </a:xfrm>
                      <a:prstGeom prst="rect">
                        <a:avLst/>
                      </a:prstGeom>
                      <a:noFill/>
                    </p:spPr>
                  </p:pic>
                </p:oleObj>
              </mc:Fallback>
            </mc:AlternateContent>
          </a:graphicData>
        </a:graphic>
      </p:graphicFrame>
      <p:sp>
        <p:nvSpPr>
          <p:cNvPr id="7" name="Rectangle 6"/>
          <p:cNvSpPr/>
          <p:nvPr/>
        </p:nvSpPr>
        <p:spPr>
          <a:xfrm>
            <a:off x="437881" y="2223656"/>
            <a:ext cx="6096000" cy="1380378"/>
          </a:xfrm>
          <a:prstGeom prst="rect">
            <a:avLst/>
          </a:prstGeom>
        </p:spPr>
        <p:txBody>
          <a:bodyPr>
            <a:spAutoFit/>
          </a:bodyPr>
          <a:lstStyle/>
          <a:p>
            <a:pPr marL="914400" indent="-464185"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C – represents the number of count of each character i.e. Frequency</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630555" indent="-464185"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If the strings are anagram the result will be one, because the number of counts of all characters will be zero.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0666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Draw Back of Existing Methods</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t>The existing techniques analyse anagram in words by considering the occurrence of characters without taking cognisance of position of </a:t>
            </a:r>
            <a:r>
              <a:rPr lang="en-GB" dirty="0" smtClean="0"/>
              <a:t>characters, </a:t>
            </a:r>
            <a:r>
              <a:rPr lang="en-GB" dirty="0"/>
              <a:t>it doesn’t do autographic analysis</a:t>
            </a:r>
            <a:r>
              <a:rPr lang="en-GB" dirty="0" smtClean="0"/>
              <a:t>.</a:t>
            </a:r>
          </a:p>
          <a:p>
            <a:pPr>
              <a:buFont typeface="Wingdings" panose="05000000000000000000" pitchFamily="2" charset="2"/>
              <a:buChar char="Ø"/>
            </a:pPr>
            <a:r>
              <a:rPr lang="en-GB" dirty="0" smtClean="0"/>
              <a:t> </a:t>
            </a:r>
            <a:r>
              <a:rPr lang="en-GB" dirty="0"/>
              <a:t>For example to analyse ALLERGY,ALLERGY anagrammatically. The existing methods tests for the occurrence of all the characters in the first word in the second, without considering their positions. </a:t>
            </a:r>
          </a:p>
          <a:p>
            <a:endParaRPr lang="en-GB" dirty="0"/>
          </a:p>
        </p:txBody>
      </p:sp>
    </p:spTree>
    <p:extLst>
      <p:ext uri="{BB962C8B-B14F-4D97-AF65-F5344CB8AC3E}">
        <p14:creationId xmlns:p14="http://schemas.microsoft.com/office/powerpoint/2010/main" val="3094574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p:cNvGraphicFramePr>
            <a:graphicFrameLocks noChangeAspect="1"/>
          </p:cNvGraphicFramePr>
          <p:nvPr>
            <p:extLst>
              <p:ext uri="{D42A27DB-BD31-4B8C-83A1-F6EECF244321}">
                <p14:modId xmlns:p14="http://schemas.microsoft.com/office/powerpoint/2010/main" val="161036581"/>
              </p:ext>
            </p:extLst>
          </p:nvPr>
        </p:nvGraphicFramePr>
        <p:xfrm>
          <a:off x="662324" y="1190746"/>
          <a:ext cx="2362200" cy="607991"/>
        </p:xfrm>
        <a:graphic>
          <a:graphicData uri="http://schemas.openxmlformats.org/presentationml/2006/ole">
            <mc:AlternateContent xmlns:mc="http://schemas.openxmlformats.org/markup-compatibility/2006">
              <mc:Choice xmlns:v="urn:schemas-microsoft-com:vml" Requires="v">
                <p:oleObj spid="_x0000_s3176" name="Equation" r:id="rId3" imgW="2373870" imgH="545863" progId="Equation.DSMT4">
                  <p:embed/>
                </p:oleObj>
              </mc:Choice>
              <mc:Fallback>
                <p:oleObj name="Equation" r:id="rId3" imgW="2373870" imgH="545863"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324" y="1190746"/>
                        <a:ext cx="2362200" cy="607991"/>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442452357"/>
              </p:ext>
            </p:extLst>
          </p:nvPr>
        </p:nvGraphicFramePr>
        <p:xfrm>
          <a:off x="444320" y="2018227"/>
          <a:ext cx="650384" cy="657100"/>
        </p:xfrm>
        <a:graphic>
          <a:graphicData uri="http://schemas.openxmlformats.org/presentationml/2006/ole">
            <mc:AlternateContent xmlns:mc="http://schemas.openxmlformats.org/markup-compatibility/2006">
              <mc:Choice xmlns:v="urn:schemas-microsoft-com:vml" Requires="v">
                <p:oleObj spid="_x0000_s3177" name="Equation" r:id="rId5" imgW="304536" imgH="545626" progId="Equation.DSMT4">
                  <p:embed/>
                </p:oleObj>
              </mc:Choice>
              <mc:Fallback>
                <p:oleObj name="Equation" r:id="rId5" imgW="304536" imgH="545626"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320" y="2018227"/>
                        <a:ext cx="650384" cy="657100"/>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602616172"/>
              </p:ext>
            </p:extLst>
          </p:nvPr>
        </p:nvGraphicFramePr>
        <p:xfrm>
          <a:off x="494632" y="3093340"/>
          <a:ext cx="600075" cy="495300"/>
        </p:xfrm>
        <a:graphic>
          <a:graphicData uri="http://schemas.openxmlformats.org/presentationml/2006/ole">
            <mc:AlternateContent xmlns:mc="http://schemas.openxmlformats.org/markup-compatibility/2006">
              <mc:Choice xmlns:v="urn:schemas-microsoft-com:vml" Requires="v">
                <p:oleObj spid="_x0000_s3178" name="Equation" r:id="rId7" imgW="596900" imgH="508000" progId="Equation.DSMT4">
                  <p:embed/>
                </p:oleObj>
              </mc:Choice>
              <mc:Fallback>
                <p:oleObj name="Equation" r:id="rId7" imgW="596900" imgH="50800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4632" y="3093340"/>
                        <a:ext cx="6000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092338026"/>
              </p:ext>
            </p:extLst>
          </p:nvPr>
        </p:nvGraphicFramePr>
        <p:xfrm>
          <a:off x="314325" y="3979054"/>
          <a:ext cx="1352550" cy="342900"/>
        </p:xfrm>
        <a:graphic>
          <a:graphicData uri="http://schemas.openxmlformats.org/presentationml/2006/ole">
            <mc:AlternateContent xmlns:mc="http://schemas.openxmlformats.org/markup-compatibility/2006">
              <mc:Choice xmlns:v="urn:schemas-microsoft-com:vml" Requires="v">
                <p:oleObj spid="_x0000_s3179" name="Equation" r:id="rId9" imgW="1346200" imgH="330200" progId="Equation.DSMT4">
                  <p:embed/>
                </p:oleObj>
              </mc:Choice>
              <mc:Fallback>
                <p:oleObj name="Equation" r:id="rId9" imgW="1346200" imgH="3302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4325" y="3979054"/>
                        <a:ext cx="135255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1"/>
          <p:cNvSpPr>
            <a:spLocks noChangeArrowheads="1"/>
          </p:cNvSpPr>
          <p:nvPr/>
        </p:nvSpPr>
        <p:spPr bwMode="auto">
          <a:xfrm>
            <a:off x="0" y="5297"/>
            <a:ext cx="741844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1"/>
            <a:r>
              <a:rPr lang="en-GB" dirty="0" smtClean="0"/>
              <a:t>New Methods for Anagram detection using pattern matching technique:</a:t>
            </a:r>
            <a:endParaRPr lang="en-GB" sz="1600" dirty="0"/>
          </a:p>
        </p:txBody>
      </p:sp>
      <p:sp>
        <p:nvSpPr>
          <p:cNvPr id="16" name="Rectangle 12"/>
          <p:cNvSpPr>
            <a:spLocks noChangeArrowheads="1"/>
          </p:cNvSpPr>
          <p:nvPr/>
        </p:nvSpPr>
        <p:spPr bwMode="auto">
          <a:xfrm>
            <a:off x="914400" y="990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7" name="Rectangle 13"/>
          <p:cNvSpPr>
            <a:spLocks noChangeArrowheads="1"/>
          </p:cNvSpPr>
          <p:nvPr/>
        </p:nvSpPr>
        <p:spPr bwMode="auto">
          <a:xfrm>
            <a:off x="1079682" y="309334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above is used to keep track of the length of the two strings.</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4"/>
          <p:cNvSpPr>
            <a:spLocks noChangeArrowheads="1"/>
          </p:cNvSpPr>
          <p:nvPr/>
        </p:nvSpPr>
        <p:spPr bwMode="auto">
          <a:xfrm>
            <a:off x="1107583" y="397905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above is used to monitor the occurrence of various characters in the strings.</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
        <p:nvSpPr>
          <p:cNvPr id="19" name="Rectangle 15"/>
          <p:cNvSpPr>
            <a:spLocks noChangeArrowheads="1"/>
          </p:cNvSpPr>
          <p:nvPr/>
        </p:nvSpPr>
        <p:spPr bwMode="auto">
          <a:xfrm>
            <a:off x="1107583" y="448721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above is a property function used to monitor the position of characters in the strings.</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19"/>
          <p:cNvSpPr/>
          <p:nvPr/>
        </p:nvSpPr>
        <p:spPr>
          <a:xfrm>
            <a:off x="494632" y="633234"/>
            <a:ext cx="4660250" cy="388696"/>
          </a:xfrm>
          <a:prstGeom prst="rect">
            <a:avLst/>
          </a:prstGeom>
        </p:spPr>
        <p:txBody>
          <a:bodyPr wrap="none">
            <a:spAutoFit/>
          </a:bodyPr>
          <a:lstStyle/>
          <a:p>
            <a:pPr marL="900430" indent="-900430"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Anagram detection Similarity Measure (ADSM)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574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 of Presentation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Introduction</a:t>
            </a:r>
          </a:p>
          <a:p>
            <a:r>
              <a:rPr lang="en-GB" dirty="0" smtClean="0"/>
              <a:t>Aim and Objective</a:t>
            </a:r>
          </a:p>
          <a:p>
            <a:r>
              <a:rPr lang="en-GB" dirty="0" smtClean="0"/>
              <a:t>Literature Review</a:t>
            </a:r>
          </a:p>
          <a:p>
            <a:r>
              <a:rPr lang="en-GB" dirty="0" smtClean="0"/>
              <a:t>Methodology:</a:t>
            </a:r>
          </a:p>
          <a:p>
            <a:pPr lvl="1"/>
            <a:r>
              <a:rPr lang="en-GB" dirty="0" smtClean="0"/>
              <a:t>Existing Methods</a:t>
            </a:r>
          </a:p>
          <a:p>
            <a:pPr lvl="1"/>
            <a:r>
              <a:rPr lang="en-GB" dirty="0" smtClean="0"/>
              <a:t>Draw Back of the Existing Methods</a:t>
            </a:r>
          </a:p>
          <a:p>
            <a:pPr lvl="1"/>
            <a:r>
              <a:rPr lang="en-GB" dirty="0" smtClean="0"/>
              <a:t>Improved Methods</a:t>
            </a:r>
            <a:endParaRPr lang="en-GB" dirty="0"/>
          </a:p>
          <a:p>
            <a:r>
              <a:rPr lang="en-GB" dirty="0" smtClean="0"/>
              <a:t>Result</a:t>
            </a:r>
          </a:p>
          <a:p>
            <a:r>
              <a:rPr lang="en-GB" dirty="0" smtClean="0"/>
              <a:t>Result Discussion</a:t>
            </a:r>
          </a:p>
          <a:p>
            <a:r>
              <a:rPr lang="en-GB" dirty="0" smtClean="0"/>
              <a:t>Conclusion</a:t>
            </a:r>
          </a:p>
          <a:p>
            <a:r>
              <a:rPr lang="en-GB" dirty="0" smtClean="0"/>
              <a:t>References</a:t>
            </a:r>
          </a:p>
        </p:txBody>
      </p:sp>
    </p:spTree>
    <p:extLst>
      <p:ext uri="{BB962C8B-B14F-4D97-AF65-F5344CB8AC3E}">
        <p14:creationId xmlns:p14="http://schemas.microsoft.com/office/powerpoint/2010/main" val="2687245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47930" y="708811"/>
            <a:ext cx="1640446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ADSM ARCHITECTURE</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497" y="1245703"/>
            <a:ext cx="5044973" cy="439464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201633" y="5640349"/>
            <a:ext cx="1640446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FIGURE 1: ADSM ARCHITECTURE: Using syllabic similarity between target word and supplied word</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23975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166" y="500594"/>
            <a:ext cx="4038285" cy="388696"/>
          </a:xfrm>
          <a:prstGeom prst="rect">
            <a:avLst/>
          </a:prstGeom>
        </p:spPr>
        <p:txBody>
          <a:bodyPr wrap="none">
            <a:spAutoFit/>
          </a:bodyPr>
          <a:lstStyle/>
          <a:p>
            <a:pPr marL="900430" indent="-900430"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 Bi-Anagram Similarity Measure(BASM)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a:spLocks noChangeArrowheads="1"/>
          </p:cNvSpPr>
          <p:nvPr/>
        </p:nvSpPr>
        <p:spPr bwMode="auto">
          <a:xfrm>
            <a:off x="682580" y="18803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 name="Object 3"/>
          <p:cNvGraphicFramePr>
            <a:graphicFrameLocks noChangeAspect="1"/>
          </p:cNvGraphicFramePr>
          <p:nvPr>
            <p:extLst>
              <p:ext uri="{D42A27DB-BD31-4B8C-83A1-F6EECF244321}">
                <p14:modId xmlns:p14="http://schemas.microsoft.com/office/powerpoint/2010/main" val="3851360649"/>
              </p:ext>
            </p:extLst>
          </p:nvPr>
        </p:nvGraphicFramePr>
        <p:xfrm>
          <a:off x="682580" y="1137152"/>
          <a:ext cx="1638300" cy="495300"/>
        </p:xfrm>
        <a:graphic>
          <a:graphicData uri="http://schemas.openxmlformats.org/presentationml/2006/ole">
            <mc:AlternateContent xmlns:mc="http://schemas.openxmlformats.org/markup-compatibility/2006">
              <mc:Choice xmlns:v="urn:schemas-microsoft-com:vml" Requires="v">
                <p:oleObj spid="_x0000_s5144" name="Equation" r:id="rId3" imgW="1625600" imgH="508000" progId="Equation.DSMT4">
                  <p:embed/>
                </p:oleObj>
              </mc:Choice>
              <mc:Fallback>
                <p:oleObj name="Equation" r:id="rId3" imgW="1625600" imgH="508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580" y="1137152"/>
                        <a:ext cx="16383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1390918" y="2623477"/>
            <a:ext cx="5228822" cy="1477328"/>
          </a:xfrm>
          <a:prstGeom prst="rect">
            <a:avLst/>
          </a:prstGeom>
          <a:noFill/>
        </p:spPr>
        <p:txBody>
          <a:bodyPr wrap="square" rtlCol="0">
            <a:spAutoFit/>
          </a:bodyPr>
          <a:lstStyle/>
          <a:p>
            <a:r>
              <a:rPr lang="en-GB" dirty="0" smtClean="0"/>
              <a:t>BASM checks for:</a:t>
            </a:r>
          </a:p>
          <a:p>
            <a:pPr marL="285750" indent="-285750">
              <a:buFontTx/>
              <a:buChar char="-"/>
            </a:pPr>
            <a:r>
              <a:rPr lang="en-GB" dirty="0" smtClean="0"/>
              <a:t>Character verification</a:t>
            </a:r>
          </a:p>
          <a:p>
            <a:pPr marL="285750" indent="-285750">
              <a:buFontTx/>
              <a:buChar char="-"/>
            </a:pPr>
            <a:r>
              <a:rPr lang="en-GB" dirty="0" smtClean="0"/>
              <a:t>Character position check</a:t>
            </a:r>
          </a:p>
          <a:p>
            <a:pPr marL="285750" indent="-285750">
              <a:buFontTx/>
              <a:buChar char="-"/>
            </a:pPr>
            <a:r>
              <a:rPr lang="en-GB" dirty="0" smtClean="0"/>
              <a:t>Orthographic Analysis</a:t>
            </a:r>
          </a:p>
          <a:p>
            <a:pPr marL="285750" indent="-285750">
              <a:buFontTx/>
              <a:buChar char="-"/>
            </a:pPr>
            <a:r>
              <a:rPr lang="en-GB" dirty="0" smtClean="0"/>
              <a:t>Syllabic structure</a:t>
            </a:r>
            <a:endParaRPr lang="en-GB" dirty="0"/>
          </a:p>
        </p:txBody>
      </p:sp>
    </p:spTree>
    <p:extLst>
      <p:ext uri="{BB962C8B-B14F-4D97-AF65-F5344CB8AC3E}">
        <p14:creationId xmlns:p14="http://schemas.microsoft.com/office/powerpoint/2010/main" val="20468939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Times New Roman" panose="02020603050405020304" pitchFamily="18" charset="0"/>
                <a:ea typeface="Calibri" panose="020F0502020204030204" pitchFamily="34" charset="0"/>
                <a:cs typeface="Times New Roman" panose="02020603050405020304" pitchFamily="18" charset="0"/>
              </a:rPr>
              <a:t> Bi-Anagram Similarity Measure(BASM)</a:t>
            </a:r>
            <a:r>
              <a:rPr lang="en-GB" sz="4400" dirty="0">
                <a:latin typeface="Calibri" panose="020F0502020204030204" pitchFamily="34" charset="0"/>
                <a:ea typeface="Calibri" panose="020F0502020204030204" pitchFamily="34" charset="0"/>
                <a:cs typeface="Times New Roman" panose="02020603050405020304" pitchFamily="18" charset="0"/>
              </a:rPr>
              <a:t/>
            </a:r>
            <a:br>
              <a:rPr lang="en-GB" sz="4400"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4" name="Content Placeholder 3"/>
          <p:cNvSpPr>
            <a:spLocks noGrp="1"/>
          </p:cNvSpPr>
          <p:nvPr>
            <p:ph idx="1"/>
          </p:nvPr>
        </p:nvSpPr>
        <p:spPr>
          <a:xfrm>
            <a:off x="1097280" y="1845734"/>
            <a:ext cx="10058400" cy="3034677"/>
          </a:xfrm>
          <a:prstGeom prst="rect">
            <a:avLst/>
          </a:prstGeom>
        </p:spPr>
        <p:txBody>
          <a:bodyPr>
            <a:spAutoFit/>
          </a:bodyPr>
          <a:lstStyle/>
          <a:p>
            <a:pPr marL="457200" algn="just">
              <a:lnSpc>
                <a:spcPct val="107000"/>
              </a:lnSpc>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BASM checks the level of permutation of characters in strings, by finding the number of common bi-gram in the strings. This is to categorize anagrams into:</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buFont typeface="Wingdings" panose="05000000000000000000" pitchFamily="2" charset="2"/>
              <a:buChar char="Ø"/>
            </a:pPr>
            <a:r>
              <a:rPr lang="en-GB" dirty="0">
                <a:latin typeface="Times New Roman" panose="02020603050405020304" pitchFamily="18" charset="0"/>
                <a:ea typeface="Calibri" panose="020F0502020204030204" pitchFamily="34" charset="0"/>
                <a:cs typeface="Times New Roman" panose="02020603050405020304" pitchFamily="18" charset="0"/>
              </a:rPr>
              <a:t>Highly Permuted Anagram i.e. strong Anagram: this occurs if bi-anagram intersection between two strings of equal length but different character position is zero, hard anagrams are categorized here.</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buFont typeface="Wingdings" panose="05000000000000000000" pitchFamily="2" charset="2"/>
              <a:buChar char="Ø"/>
            </a:pPr>
            <a:r>
              <a:rPr lang="en-GB" dirty="0">
                <a:latin typeface="Times New Roman" panose="02020603050405020304" pitchFamily="18" charset="0"/>
                <a:ea typeface="Calibri" panose="020F0502020204030204" pitchFamily="34" charset="0"/>
                <a:cs typeface="Times New Roman" panose="02020603050405020304" pitchFamily="18" charset="0"/>
              </a:rPr>
              <a:t>Moderately Permuted Anagram </a:t>
            </a:r>
            <a:r>
              <a:rPr lang="en-GB" dirty="0" err="1">
                <a:latin typeface="Times New Roman" panose="02020603050405020304" pitchFamily="18" charset="0"/>
                <a:ea typeface="Calibri" panose="020F0502020204030204" pitchFamily="34" charset="0"/>
                <a:cs typeface="Times New Roman" panose="02020603050405020304" pitchFamily="18" charset="0"/>
              </a:rPr>
              <a:t>i.e</a:t>
            </a:r>
            <a:r>
              <a:rPr lang="en-GB" dirty="0">
                <a:latin typeface="Times New Roman" panose="02020603050405020304" pitchFamily="18" charset="0"/>
                <a:ea typeface="Calibri" panose="020F0502020204030204" pitchFamily="34" charset="0"/>
                <a:cs typeface="Times New Roman" panose="02020603050405020304" pitchFamily="18" charset="0"/>
              </a:rPr>
              <a:t> Averagely Anagram: This occurs if bi-anagram intersection between two strings of equal length but different character position is between 1 and n/2. Moderately hard anagram are categorized here</a:t>
            </a:r>
            <a:r>
              <a:rPr lang="en-GB" dirty="0" smtClean="0">
                <a:latin typeface="Times New Roman" panose="02020603050405020304" pitchFamily="18" charset="0"/>
                <a:ea typeface="Calibri" panose="020F0502020204030204" pitchFamily="34" charset="0"/>
                <a:cs typeface="Times New Roman" panose="02020603050405020304" pitchFamily="18" charset="0"/>
              </a:rPr>
              <a:t>.</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4374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Times New Roman" panose="02020603050405020304" pitchFamily="18" charset="0"/>
                <a:ea typeface="Calibri" panose="020F0502020204030204" pitchFamily="34" charset="0"/>
                <a:cs typeface="Times New Roman" panose="02020603050405020304" pitchFamily="18" charset="0"/>
              </a:rPr>
              <a:t> Bi-Anagram Similarity Measure(BASM)</a:t>
            </a:r>
            <a:r>
              <a:rPr lang="en-GB" sz="4400" dirty="0">
                <a:latin typeface="Calibri" panose="020F0502020204030204" pitchFamily="34" charset="0"/>
                <a:ea typeface="Calibri" panose="020F0502020204030204" pitchFamily="34" charset="0"/>
                <a:cs typeface="Times New Roman" panose="02020603050405020304" pitchFamily="18" charset="0"/>
              </a:rPr>
              <a:t/>
            </a:r>
            <a:br>
              <a:rPr lang="en-GB" sz="4400"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p:cNvSpPr>
            <a:spLocks noGrp="1"/>
          </p:cNvSpPr>
          <p:nvPr>
            <p:ph idx="1"/>
          </p:nvPr>
        </p:nvSpPr>
        <p:spPr/>
        <p:txBody>
          <a:bodyPr/>
          <a:lstStyle/>
          <a:p>
            <a:pPr lvl="0" algn="just">
              <a:lnSpc>
                <a:spcPct val="107000"/>
              </a:lnSpc>
              <a:spcAft>
                <a:spcPts val="800"/>
              </a:spcAft>
              <a:buFont typeface="Wingdings" panose="05000000000000000000" pitchFamily="2" charset="2"/>
              <a:buChar char="Ø"/>
            </a:pPr>
            <a:r>
              <a:rPr lang="en-GB" dirty="0">
                <a:latin typeface="Times New Roman" panose="02020603050405020304" pitchFamily="18" charset="0"/>
                <a:ea typeface="Calibri" panose="020F0502020204030204" pitchFamily="34" charset="0"/>
                <a:cs typeface="Times New Roman" panose="02020603050405020304" pitchFamily="18" charset="0"/>
              </a:rPr>
              <a:t>Weakly Permuted Anagram </a:t>
            </a:r>
            <a:r>
              <a:rPr lang="en-GB" dirty="0" err="1">
                <a:latin typeface="Times New Roman" panose="02020603050405020304" pitchFamily="18" charset="0"/>
                <a:ea typeface="Calibri" panose="020F0502020204030204" pitchFamily="34" charset="0"/>
                <a:cs typeface="Times New Roman" panose="02020603050405020304" pitchFamily="18" charset="0"/>
              </a:rPr>
              <a:t>i.e</a:t>
            </a:r>
            <a:r>
              <a:rPr lang="en-GB" dirty="0">
                <a:latin typeface="Times New Roman" panose="02020603050405020304" pitchFamily="18" charset="0"/>
                <a:ea typeface="Calibri" panose="020F0502020204030204" pitchFamily="34" charset="0"/>
                <a:cs typeface="Times New Roman" panose="02020603050405020304" pitchFamily="18" charset="0"/>
              </a:rPr>
              <a:t> Weak Anagram: This occurs if bi-anagram intersection between two strings of equal length but different character position is between n/2 and n. Simple anagrams are categorized here.</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This detection technique ranges from 0-1, the higher the permutation, the higher the anagram detection value. It will test for permutation in strings only if ADSM is 1, i.e. there must be evidence of true existence of anagram, before permutation detection can be carried out.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56768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p:cNvGraphicFramePr>
            <a:graphicFrameLocks noChangeAspect="1"/>
          </p:cNvGraphicFramePr>
          <p:nvPr>
            <p:extLst>
              <p:ext uri="{D42A27DB-BD31-4B8C-83A1-F6EECF244321}">
                <p14:modId xmlns:p14="http://schemas.microsoft.com/office/powerpoint/2010/main" val="1588686092"/>
              </p:ext>
            </p:extLst>
          </p:nvPr>
        </p:nvGraphicFramePr>
        <p:xfrm>
          <a:off x="811370" y="1603418"/>
          <a:ext cx="1714500" cy="390525"/>
        </p:xfrm>
        <a:graphic>
          <a:graphicData uri="http://schemas.openxmlformats.org/presentationml/2006/ole">
            <mc:AlternateContent xmlns:mc="http://schemas.openxmlformats.org/markup-compatibility/2006">
              <mc:Choice xmlns:v="urn:schemas-microsoft-com:vml" Requires="v">
                <p:oleObj spid="_x0000_s6219" name="Equation" r:id="rId3" imgW="1714500" imgH="393700" progId="Equation.DSMT4">
                  <p:embed/>
                </p:oleObj>
              </mc:Choice>
              <mc:Fallback>
                <p:oleObj name="Equation" r:id="rId3" imgW="1714500" imgH="393700"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370" y="1603418"/>
                        <a:ext cx="17145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851714663"/>
              </p:ext>
            </p:extLst>
          </p:nvPr>
        </p:nvGraphicFramePr>
        <p:xfrm>
          <a:off x="811370" y="2747360"/>
          <a:ext cx="1638300" cy="390525"/>
        </p:xfrm>
        <a:graphic>
          <a:graphicData uri="http://schemas.openxmlformats.org/presentationml/2006/ole">
            <mc:AlternateContent xmlns:mc="http://schemas.openxmlformats.org/markup-compatibility/2006">
              <mc:Choice xmlns:v="urn:schemas-microsoft-com:vml" Requires="v">
                <p:oleObj spid="_x0000_s6220" name="Equation" r:id="rId5" imgW="1637589" imgH="393529" progId="Equation.DSMT4">
                  <p:embed/>
                </p:oleObj>
              </mc:Choice>
              <mc:Fallback>
                <p:oleObj name="Equation" r:id="rId5" imgW="1637589" imgH="393529"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1370" y="2747360"/>
                        <a:ext cx="16383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054262028"/>
              </p:ext>
            </p:extLst>
          </p:nvPr>
        </p:nvGraphicFramePr>
        <p:xfrm>
          <a:off x="824250" y="4054164"/>
          <a:ext cx="2202285" cy="659103"/>
        </p:xfrm>
        <a:graphic>
          <a:graphicData uri="http://schemas.openxmlformats.org/presentationml/2006/ole">
            <mc:AlternateContent xmlns:mc="http://schemas.openxmlformats.org/markup-compatibility/2006">
              <mc:Choice xmlns:v="urn:schemas-microsoft-com:vml" Requires="v">
                <p:oleObj spid="_x0000_s6221" name="Equation" r:id="rId7" imgW="1701800" imgH="393700" progId="Equation.DSMT4">
                  <p:embed/>
                </p:oleObj>
              </mc:Choice>
              <mc:Fallback>
                <p:oleObj name="Equation" r:id="rId7" imgW="1701800" imgH="39370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4250" y="4054164"/>
                        <a:ext cx="2202285" cy="659103"/>
                      </a:xfrm>
                      <a:prstGeom prst="rect">
                        <a:avLst/>
                      </a:prstGeom>
                      <a:noFill/>
                    </p:spPr>
                  </p:pic>
                </p:oleObj>
              </mc:Fallback>
            </mc:AlternateContent>
          </a:graphicData>
        </a:graphic>
      </p:graphicFrame>
      <p:sp>
        <p:nvSpPr>
          <p:cNvPr id="14" name="Rectangle 11"/>
          <p:cNvSpPr>
            <a:spLocks noChangeArrowheads="1"/>
          </p:cNvSpPr>
          <p:nvPr/>
        </p:nvSpPr>
        <p:spPr bwMode="auto">
          <a:xfrm>
            <a:off x="824251" y="1039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Given a string : ALLERGY</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With corresponding anagram: GALLERY, LARGELY, REGALLY</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Bi-gram representation of anagrams is calculated as follows:</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AL   LL   LE   ER   RG  GY	</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GA  AL   LL   LE   ER   RY    </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2"/>
          <p:cNvSpPr>
            <a:spLocks noChangeArrowheads="1"/>
          </p:cNvSpPr>
          <p:nvPr/>
        </p:nvSpPr>
        <p:spPr bwMode="auto">
          <a:xfrm>
            <a:off x="824250" y="23030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 result of GALLERY to ALLERGY indicates weakly permuted anagram of the value of 0.333.    </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bi-anagram of ALLERGY and REGALLY is computed as follows:</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   LL   LE   ER   RG  GY</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   EG   GA  AL   LL   LY</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3"/>
          <p:cNvSpPr>
            <a:spLocks noChangeArrowheads="1"/>
          </p:cNvSpPr>
          <p:nvPr/>
        </p:nvSpPr>
        <p:spPr bwMode="auto">
          <a:xfrm>
            <a:off x="824250" y="351325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result of REGALLY and ALLERGY indicates moderately permuted anagram of the value of 0.67</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bi-anagram of ALLERGY and LARGELY is calculated as follows:</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  LL  LE   ER   RG  GY</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  AR  RG  GE  EL   LY</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14"/>
          <p:cNvSpPr>
            <a:spLocks noChangeArrowheads="1"/>
          </p:cNvSpPr>
          <p:nvPr/>
        </p:nvSpPr>
        <p:spPr bwMode="auto">
          <a:xfrm>
            <a:off x="824250" y="488069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result of LARGELY and REGALLY indicates strongly permuted anagram of the value of 0.833</a:t>
            </a:r>
            <a:endParaRPr kumimoji="0" lang="en-GB"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04932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29554" y="75206"/>
            <a:ext cx="14999393"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BASM Architecture</a:t>
            </a:r>
            <a:endParaRPr kumimoji="0" lang="en-GB"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anose="020B0604020202020204" pitchFamily="34" charset="0"/>
            </a:endParaRPr>
          </a:p>
        </p:txBody>
      </p:sp>
      <p:pic>
        <p:nvPicPr>
          <p:cNvPr id="819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554" y="573110"/>
            <a:ext cx="4031087" cy="56483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699429" y="6090630"/>
            <a:ext cx="1499939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FIGURE 2 : BASM Architecture: Using bi-anagram frequency between target string and supplied string</a:t>
            </a:r>
            <a:endParaRPr kumimoji="0" lang="en-GB"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31862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9225721"/>
              </p:ext>
            </p:extLst>
          </p:nvPr>
        </p:nvGraphicFramePr>
        <p:xfrm>
          <a:off x="1444692" y="1300765"/>
          <a:ext cx="8137188" cy="4765184"/>
        </p:xfrm>
        <a:graphic>
          <a:graphicData uri="http://schemas.openxmlformats.org/drawingml/2006/table">
            <a:tbl>
              <a:tblPr firstRow="1" firstCol="1" bandRow="1">
                <a:tableStyleId>{5C22544A-7EE6-4342-B048-85BDC9FD1C3A}</a:tableStyleId>
              </a:tblPr>
              <a:tblGrid>
                <a:gridCol w="997631"/>
                <a:gridCol w="2864168"/>
                <a:gridCol w="1021466"/>
                <a:gridCol w="1069145"/>
                <a:gridCol w="1100137"/>
                <a:gridCol w="1084641"/>
              </a:tblGrid>
              <a:tr h="1489121">
                <a:tc>
                  <a:txBody>
                    <a:bodyPr/>
                    <a:lstStyle/>
                    <a:p>
                      <a:pPr marL="457200" algn="just">
                        <a:lnSpc>
                          <a:spcPct val="107000"/>
                        </a:lnSpc>
                        <a:spcAft>
                          <a:spcPts val="0"/>
                        </a:spcAft>
                      </a:pPr>
                      <a:r>
                        <a:rPr lang="en-GB" sz="1400" dirty="0">
                          <a:effectLst/>
                        </a:rPr>
                        <a:t>S/NO.</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TEST WORD/ USER’S ANSWER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ADTS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ADTC</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ADSM</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BASM</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r h="1191296">
                <a:tc>
                  <a:txBody>
                    <a:bodyPr/>
                    <a:lstStyle/>
                    <a:p>
                      <a:pPr marL="457200" algn="just">
                        <a:lnSpc>
                          <a:spcPct val="107000"/>
                        </a:lnSpc>
                        <a:spcAft>
                          <a:spcPts val="0"/>
                        </a:spcAft>
                      </a:pPr>
                      <a:r>
                        <a:rPr lang="en-GB" sz="1400" dirty="0">
                          <a:effectLst/>
                        </a:rPr>
                        <a:t> </a:t>
                      </a:r>
                    </a:p>
                    <a:p>
                      <a:pPr marL="457200" algn="just">
                        <a:lnSpc>
                          <a:spcPct val="107000"/>
                        </a:lnSpc>
                        <a:spcAft>
                          <a:spcPts val="0"/>
                        </a:spcAft>
                      </a:pPr>
                      <a:r>
                        <a:rPr lang="en-GB" sz="1400" dirty="0">
                          <a:effectLst/>
                        </a:rPr>
                        <a:t>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Auctioned/Cautioned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0.25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r h="893471">
                <a:tc>
                  <a:txBody>
                    <a:bodyPr/>
                    <a:lstStyle/>
                    <a:p>
                      <a:pPr marL="457200" algn="just">
                        <a:lnSpc>
                          <a:spcPct val="107000"/>
                        </a:lnSpc>
                        <a:spcAft>
                          <a:spcPts val="0"/>
                        </a:spcAft>
                      </a:pPr>
                      <a:r>
                        <a:rPr lang="en-GB" sz="1400" dirty="0">
                          <a:effectLst/>
                        </a:rPr>
                        <a:t>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Auctioned/educatio</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r h="1191296">
                <a:tc>
                  <a:txBody>
                    <a:bodyPr/>
                    <a:lstStyle/>
                    <a:p>
                      <a:pPr marL="457200" algn="just">
                        <a:lnSpc>
                          <a:spcPct val="107000"/>
                        </a:lnSpc>
                        <a:spcAft>
                          <a:spcPts val="0"/>
                        </a:spcAft>
                      </a:pPr>
                      <a:r>
                        <a:rPr lang="en-GB" sz="1400" dirty="0">
                          <a:effectLst/>
                        </a:rPr>
                        <a:t>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Allergy/Regally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0.67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bl>
          </a:graphicData>
        </a:graphic>
      </p:graphicFrame>
      <p:sp>
        <p:nvSpPr>
          <p:cNvPr id="4" name="Rectangle 3"/>
          <p:cNvSpPr/>
          <p:nvPr/>
        </p:nvSpPr>
        <p:spPr>
          <a:xfrm>
            <a:off x="2188785" y="568726"/>
            <a:ext cx="3512885" cy="388696"/>
          </a:xfrm>
          <a:prstGeom prst="rect">
            <a:avLst/>
          </a:prstGeom>
        </p:spPr>
        <p:txBody>
          <a:bodyPr wrap="none">
            <a:spAutoFit/>
          </a:bodyPr>
          <a:lstStyle/>
          <a:p>
            <a:pPr algn="just">
              <a:lnSpc>
                <a:spcPct val="107000"/>
              </a:lnSpc>
              <a:spcAft>
                <a:spcPts val="800"/>
              </a:spcAft>
            </a:pPr>
            <a:r>
              <a:rPr lang="en-GB" b="1" dirty="0">
                <a:latin typeface="Times New Roman" panose="02020603050405020304" pitchFamily="18" charset="0"/>
                <a:ea typeface="Calibri" panose="020F0502020204030204" pitchFamily="34" charset="0"/>
                <a:cs typeface="Times New Roman" panose="02020603050405020304" pitchFamily="18" charset="0"/>
              </a:rPr>
              <a:t>Anagram Methods Analysis Table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24795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65038838"/>
              </p:ext>
            </p:extLst>
          </p:nvPr>
        </p:nvGraphicFramePr>
        <p:xfrm>
          <a:off x="1096961" y="321973"/>
          <a:ext cx="8343252" cy="5241699"/>
        </p:xfrm>
        <a:graphic>
          <a:graphicData uri="http://schemas.openxmlformats.org/drawingml/2006/table">
            <a:tbl>
              <a:tblPr firstRow="1" firstCol="1" bandRow="1">
                <a:tableStyleId>{5C22544A-7EE6-4342-B048-85BDC9FD1C3A}</a:tableStyleId>
              </a:tblPr>
              <a:tblGrid>
                <a:gridCol w="1022894"/>
                <a:gridCol w="2936699"/>
                <a:gridCol w="1047334"/>
                <a:gridCol w="1096220"/>
                <a:gridCol w="1127997"/>
                <a:gridCol w="1112108"/>
              </a:tblGrid>
              <a:tr h="1209622">
                <a:tc>
                  <a:txBody>
                    <a:bodyPr/>
                    <a:lstStyle/>
                    <a:p>
                      <a:pPr marL="457200" algn="just">
                        <a:lnSpc>
                          <a:spcPct val="107000"/>
                        </a:lnSpc>
                        <a:spcAft>
                          <a:spcPts val="0"/>
                        </a:spcAft>
                      </a:pPr>
                      <a:r>
                        <a:rPr lang="en-GB" sz="1400" dirty="0">
                          <a:effectLst/>
                        </a:rPr>
                        <a:t>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Allergy/Galllery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0.0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r h="1209622">
                <a:tc>
                  <a:txBody>
                    <a:bodyPr/>
                    <a:lstStyle/>
                    <a:p>
                      <a:pPr marL="457200" algn="just">
                        <a:lnSpc>
                          <a:spcPct val="107000"/>
                        </a:lnSpc>
                        <a:spcAft>
                          <a:spcPts val="0"/>
                        </a:spcAft>
                      </a:pPr>
                      <a:r>
                        <a:rPr lang="en-GB" sz="1400" dirty="0">
                          <a:effectLst/>
                        </a:rPr>
                        <a:t>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Antler/Rental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r h="1209622">
                <a:tc>
                  <a:txBody>
                    <a:bodyPr/>
                    <a:lstStyle/>
                    <a:p>
                      <a:pPr marL="457200" algn="just">
                        <a:lnSpc>
                          <a:spcPct val="107000"/>
                        </a:lnSpc>
                        <a:spcAft>
                          <a:spcPts val="0"/>
                        </a:spcAft>
                      </a:pPr>
                      <a:r>
                        <a:rPr lang="en-GB" sz="1400" dirty="0">
                          <a:effectLst/>
                        </a:rPr>
                        <a:t>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Antler/Antler</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r h="1612833">
                <a:tc>
                  <a:txBody>
                    <a:bodyPr/>
                    <a:lstStyle/>
                    <a:p>
                      <a:pPr marL="457200" algn="just">
                        <a:lnSpc>
                          <a:spcPct val="107000"/>
                        </a:lnSpc>
                        <a:spcAft>
                          <a:spcPts val="0"/>
                        </a:spcAft>
                      </a:pPr>
                      <a:r>
                        <a:rPr lang="en-GB" sz="1400" dirty="0">
                          <a:effectLst/>
                        </a:rPr>
                        <a:t>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Ales/Leas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0.67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bl>
          </a:graphicData>
        </a:graphic>
      </p:graphicFrame>
    </p:spTree>
    <p:extLst>
      <p:ext uri="{BB962C8B-B14F-4D97-AF65-F5344CB8AC3E}">
        <p14:creationId xmlns:p14="http://schemas.microsoft.com/office/powerpoint/2010/main" val="3869823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25316932"/>
              </p:ext>
            </p:extLst>
          </p:nvPr>
        </p:nvGraphicFramePr>
        <p:xfrm>
          <a:off x="1096961" y="321972"/>
          <a:ext cx="8047038" cy="4481849"/>
        </p:xfrm>
        <a:graphic>
          <a:graphicData uri="http://schemas.openxmlformats.org/drawingml/2006/table">
            <a:tbl>
              <a:tblPr firstRow="1" firstCol="1" bandRow="1">
                <a:tableStyleId>{5C22544A-7EE6-4342-B048-85BDC9FD1C3A}</a:tableStyleId>
              </a:tblPr>
              <a:tblGrid>
                <a:gridCol w="986578"/>
                <a:gridCol w="2832436"/>
                <a:gridCol w="1010150"/>
                <a:gridCol w="1057300"/>
                <a:gridCol w="1087949"/>
                <a:gridCol w="1072625"/>
              </a:tblGrid>
              <a:tr h="1792741">
                <a:tc>
                  <a:txBody>
                    <a:bodyPr/>
                    <a:lstStyle/>
                    <a:p>
                      <a:pPr marL="457200" algn="just">
                        <a:lnSpc>
                          <a:spcPct val="107000"/>
                        </a:lnSpc>
                        <a:spcAft>
                          <a:spcPts val="0"/>
                        </a:spcAft>
                      </a:pPr>
                      <a:r>
                        <a:rPr lang="en-GB" sz="1400" dirty="0">
                          <a:effectLst/>
                        </a:rPr>
                        <a:t>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Ales/</a:t>
                      </a:r>
                      <a:r>
                        <a:rPr lang="en-GB" sz="1400" dirty="0" err="1">
                          <a:effectLst/>
                        </a:rPr>
                        <a:t>Laes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smtClean="0">
                          <a:effectLst/>
                        </a:rPr>
                        <a:t>0.00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r h="1344554">
                <a:tc>
                  <a:txBody>
                    <a:bodyPr/>
                    <a:lstStyle/>
                    <a:p>
                      <a:pPr marL="457200" algn="just">
                        <a:lnSpc>
                          <a:spcPct val="107000"/>
                        </a:lnSpc>
                        <a:spcAft>
                          <a:spcPts val="0"/>
                        </a:spcAft>
                      </a:pPr>
                      <a:r>
                        <a:rPr lang="en-GB" sz="1400" dirty="0">
                          <a:effectLst/>
                        </a:rPr>
                        <a:t>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Assert/Asters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a:effectLst/>
                        </a:rPr>
                        <a: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0.6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r h="1344554">
                <a:tc>
                  <a:txBody>
                    <a:bodyPr/>
                    <a:lstStyle/>
                    <a:p>
                      <a:pPr marL="457200" algn="just">
                        <a:lnSpc>
                          <a:spcPct val="107000"/>
                        </a:lnSpc>
                        <a:spcAft>
                          <a:spcPts val="0"/>
                        </a:spcAft>
                      </a:pPr>
                      <a:r>
                        <a:rPr lang="en-GB" sz="1400" dirty="0">
                          <a:effectLst/>
                        </a:rPr>
                        <a:t>10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Asserts/Strong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c>
                  <a:txBody>
                    <a:bodyPr/>
                    <a:lstStyle/>
                    <a:p>
                      <a:pPr marL="457200" algn="just">
                        <a:lnSpc>
                          <a:spcPct val="107000"/>
                        </a:lnSpc>
                        <a:spcAft>
                          <a:spcPts val="0"/>
                        </a:spcAft>
                      </a:pPr>
                      <a:r>
                        <a:rPr lang="en-GB" sz="1400" dirty="0">
                          <a:effectLst/>
                        </a:rPr>
                        <a:t>0.0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145" marR="36145" marT="0" marB="0"/>
                </a:tc>
              </a:tr>
            </a:tbl>
          </a:graphicData>
        </a:graphic>
      </p:graphicFrame>
    </p:spTree>
    <p:extLst>
      <p:ext uri="{BB962C8B-B14F-4D97-AF65-F5344CB8AC3E}">
        <p14:creationId xmlns:p14="http://schemas.microsoft.com/office/powerpoint/2010/main" val="16450653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9555" y="450761"/>
            <a:ext cx="3361386" cy="369332"/>
          </a:xfrm>
          <a:prstGeom prst="rect">
            <a:avLst/>
          </a:prstGeom>
          <a:noFill/>
        </p:spPr>
        <p:txBody>
          <a:bodyPr wrap="square" rtlCol="0">
            <a:spAutoFit/>
          </a:bodyPr>
          <a:lstStyle/>
          <a:p>
            <a:r>
              <a:rPr lang="en-GB" dirty="0" smtClean="0"/>
              <a:t>RESULT</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459471159"/>
              </p:ext>
            </p:extLst>
          </p:nvPr>
        </p:nvGraphicFramePr>
        <p:xfrm>
          <a:off x="1669775" y="1404729"/>
          <a:ext cx="8454886" cy="4280456"/>
        </p:xfrm>
        <a:graphic>
          <a:graphicData uri="http://schemas.openxmlformats.org/drawingml/2006/table">
            <a:tbl>
              <a:tblPr firstRow="1" firstCol="1" bandRow="1">
                <a:tableStyleId>{5C22544A-7EE6-4342-B048-85BDC9FD1C3A}</a:tableStyleId>
              </a:tblPr>
              <a:tblGrid>
                <a:gridCol w="1114737"/>
                <a:gridCol w="2436591"/>
                <a:gridCol w="1131308"/>
                <a:gridCol w="1165365"/>
                <a:gridCol w="1187458"/>
                <a:gridCol w="1419427"/>
              </a:tblGrid>
              <a:tr h="774631">
                <a:tc>
                  <a:txBody>
                    <a:bodyPr/>
                    <a:lstStyle/>
                    <a:p>
                      <a:pPr marL="270510" algn="just">
                        <a:lnSpc>
                          <a:spcPct val="107000"/>
                        </a:lnSpc>
                        <a:spcAft>
                          <a:spcPts val="0"/>
                        </a:spcAft>
                      </a:pPr>
                      <a:r>
                        <a:rPr lang="en-GB" sz="1100" dirty="0">
                          <a:effectLst/>
                        </a:rPr>
                        <a:t>S/NO.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TEST WORD/ USER’S ANSWER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ADTS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ADTC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ADSM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BASM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1165">
                <a:tc>
                  <a:txBody>
                    <a:bodyPr/>
                    <a:lstStyle/>
                    <a:p>
                      <a:pPr marL="457200" algn="just">
                        <a:lnSpc>
                          <a:spcPct val="107000"/>
                        </a:lnSpc>
                        <a:spcAft>
                          <a:spcPts val="0"/>
                        </a:spcAft>
                      </a:pPr>
                      <a:r>
                        <a:rPr lang="en-GB" sz="1100">
                          <a:effectLst/>
                        </a:rPr>
                        <a:t>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Auctioned/Cautioned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2.3*10^-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6.5*10^-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0.7*10^-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0.25/</a:t>
                      </a:r>
                      <a:r>
                        <a:rPr lang="en-GB" sz="800">
                          <a:effectLst/>
                        </a:rPr>
                        <a:t>0.6*10^-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1165">
                <a:tc>
                  <a:txBody>
                    <a:bodyPr/>
                    <a:lstStyle/>
                    <a:p>
                      <a:pPr marL="270510" algn="just">
                        <a:lnSpc>
                          <a:spcPct val="107000"/>
                        </a:lnSpc>
                        <a:spcAft>
                          <a:spcPts val="0"/>
                        </a:spcAft>
                      </a:pPr>
                      <a:r>
                        <a:rPr lang="en-GB"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dirty="0">
                          <a:effectLst/>
                        </a:rPr>
                        <a:t>Auctioned/</a:t>
                      </a:r>
                      <a:r>
                        <a:rPr lang="en-GB" sz="1100" dirty="0" err="1">
                          <a:effectLst/>
                        </a:rPr>
                        <a:t>educatio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2.3*10^-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6.5*10^-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0.7*10^-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a:t>
                      </a:r>
                      <a:r>
                        <a:rPr lang="en-GB" sz="800">
                          <a:effectLst/>
                        </a:rPr>
                        <a:t>/0.6*10^-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1165">
                <a:tc>
                  <a:txBody>
                    <a:bodyPr/>
                    <a:lstStyle/>
                    <a:p>
                      <a:pPr marL="270510" algn="just">
                        <a:lnSpc>
                          <a:spcPct val="107000"/>
                        </a:lnSpc>
                        <a:spcAft>
                          <a:spcPts val="0"/>
                        </a:spcAft>
                      </a:pPr>
                      <a:r>
                        <a:rPr lang="en-GB"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Allergy/Regally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1.9*10^-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0.7*10^-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0.4*10^-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0.67/</a:t>
                      </a:r>
                      <a:r>
                        <a:rPr lang="en-GB" sz="800">
                          <a:effectLst/>
                        </a:rPr>
                        <a:t>2.3*10^-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1165">
                <a:tc>
                  <a:txBody>
                    <a:bodyPr/>
                    <a:lstStyle/>
                    <a:p>
                      <a:pPr marL="270510" algn="just">
                        <a:lnSpc>
                          <a:spcPct val="107000"/>
                        </a:lnSpc>
                        <a:spcAft>
                          <a:spcPts val="0"/>
                        </a:spcAft>
                      </a:pPr>
                      <a:r>
                        <a:rPr lang="en-GB" sz="11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Allergy/Galllery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1.9*10^-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0.7*10^-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0.4*10^-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a:t>
                      </a:r>
                      <a:r>
                        <a:rPr lang="en-GB" sz="800">
                          <a:effectLst/>
                        </a:rPr>
                        <a:t>2.3*10^-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1165">
                <a:tc>
                  <a:txBody>
                    <a:bodyPr/>
                    <a:lstStyle/>
                    <a:p>
                      <a:pPr marL="270510" algn="just">
                        <a:lnSpc>
                          <a:spcPct val="107000"/>
                        </a:lnSpc>
                        <a:spcAft>
                          <a:spcPts val="0"/>
                        </a:spcAft>
                      </a:pPr>
                      <a:r>
                        <a:rPr lang="en-GB"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Antler/Rental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2.3*10^-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7.5*10^-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6.5*10^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dirty="0">
                          <a:effectLst/>
                        </a:rPr>
                        <a:t>0.8/</a:t>
                      </a:r>
                      <a:r>
                        <a:rPr lang="en-GB" sz="800" dirty="0">
                          <a:effectLst/>
                        </a:rPr>
                        <a:t>0.6*10^</a:t>
                      </a:r>
                      <a:r>
                        <a:rPr lang="en-GB" sz="800" baseline="30000" dirty="0">
                          <a:effectLst/>
                        </a:rPr>
                        <a:t>-4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710936" y="820093"/>
            <a:ext cx="1695354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Anagram Methods with Averaged Analysis Table</a:t>
            </a: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8748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t>The rearrangement of the characters of a word to form another word of the same length n-gram but different position is called anagram</a:t>
            </a:r>
            <a:r>
              <a:rPr lang="en-GB" dirty="0" smtClean="0"/>
              <a:t>.</a:t>
            </a:r>
          </a:p>
          <a:p>
            <a:pPr>
              <a:buFont typeface="Wingdings" panose="05000000000000000000" pitchFamily="2" charset="2"/>
              <a:buChar char="Ø"/>
            </a:pPr>
            <a:r>
              <a:rPr lang="en-GB" dirty="0"/>
              <a:t>Several new words can be formed from a single word through word permutation. </a:t>
            </a:r>
            <a:endParaRPr lang="en-GB" dirty="0" smtClean="0"/>
          </a:p>
          <a:p>
            <a:pPr>
              <a:buFont typeface="Wingdings" panose="05000000000000000000" pitchFamily="2" charset="2"/>
              <a:buChar char="Ø"/>
            </a:pPr>
            <a:r>
              <a:rPr lang="en-GB" dirty="0"/>
              <a:t>Orthography is the art of writing words with the proper letters, according to accepted usage and correct spelling. </a:t>
            </a:r>
            <a:endParaRPr lang="en-GB" dirty="0" smtClean="0"/>
          </a:p>
          <a:p>
            <a:pPr>
              <a:buFont typeface="Wingdings" panose="05000000000000000000" pitchFamily="2" charset="2"/>
              <a:buChar char="Ø"/>
            </a:pPr>
            <a:r>
              <a:rPr lang="en-GB" dirty="0" smtClean="0"/>
              <a:t>Orthographic </a:t>
            </a:r>
            <a:r>
              <a:rPr lang="en-GB" dirty="0"/>
              <a:t>analysis is important for word verification in anagram detection, this is to enhance easy filtration of invalid generated anagrams.</a:t>
            </a:r>
            <a:endParaRPr lang="en-GB" dirty="0" smtClean="0"/>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275745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6775736"/>
              </p:ext>
            </p:extLst>
          </p:nvPr>
        </p:nvGraphicFramePr>
        <p:xfrm>
          <a:off x="1171978" y="953036"/>
          <a:ext cx="9079606" cy="3889421"/>
        </p:xfrm>
        <a:graphic>
          <a:graphicData uri="http://schemas.openxmlformats.org/drawingml/2006/table">
            <a:tbl>
              <a:tblPr firstRow="1" firstCol="1" bandRow="1">
                <a:tableStyleId>{5C22544A-7EE6-4342-B048-85BDC9FD1C3A}</a:tableStyleId>
              </a:tblPr>
              <a:tblGrid>
                <a:gridCol w="1197104"/>
                <a:gridCol w="2616628"/>
                <a:gridCol w="1214898"/>
                <a:gridCol w="1251473"/>
                <a:gridCol w="1275197"/>
                <a:gridCol w="1524306"/>
              </a:tblGrid>
              <a:tr h="531629">
                <a:tc>
                  <a:txBody>
                    <a:bodyPr/>
                    <a:lstStyle/>
                    <a:p>
                      <a:pPr marL="270510" algn="just">
                        <a:lnSpc>
                          <a:spcPct val="107000"/>
                        </a:lnSpc>
                        <a:spcAft>
                          <a:spcPts val="0"/>
                        </a:spcAft>
                      </a:pPr>
                      <a:r>
                        <a:rPr lang="en-GB" sz="1100">
                          <a:effectLst/>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Antler/Antler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2.3*10^-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7.5*10^-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6.5*10^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a:t>
                      </a:r>
                      <a:r>
                        <a:rPr lang="en-GB" sz="800">
                          <a:effectLst/>
                        </a:rPr>
                        <a:t>0.6*10^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1629">
                <a:tc>
                  <a:txBody>
                    <a:bodyPr/>
                    <a:lstStyle/>
                    <a:p>
                      <a:pPr marL="270510" algn="just">
                        <a:lnSpc>
                          <a:spcPct val="107000"/>
                        </a:lnSpc>
                        <a:spcAft>
                          <a:spcPts val="0"/>
                        </a:spcAft>
                      </a:pPr>
                      <a:r>
                        <a:rPr lang="en-GB" sz="11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Ales/Leas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1.5*10^-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3.3*10^-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3.4*10^-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0.67/</a:t>
                      </a:r>
                      <a:r>
                        <a:rPr lang="en-GB" sz="800">
                          <a:effectLst/>
                        </a:rPr>
                        <a:t>0.6*10^-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1629">
                <a:tc>
                  <a:txBody>
                    <a:bodyPr/>
                    <a:lstStyle/>
                    <a:p>
                      <a:pPr marL="270510" algn="just">
                        <a:lnSpc>
                          <a:spcPct val="107000"/>
                        </a:lnSpc>
                        <a:spcAft>
                          <a:spcPts val="0"/>
                        </a:spcAft>
                      </a:pPr>
                      <a:r>
                        <a:rPr lang="en-GB" sz="1100">
                          <a:effectLst/>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Ales/Laes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1.5*10^-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3.3*10^-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3.4*10^-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0.67/</a:t>
                      </a:r>
                      <a:r>
                        <a:rPr lang="en-GB" sz="800">
                          <a:effectLst/>
                        </a:rPr>
                        <a:t>0.6*10^-</a:t>
                      </a:r>
                      <a:r>
                        <a:rPr lang="en-GB" sz="800" baseline="30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1629">
                <a:tc>
                  <a:txBody>
                    <a:bodyPr/>
                    <a:lstStyle/>
                    <a:p>
                      <a:pPr marL="270510" algn="just">
                        <a:lnSpc>
                          <a:spcPct val="107000"/>
                        </a:lnSpc>
                        <a:spcAft>
                          <a:spcPts val="0"/>
                        </a:spcAft>
                      </a:pPr>
                      <a:r>
                        <a:rPr lang="en-GB" sz="11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Assert/Asters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1.8*10^-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4.4*10^-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1/</a:t>
                      </a:r>
                      <a:r>
                        <a:rPr lang="en-GB" sz="800">
                          <a:effectLst/>
                        </a:rPr>
                        <a:t>4.6*10^-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0.6/</a:t>
                      </a:r>
                      <a:r>
                        <a:rPr lang="en-GB" sz="800">
                          <a:effectLst/>
                        </a:rPr>
                        <a:t>4.9*10^-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1629">
                <a:tc>
                  <a:txBody>
                    <a:bodyPr/>
                    <a:lstStyle/>
                    <a:p>
                      <a:pPr marL="270510" algn="just">
                        <a:lnSpc>
                          <a:spcPct val="107000"/>
                        </a:lnSpc>
                        <a:spcAft>
                          <a:spcPts val="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Asserts/Strong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1.8*10^-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4.4*10^-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a:t>
                      </a:r>
                      <a:r>
                        <a:rPr lang="en-GB" sz="800">
                          <a:effectLst/>
                        </a:rPr>
                        <a:t>4.6*10^-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a:t>
                      </a:r>
                      <a:r>
                        <a:rPr lang="en-GB" sz="800">
                          <a:effectLst/>
                        </a:rPr>
                        <a:t>4.9*10^-</a:t>
                      </a:r>
                      <a:r>
                        <a:rPr lang="en-GB" sz="800" baseline="30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5638">
                <a:tc>
                  <a:txBody>
                    <a:bodyPr/>
                    <a:lstStyle/>
                    <a:p>
                      <a:pPr marL="270510" algn="just">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Total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0.000178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0.001744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0.00051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0.000918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5638">
                <a:tc>
                  <a:txBody>
                    <a:bodyPr/>
                    <a:lstStyle/>
                    <a:p>
                      <a:pPr marL="270510" algn="just">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0510" algn="just">
                        <a:lnSpc>
                          <a:spcPct val="107000"/>
                        </a:lnSpc>
                        <a:spcAft>
                          <a:spcPts val="0"/>
                        </a:spcAft>
                      </a:pPr>
                      <a:r>
                        <a:rPr lang="en-GB" sz="1100">
                          <a:effectLst/>
                        </a:rPr>
                        <a:t>Average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0.0000178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0.0001744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a:effectLst/>
                        </a:rPr>
                        <a:t>0.000051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0"/>
                        </a:spcAft>
                      </a:pPr>
                      <a:r>
                        <a:rPr lang="en-GB" sz="1100" dirty="0">
                          <a:effectLst/>
                        </a:rPr>
                        <a:t>0.0000918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322640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85000"/>
              </a:lnSpc>
              <a:spcBef>
                <a:spcPct val="0"/>
              </a:spcBef>
            </a:pPr>
            <a:r>
              <a:rPr lang="en-GB" dirty="0"/>
              <a:t>Result Discussion</a:t>
            </a:r>
            <a:r>
              <a:rPr lang="en-GB" sz="1600" dirty="0"/>
              <a:t/>
            </a:r>
            <a:br>
              <a:rPr lang="en-GB" sz="1600" dirty="0"/>
            </a:b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The Table shows </a:t>
            </a:r>
            <a:r>
              <a:rPr lang="en-GB" dirty="0"/>
              <a:t>the anagram status and processing time of each text and pattern. </a:t>
            </a:r>
            <a:endParaRPr lang="en-GB" dirty="0" smtClean="0"/>
          </a:p>
          <a:p>
            <a:pPr>
              <a:buFont typeface="Wingdings" panose="05000000000000000000" pitchFamily="2" charset="2"/>
              <a:buChar char="Ø"/>
            </a:pPr>
            <a:r>
              <a:rPr lang="en-GB" dirty="0" smtClean="0"/>
              <a:t>The </a:t>
            </a:r>
            <a:r>
              <a:rPr lang="en-GB" dirty="0"/>
              <a:t>processing time of  the dataset for each method was averaged </a:t>
            </a:r>
            <a:r>
              <a:rPr lang="en-GB" dirty="0" smtClean="0"/>
              <a:t>in the Table, which indicates:</a:t>
            </a:r>
          </a:p>
          <a:p>
            <a:pPr lvl="1">
              <a:buFont typeface="Wingdings" panose="05000000000000000000" pitchFamily="2" charset="2"/>
              <a:buChar char="Ø"/>
            </a:pPr>
            <a:r>
              <a:rPr lang="en-GB" dirty="0" smtClean="0"/>
              <a:t> </a:t>
            </a:r>
            <a:r>
              <a:rPr lang="en-GB" dirty="0"/>
              <a:t>that ADTS is the </a:t>
            </a:r>
            <a:r>
              <a:rPr lang="en-GB" dirty="0" smtClean="0"/>
              <a:t>fastest</a:t>
            </a:r>
          </a:p>
          <a:p>
            <a:pPr lvl="1">
              <a:buFont typeface="Wingdings" panose="05000000000000000000" pitchFamily="2" charset="2"/>
              <a:buChar char="Ø"/>
            </a:pPr>
            <a:r>
              <a:rPr lang="en-GB" dirty="0" smtClean="0"/>
              <a:t> </a:t>
            </a:r>
            <a:r>
              <a:rPr lang="en-GB" dirty="0"/>
              <a:t>ADSM is faster than </a:t>
            </a:r>
            <a:r>
              <a:rPr lang="en-GB" dirty="0" smtClean="0"/>
              <a:t>BASM</a:t>
            </a:r>
          </a:p>
          <a:p>
            <a:pPr lvl="1">
              <a:buFont typeface="Wingdings" panose="05000000000000000000" pitchFamily="2" charset="2"/>
              <a:buChar char="Ø"/>
            </a:pPr>
            <a:r>
              <a:rPr lang="en-GB" dirty="0" smtClean="0"/>
              <a:t> </a:t>
            </a:r>
            <a:r>
              <a:rPr lang="en-GB" dirty="0"/>
              <a:t>ADTC is the slowest. </a:t>
            </a:r>
            <a:endParaRPr lang="en-GB" dirty="0" smtClean="0"/>
          </a:p>
          <a:p>
            <a:pPr lvl="1">
              <a:buFont typeface="Wingdings" panose="05000000000000000000" pitchFamily="2" charset="2"/>
              <a:buChar char="Ø"/>
            </a:pPr>
            <a:r>
              <a:rPr lang="en-GB" dirty="0" smtClean="0"/>
              <a:t>Thus</a:t>
            </a:r>
            <a:r>
              <a:rPr lang="en-GB" dirty="0"/>
              <a:t>, only ADTS out perform the new methods in terms of execution speed, but this is justified by the ability of ADSM to detect anagram with cognisance of position of character. </a:t>
            </a:r>
            <a:endParaRPr lang="en-GB" dirty="0" smtClean="0"/>
          </a:p>
          <a:p>
            <a:pPr lvl="1">
              <a:buFont typeface="Wingdings" panose="05000000000000000000" pitchFamily="2" charset="2"/>
              <a:buChar char="Ø"/>
            </a:pPr>
            <a:r>
              <a:rPr lang="en-GB" dirty="0" smtClean="0"/>
              <a:t>BASM </a:t>
            </a:r>
            <a:r>
              <a:rPr lang="en-GB" dirty="0"/>
              <a:t>is considerable because in addition to taking cognisance of position, it also find the distance between anagrams.</a:t>
            </a:r>
          </a:p>
          <a:p>
            <a:endParaRPr lang="en-GB" dirty="0"/>
          </a:p>
        </p:txBody>
      </p:sp>
    </p:spTree>
    <p:extLst>
      <p:ext uri="{BB962C8B-B14F-4D97-AF65-F5344CB8AC3E}">
        <p14:creationId xmlns:p14="http://schemas.microsoft.com/office/powerpoint/2010/main" val="24976691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fontScale="85000" lnSpcReduction="20000"/>
          </a:bodyPr>
          <a:lstStyle/>
          <a:p>
            <a:r>
              <a:rPr lang="en-GB" dirty="0"/>
              <a:t>Previous approaches to orthographic analysis of anagram task were based </a:t>
            </a:r>
            <a:r>
              <a:rPr lang="en-GB" dirty="0" smtClean="0"/>
              <a:t>on:</a:t>
            </a:r>
          </a:p>
          <a:p>
            <a:pPr>
              <a:buFont typeface="Wingdings" panose="05000000000000000000" pitchFamily="2" charset="2"/>
              <a:buChar char="Ø"/>
            </a:pPr>
            <a:r>
              <a:rPr lang="en-GB" dirty="0" smtClean="0"/>
              <a:t> syllabification</a:t>
            </a:r>
          </a:p>
          <a:p>
            <a:pPr>
              <a:buFont typeface="Wingdings" panose="05000000000000000000" pitchFamily="2" charset="2"/>
              <a:buChar char="Ø"/>
            </a:pPr>
            <a:r>
              <a:rPr lang="en-GB" dirty="0" smtClean="0"/>
              <a:t>orthographic </a:t>
            </a:r>
            <a:r>
              <a:rPr lang="en-GB" dirty="0"/>
              <a:t>neighbourhood size </a:t>
            </a:r>
          </a:p>
          <a:p>
            <a:pPr>
              <a:buFont typeface="Wingdings" panose="05000000000000000000" pitchFamily="2" charset="2"/>
              <a:buChar char="Ø"/>
            </a:pPr>
            <a:r>
              <a:rPr lang="en-GB" dirty="0" smtClean="0"/>
              <a:t>bi-gram </a:t>
            </a:r>
            <a:r>
              <a:rPr lang="en-GB" dirty="0"/>
              <a:t>frequency. </a:t>
            </a:r>
            <a:endParaRPr lang="en-GB" dirty="0" smtClean="0"/>
          </a:p>
          <a:p>
            <a:pPr marL="0" indent="0">
              <a:buNone/>
            </a:pPr>
            <a:r>
              <a:rPr lang="en-GB" dirty="0" smtClean="0"/>
              <a:t>The </a:t>
            </a:r>
            <a:r>
              <a:rPr lang="en-GB" dirty="0"/>
              <a:t>two improved measures in this research </a:t>
            </a:r>
            <a:r>
              <a:rPr lang="en-GB" dirty="0" smtClean="0"/>
              <a:t>are:</a:t>
            </a:r>
          </a:p>
          <a:p>
            <a:pPr>
              <a:buFont typeface="Wingdings" panose="05000000000000000000" pitchFamily="2" charset="2"/>
              <a:buChar char="Ø"/>
            </a:pPr>
            <a:r>
              <a:rPr lang="en-GB" dirty="0" smtClean="0"/>
              <a:t> </a:t>
            </a:r>
            <a:r>
              <a:rPr lang="en-GB" dirty="0"/>
              <a:t>ADSM : ADSM explored the use of syllabic structure and syllabic similarity for the measure of anagram relationship between two strings. This is to measure the working memory capacity of individuals in terms of anagram solving ability. It does this by testing for character entailment verification with different position using </a:t>
            </a:r>
            <a:r>
              <a:rPr lang="en-GB" dirty="0" err="1"/>
              <a:t>fuzzification</a:t>
            </a:r>
            <a:r>
              <a:rPr lang="en-GB" dirty="0"/>
              <a:t> analysis  which results to either true or false.</a:t>
            </a:r>
          </a:p>
          <a:p>
            <a:pPr>
              <a:buFont typeface="Wingdings" panose="05000000000000000000" pitchFamily="2" charset="2"/>
              <a:buChar char="Ø"/>
            </a:pPr>
            <a:r>
              <a:rPr lang="en-GB" dirty="0" smtClean="0"/>
              <a:t>BASM</a:t>
            </a:r>
            <a:r>
              <a:rPr lang="en-GB" dirty="0"/>
              <a:t>. </a:t>
            </a:r>
            <a:r>
              <a:rPr lang="en-GB" dirty="0" smtClean="0"/>
              <a:t>BASM </a:t>
            </a:r>
            <a:r>
              <a:rPr lang="en-GB" dirty="0"/>
              <a:t>is an improved ADSM in the sense that apart from verifying the character entailment with position using bi-anagram, it further measures the strength of an anagram and classify them as simple, averagely hard or hard. This is to classify individual’s cognitive ability as weak, average or strong. Thus, BASM can evaluate the level of working memory capacity in </a:t>
            </a:r>
            <a:r>
              <a:rPr lang="en-GB" dirty="0" smtClean="0"/>
              <a:t>individuals more accurately than others.    </a:t>
            </a:r>
            <a:endParaRPr lang="en-GB" dirty="0"/>
          </a:p>
          <a:p>
            <a:r>
              <a:rPr lang="en-GB" dirty="0"/>
              <a:t> </a:t>
            </a:r>
          </a:p>
          <a:p>
            <a:endParaRPr lang="en-GB" dirty="0"/>
          </a:p>
        </p:txBody>
      </p:sp>
    </p:spTree>
    <p:extLst>
      <p:ext uri="{BB962C8B-B14F-4D97-AF65-F5344CB8AC3E}">
        <p14:creationId xmlns:p14="http://schemas.microsoft.com/office/powerpoint/2010/main" val="3607702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77500" lnSpcReduction="20000"/>
          </a:bodyPr>
          <a:lstStyle/>
          <a:p>
            <a:r>
              <a:rPr lang="en-GB" dirty="0"/>
              <a:t>References </a:t>
            </a:r>
          </a:p>
          <a:p>
            <a:r>
              <a:rPr lang="en-GB" dirty="0"/>
              <a:t> Adams J.W, Stone M., Vincent R.D, </a:t>
            </a:r>
            <a:r>
              <a:rPr lang="en-GB" dirty="0" err="1"/>
              <a:t>Muncer</a:t>
            </a:r>
            <a:r>
              <a:rPr lang="en-GB" dirty="0"/>
              <a:t> S.J (2011), The role of syllables in anagram solution: A </a:t>
            </a:r>
            <a:r>
              <a:rPr lang="en-GB" dirty="0" err="1"/>
              <a:t>Rasch</a:t>
            </a:r>
            <a:r>
              <a:rPr lang="en-GB" dirty="0"/>
              <a:t> analysis, The journal of general psychology. 138(2):94-109</a:t>
            </a:r>
          </a:p>
          <a:p>
            <a:pPr lvl="0"/>
            <a:r>
              <a:rPr lang="en-GB" dirty="0"/>
              <a:t>Anagram detection techniques, web.stanford.edu/class/cs9/lectures/04/Anagram.pdf[cited:02/0217]</a:t>
            </a:r>
          </a:p>
          <a:p>
            <a:pPr lvl="0"/>
            <a:r>
              <a:rPr lang="en-GB" dirty="0" err="1"/>
              <a:t>Cornelissen</a:t>
            </a:r>
            <a:r>
              <a:rPr lang="en-GB" dirty="0"/>
              <a:t> P.L. Hansen P.C, Gilchrist I.D, </a:t>
            </a:r>
            <a:r>
              <a:rPr lang="en-GB" dirty="0" err="1"/>
              <a:t>Cormark</a:t>
            </a:r>
            <a:r>
              <a:rPr lang="en-GB" dirty="0"/>
              <a:t> F., Essex J., Frankish C. (1997), Coherent motion detection and letter position encoding, vision research, Vol.33 6(4), 2181-2191.</a:t>
            </a:r>
          </a:p>
          <a:p>
            <a:pPr lvl="0"/>
            <a:r>
              <a:rPr lang="en-GB" dirty="0" err="1"/>
              <a:t>Courriea</a:t>
            </a:r>
            <a:r>
              <a:rPr lang="en-GB" dirty="0"/>
              <a:t> P. and </a:t>
            </a:r>
            <a:r>
              <a:rPr lang="en-GB" dirty="0" err="1"/>
              <a:t>Lequex</a:t>
            </a:r>
            <a:r>
              <a:rPr lang="en-GB" dirty="0"/>
              <a:t>(2004), anagram effect in visual word recognition, </a:t>
            </a:r>
            <a:r>
              <a:rPr lang="en-GB" u="sng" dirty="0">
                <a:hlinkClick r:id="rId2"/>
              </a:rPr>
              <a:t>https://archives-onverts.fr/hat0042984[cited:01/01/17</a:t>
            </a:r>
            <a:r>
              <a:rPr lang="en-GB" dirty="0"/>
              <a:t>]</a:t>
            </a:r>
          </a:p>
          <a:p>
            <a:pPr lvl="0"/>
            <a:r>
              <a:rPr lang="en-GB" dirty="0"/>
              <a:t>Fink E.T, Weisberg W.R(1981), The use of phonemic information to solve anagrams, memory and cognition. 9(4):404-410</a:t>
            </a:r>
          </a:p>
          <a:p>
            <a:pPr lvl="0"/>
            <a:r>
              <a:rPr lang="en-GB" dirty="0" err="1"/>
              <a:t>Gilhooly</a:t>
            </a:r>
            <a:r>
              <a:rPr lang="en-GB" dirty="0"/>
              <a:t> &amp; Johnson(1978),  Effect of solution word attributes on anagram difficulty, A regression analysis quarterly journal of experimental psychology. 30: 57-70.</a:t>
            </a:r>
          </a:p>
          <a:p>
            <a:pPr lvl="0"/>
            <a:r>
              <a:rPr lang="en-GB" dirty="0"/>
              <a:t>Grimes and </a:t>
            </a:r>
            <a:r>
              <a:rPr lang="en-GB" dirty="0" err="1"/>
              <a:t>Mozer</a:t>
            </a:r>
            <a:r>
              <a:rPr lang="en-GB" dirty="0"/>
              <a:t>(2001), The interplay of symbolic and sub-symbolic processes in anagram problem solving. Advances  in neural information processing system 13:17-23. Cambridge, MA:MIT Press</a:t>
            </a:r>
          </a:p>
          <a:p>
            <a:r>
              <a:rPr lang="en-GB" dirty="0"/>
              <a:t> </a:t>
            </a:r>
          </a:p>
          <a:p>
            <a:endParaRPr lang="en-GB" dirty="0"/>
          </a:p>
        </p:txBody>
      </p:sp>
    </p:spTree>
    <p:extLst>
      <p:ext uri="{BB962C8B-B14F-4D97-AF65-F5344CB8AC3E}">
        <p14:creationId xmlns:p14="http://schemas.microsoft.com/office/powerpoint/2010/main" val="12226371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fontScale="70000" lnSpcReduction="20000"/>
          </a:bodyPr>
          <a:lstStyle/>
          <a:p>
            <a:pPr lvl="0"/>
            <a:r>
              <a:rPr lang="en-GB" dirty="0" err="1"/>
              <a:t>Henin</a:t>
            </a:r>
            <a:r>
              <a:rPr lang="en-GB" dirty="0"/>
              <a:t> J., </a:t>
            </a:r>
            <a:r>
              <a:rPr lang="en-GB" dirty="0" err="1"/>
              <a:t>Accorsi</a:t>
            </a:r>
            <a:r>
              <a:rPr lang="en-GB" dirty="0"/>
              <a:t>, E., Cho, P., </a:t>
            </a:r>
            <a:r>
              <a:rPr lang="en-GB" dirty="0" err="1"/>
              <a:t>Tahori</a:t>
            </a:r>
            <a:r>
              <a:rPr lang="en-GB" dirty="0"/>
              <a:t>, N., (2009), Extraordinary Natural Ability: Anagram solution as an extension of normal reading ability. Annual meeting of Cognitive science society Proceedings. 31</a:t>
            </a:r>
            <a:r>
              <a:rPr lang="en-GB" baseline="30000" dirty="0"/>
              <a:t>st</a:t>
            </a:r>
            <a:r>
              <a:rPr lang="en-GB" dirty="0"/>
              <a:t> annual meeting of the cognitive science society proceedings, </a:t>
            </a:r>
            <a:r>
              <a:rPr lang="en-GB" dirty="0" err="1"/>
              <a:t>Mahuah</a:t>
            </a:r>
            <a:r>
              <a:rPr lang="en-GB" dirty="0"/>
              <a:t>, New Jersey: Lawrence Erlbaum Associates.</a:t>
            </a:r>
          </a:p>
          <a:p>
            <a:pPr lvl="0"/>
            <a:r>
              <a:rPr lang="en-GB" dirty="0"/>
              <a:t>Hua-Zhan Yin, </a:t>
            </a:r>
            <a:r>
              <a:rPr lang="en-GB" dirty="0" err="1"/>
              <a:t>Junyi</a:t>
            </a:r>
            <a:r>
              <a:rPr lang="en-GB" dirty="0"/>
              <a:t> Yang, Wei Li, Jiang Qui, Ling Yu Chen (2016),Neural bases of unconscious error detection in a Chinese anagram solution task: Evidence from ERP study, Journal Pone 0154379.</a:t>
            </a:r>
          </a:p>
          <a:p>
            <a:pPr lvl="0"/>
            <a:r>
              <a:rPr lang="en-GB" dirty="0"/>
              <a:t>Mary A F, Hugh J.F, Alice W., Leslie R. (1989), Anagram solving: Does effort have an effect, memory and cognition. 17(6): 755-758 </a:t>
            </a:r>
          </a:p>
          <a:p>
            <a:pPr lvl="0"/>
            <a:r>
              <a:rPr lang="en-GB" dirty="0" err="1"/>
              <a:t>Menelaos</a:t>
            </a:r>
            <a:r>
              <a:rPr lang="en-GB" dirty="0"/>
              <a:t> E.S and Chris T.P (2013), Linguistic effect on anagram solution: The case of transparent language, world class journal of education. 3(4): 41-51</a:t>
            </a:r>
          </a:p>
          <a:p>
            <a:pPr lvl="0"/>
            <a:r>
              <a:rPr lang="en-GB" dirty="0" err="1"/>
              <a:t>Norvick</a:t>
            </a:r>
            <a:r>
              <a:rPr lang="en-GB" dirty="0"/>
              <a:t> L.R and Sharman S.J(2004), Type based bigram frequencies for five letter words. Behaviour Research Methods, Instruments and Computers, 36(3), 397-401. </a:t>
            </a:r>
            <a:r>
              <a:rPr lang="en-GB" u="sng" dirty="0">
                <a:hlinkClick r:id="rId2"/>
              </a:rPr>
              <a:t>http://dx.doi.org/10.3758/BF03195587</a:t>
            </a:r>
            <a:r>
              <a:rPr lang="en-GB" dirty="0"/>
              <a:t>.</a:t>
            </a:r>
          </a:p>
          <a:p>
            <a:pPr lvl="0"/>
            <a:r>
              <a:rPr lang="en-GB" dirty="0"/>
              <a:t>Robert D.V, Yael K.G, Debra A.T (2006), Anagram software for cognitive research that enables specification of </a:t>
            </a:r>
            <a:r>
              <a:rPr lang="en-GB" dirty="0" err="1"/>
              <a:t>Pscholinguistic</a:t>
            </a:r>
            <a:r>
              <a:rPr lang="en-GB" dirty="0"/>
              <a:t> variables, Behaviour research methods, 38(2)</a:t>
            </a:r>
          </a:p>
          <a:p>
            <a:pPr lvl="0"/>
            <a:r>
              <a:rPr lang="en-GB" dirty="0"/>
              <a:t>Sandra W., M.-</a:t>
            </a:r>
            <a:r>
              <a:rPr lang="en-GB" dirty="0" err="1"/>
              <a:t>Marse</a:t>
            </a:r>
            <a:r>
              <a:rPr lang="en-GB" dirty="0"/>
              <a:t> M., Christina W, Alfred R, Emily J.R, Cynthia K.T.(2009), The </a:t>
            </a:r>
            <a:r>
              <a:rPr lang="en-GB" dirty="0" err="1"/>
              <a:t>Northerwestern</a:t>
            </a:r>
            <a:r>
              <a:rPr lang="en-GB" dirty="0"/>
              <a:t> Test: Measuring sentence production in primary progressive Aphasia, American Journal of </a:t>
            </a:r>
            <a:r>
              <a:rPr lang="en-GB" dirty="0" err="1"/>
              <a:t>Alzhheinder’s</a:t>
            </a:r>
            <a:r>
              <a:rPr lang="en-GB" dirty="0"/>
              <a:t> disease and other Dementias</a:t>
            </a:r>
          </a:p>
          <a:p>
            <a:pPr lvl="0"/>
            <a:r>
              <a:rPr lang="en-GB" dirty="0"/>
              <a:t>Sergio P., Augustin O., Juan E.T., Pedro P.(2014), Randomized anagram revisited, Cosec Laboratory, Elsevier</a:t>
            </a:r>
          </a:p>
          <a:p>
            <a:endParaRPr lang="en-GB" dirty="0"/>
          </a:p>
        </p:txBody>
      </p:sp>
    </p:spTree>
    <p:extLst>
      <p:ext uri="{BB962C8B-B14F-4D97-AF65-F5344CB8AC3E}">
        <p14:creationId xmlns:p14="http://schemas.microsoft.com/office/powerpoint/2010/main" val="2821668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4557" y="2459865"/>
            <a:ext cx="9062096" cy="923330"/>
          </a:xfrm>
          <a:prstGeom prst="rect">
            <a:avLst/>
          </a:prstGeom>
          <a:noFill/>
        </p:spPr>
        <p:txBody>
          <a:bodyPr wrap="none" rtlCol="0">
            <a:spAutoFit/>
          </a:bodyPr>
          <a:lstStyle/>
          <a:p>
            <a:r>
              <a:rPr lang="en-GB" sz="5400" dirty="0" smtClean="0">
                <a:solidFill>
                  <a:srgbClr val="00B050"/>
                </a:solidFill>
              </a:rPr>
              <a:t>THANK YOU FOR LISTENING</a:t>
            </a:r>
            <a:endParaRPr lang="en-GB" sz="5400" dirty="0">
              <a:solidFill>
                <a:srgbClr val="00B050"/>
              </a:solidFill>
            </a:endParaRPr>
          </a:p>
        </p:txBody>
      </p:sp>
    </p:spTree>
    <p:extLst>
      <p:ext uri="{BB962C8B-B14F-4D97-AF65-F5344CB8AC3E}">
        <p14:creationId xmlns:p14="http://schemas.microsoft.com/office/powerpoint/2010/main" val="3667029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t>Motivation</a:t>
            </a:r>
            <a:r>
              <a:rPr lang="en-GB" dirty="0" smtClean="0"/>
              <a:t>:</a:t>
            </a:r>
            <a:endParaRPr lang="en-GB" dirty="0"/>
          </a:p>
          <a:p>
            <a:pPr lvl="1">
              <a:buFont typeface="Wingdings" panose="05000000000000000000" pitchFamily="2" charset="2"/>
              <a:buChar char="Ø"/>
            </a:pPr>
            <a:r>
              <a:rPr lang="en-GB" dirty="0" smtClean="0"/>
              <a:t> It </a:t>
            </a:r>
            <a:r>
              <a:rPr lang="en-GB" dirty="0"/>
              <a:t>is necessary to devise a standard means of monitoring recovery rate and level of </a:t>
            </a:r>
            <a:r>
              <a:rPr lang="en-GB" dirty="0" smtClean="0"/>
              <a:t>patients with </a:t>
            </a:r>
            <a:r>
              <a:rPr lang="en-GB" dirty="0"/>
              <a:t>cognition problem like aphasia disease.</a:t>
            </a:r>
            <a:endParaRPr lang="en-GB" sz="1600" dirty="0"/>
          </a:p>
          <a:p>
            <a:pPr lvl="1">
              <a:buFont typeface="Wingdings" panose="05000000000000000000" pitchFamily="2" charset="2"/>
              <a:buChar char="Ø"/>
            </a:pPr>
            <a:r>
              <a:rPr lang="en-GB" dirty="0" smtClean="0"/>
              <a:t> It </a:t>
            </a:r>
            <a:r>
              <a:rPr lang="en-GB" dirty="0"/>
              <a:t>is necessary to improvise for a cognitive career counsellor. </a:t>
            </a:r>
            <a:r>
              <a:rPr lang="en-GB" dirty="0" smtClean="0"/>
              <a:t>This is due to the fact that, cognitive </a:t>
            </a:r>
            <a:r>
              <a:rPr lang="en-GB" dirty="0"/>
              <a:t>test reveals working memory capacity, and can in turn be used to predict student’s ability to withstand some course of study. </a:t>
            </a:r>
            <a:endParaRPr lang="en-GB" dirty="0" smtClean="0"/>
          </a:p>
          <a:p>
            <a:pPr lvl="1">
              <a:buFont typeface="Wingdings" panose="05000000000000000000" pitchFamily="2" charset="2"/>
              <a:buChar char="Ø"/>
            </a:pPr>
            <a:r>
              <a:rPr lang="en-GB" dirty="0" smtClean="0"/>
              <a:t> Several </a:t>
            </a:r>
            <a:r>
              <a:rPr lang="en-GB" dirty="0"/>
              <a:t>applications had swept students attention from reading, which is a defect factor of student’s reading fluency. Anagram solving </a:t>
            </a:r>
            <a:r>
              <a:rPr lang="en-GB" dirty="0" smtClean="0"/>
              <a:t>task </a:t>
            </a:r>
            <a:r>
              <a:rPr lang="en-GB" dirty="0"/>
              <a:t>is fun fill and also educative in terms of word at sight and reading fluency for students.   </a:t>
            </a:r>
            <a:endParaRPr lang="en-GB" sz="1600" dirty="0"/>
          </a:p>
          <a:p>
            <a:endParaRPr lang="en-GB" dirty="0"/>
          </a:p>
        </p:txBody>
      </p:sp>
    </p:spTree>
    <p:extLst>
      <p:ext uri="{BB962C8B-B14F-4D97-AF65-F5344CB8AC3E}">
        <p14:creationId xmlns:p14="http://schemas.microsoft.com/office/powerpoint/2010/main" val="4021325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 and Objective</a:t>
            </a:r>
            <a:endParaRPr lang="en-GB" dirty="0"/>
          </a:p>
        </p:txBody>
      </p:sp>
      <p:sp>
        <p:nvSpPr>
          <p:cNvPr id="3" name="Content Placeholder 2"/>
          <p:cNvSpPr>
            <a:spLocks noGrp="1"/>
          </p:cNvSpPr>
          <p:nvPr>
            <p:ph idx="1"/>
          </p:nvPr>
        </p:nvSpPr>
        <p:spPr>
          <a:xfrm>
            <a:off x="940158" y="1845734"/>
            <a:ext cx="10215522" cy="4023360"/>
          </a:xfrm>
        </p:spPr>
        <p:txBody>
          <a:bodyPr/>
          <a:lstStyle/>
          <a:p>
            <a:pPr>
              <a:buFont typeface="Wingdings" panose="05000000000000000000" pitchFamily="2" charset="2"/>
              <a:buChar char="Ø"/>
            </a:pPr>
            <a:r>
              <a:rPr lang="en-GB" dirty="0" smtClean="0"/>
              <a:t>Aim </a:t>
            </a:r>
          </a:p>
          <a:p>
            <a:pPr lvl="1">
              <a:buFont typeface="Wingdings" panose="05000000000000000000" pitchFamily="2" charset="2"/>
              <a:buChar char="Ø"/>
            </a:pPr>
            <a:r>
              <a:rPr lang="en-GB" dirty="0" smtClean="0"/>
              <a:t>The </a:t>
            </a:r>
            <a:r>
              <a:rPr lang="en-GB" dirty="0"/>
              <a:t>aim of this research is to develop improved anagram detection techniques using similarity measures</a:t>
            </a:r>
            <a:r>
              <a:rPr lang="en-GB" dirty="0" smtClean="0"/>
              <a:t>.</a:t>
            </a:r>
          </a:p>
          <a:p>
            <a:pPr>
              <a:buFont typeface="Wingdings" panose="05000000000000000000" pitchFamily="2" charset="2"/>
              <a:buChar char="Ø"/>
            </a:pPr>
            <a:r>
              <a:rPr lang="en-GB" dirty="0" smtClean="0"/>
              <a:t>Objectives</a:t>
            </a:r>
          </a:p>
          <a:p>
            <a:pPr lvl="1">
              <a:buFont typeface="Wingdings" panose="05000000000000000000" pitchFamily="2" charset="2"/>
              <a:buChar char="Ø"/>
            </a:pPr>
            <a:r>
              <a:rPr lang="en-GB" dirty="0"/>
              <a:t>Review related works to anagram detection techniques</a:t>
            </a:r>
            <a:endParaRPr lang="en-GB" sz="1600" dirty="0"/>
          </a:p>
          <a:p>
            <a:pPr lvl="1">
              <a:buFont typeface="Wingdings" panose="05000000000000000000" pitchFamily="2" charset="2"/>
              <a:buChar char="Ø"/>
            </a:pPr>
            <a:r>
              <a:rPr lang="en-GB" dirty="0"/>
              <a:t>Study the detection techniques to be able to get their draw backs</a:t>
            </a:r>
            <a:endParaRPr lang="en-GB" sz="1600" dirty="0"/>
          </a:p>
          <a:p>
            <a:pPr lvl="1">
              <a:buFont typeface="Wingdings" panose="05000000000000000000" pitchFamily="2" charset="2"/>
              <a:buChar char="Ø"/>
            </a:pPr>
            <a:r>
              <a:rPr lang="en-GB" dirty="0"/>
              <a:t>Design an anagram detection technique to improve existing ones</a:t>
            </a:r>
            <a:endParaRPr lang="en-GB" sz="1600" dirty="0"/>
          </a:p>
          <a:p>
            <a:pPr lvl="1">
              <a:buFont typeface="Wingdings" panose="05000000000000000000" pitchFamily="2" charset="2"/>
              <a:buChar char="Ø"/>
            </a:pPr>
            <a:r>
              <a:rPr lang="en-GB" dirty="0"/>
              <a:t>Compare the performance of the existing and improved methods</a:t>
            </a:r>
            <a:endParaRPr lang="en-GB" sz="1600" dirty="0"/>
          </a:p>
          <a:p>
            <a:r>
              <a:rPr lang="en-GB" dirty="0"/>
              <a:t> </a:t>
            </a:r>
            <a:endParaRPr lang="en-GB" sz="1800" dirty="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4251359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Literature Review</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dirty="0"/>
              <a:t>The canonical well known model of word recognition, </a:t>
            </a:r>
            <a:r>
              <a:rPr lang="en-GB" dirty="0" smtClean="0"/>
              <a:t>stems </a:t>
            </a:r>
            <a:r>
              <a:rPr lang="en-GB" dirty="0"/>
              <a:t>from Interactive Activation Model of Word and Letter </a:t>
            </a:r>
            <a:r>
              <a:rPr lang="en-GB" dirty="0" smtClean="0"/>
              <a:t>Perception.</a:t>
            </a:r>
          </a:p>
          <a:p>
            <a:pPr>
              <a:buFont typeface="Wingdings" panose="05000000000000000000" pitchFamily="2" charset="2"/>
              <a:buChar char="Ø"/>
            </a:pPr>
            <a:r>
              <a:rPr lang="en-GB" dirty="0" smtClean="0"/>
              <a:t>It uses </a:t>
            </a:r>
            <a:r>
              <a:rPr lang="en-GB" dirty="0"/>
              <a:t>slot-ﬁller representations for letters, and are thus poorly suited to capture letter permutation effects. </a:t>
            </a:r>
            <a:endParaRPr lang="en-GB" dirty="0" smtClean="0"/>
          </a:p>
          <a:p>
            <a:pPr>
              <a:buFont typeface="Wingdings" panose="05000000000000000000" pitchFamily="2" charset="2"/>
              <a:buChar char="Ø"/>
            </a:pPr>
            <a:r>
              <a:rPr lang="en-GB" dirty="0" smtClean="0"/>
              <a:t>Thus, the </a:t>
            </a:r>
            <a:r>
              <a:rPr lang="en-GB" dirty="0"/>
              <a:t>model does not seem well-suited </a:t>
            </a:r>
            <a:r>
              <a:rPr lang="en-GB" dirty="0" smtClean="0"/>
              <a:t>for </a:t>
            </a:r>
            <a:r>
              <a:rPr lang="en-GB" dirty="0"/>
              <a:t>modelling normal reading.</a:t>
            </a:r>
            <a:endParaRPr lang="en-GB" dirty="0" smtClean="0"/>
          </a:p>
          <a:p>
            <a:pPr>
              <a:buFont typeface="Wingdings" panose="05000000000000000000" pitchFamily="2" charset="2"/>
              <a:buChar char="Ø"/>
            </a:pPr>
            <a:r>
              <a:rPr lang="en-GB" dirty="0" err="1" smtClean="0"/>
              <a:t>Henin</a:t>
            </a:r>
            <a:r>
              <a:rPr lang="en-GB" dirty="0"/>
              <a:t>, J. et al (2009) proposed a solution that takes up a prominent feature of the early interactive activation models: units corresponding to structures at multiple spatial (and temporal) scales (e.g. phoneme, bigram, word</a:t>
            </a:r>
            <a:r>
              <a:rPr lang="en-GB" dirty="0" smtClean="0"/>
              <a:t>).</a:t>
            </a:r>
          </a:p>
          <a:p>
            <a:pPr>
              <a:buFont typeface="Wingdings" panose="05000000000000000000" pitchFamily="2" charset="2"/>
              <a:buChar char="Ø"/>
            </a:pPr>
            <a:r>
              <a:rPr lang="en-GB" dirty="0"/>
              <a:t> The model, NGRAMSWELL, was proposed by this researcher. </a:t>
            </a:r>
            <a:r>
              <a:rPr lang="en-GB" dirty="0" err="1"/>
              <a:t>Henin</a:t>
            </a:r>
            <a:r>
              <a:rPr lang="en-GB" dirty="0"/>
              <a:t>, J. </a:t>
            </a:r>
            <a:r>
              <a:rPr lang="en-GB" dirty="0" err="1"/>
              <a:t>etal</a:t>
            </a:r>
            <a:r>
              <a:rPr lang="en-GB" dirty="0"/>
              <a:t> (2009) </a:t>
            </a:r>
          </a:p>
          <a:p>
            <a:endParaRPr lang="en-GB" dirty="0"/>
          </a:p>
        </p:txBody>
      </p:sp>
    </p:spTree>
    <p:extLst>
      <p:ext uri="{BB962C8B-B14F-4D97-AF65-F5344CB8AC3E}">
        <p14:creationId xmlns:p14="http://schemas.microsoft.com/office/powerpoint/2010/main" val="4142738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Literature Review</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GB" dirty="0"/>
              <a:t>Anagram tasks are frequently used in behavioural research to investigate a wide array of cognitive phenomena. Most prominently, they are used to study the cognitive stages involved in problem solving, specifically insight. Robert D. Vincent(2006</a:t>
            </a:r>
            <a:r>
              <a:rPr lang="en-GB" dirty="0" smtClean="0"/>
              <a:t>).</a:t>
            </a:r>
          </a:p>
          <a:p>
            <a:pPr>
              <a:buFont typeface="Wingdings" panose="05000000000000000000" pitchFamily="2" charset="2"/>
              <a:buChar char="Ø"/>
            </a:pPr>
            <a:r>
              <a:rPr lang="en-GB" dirty="0" err="1"/>
              <a:t>Menalaos</a:t>
            </a:r>
            <a:r>
              <a:rPr lang="en-GB" dirty="0"/>
              <a:t> E.S and Chris T.P(2013) affirmed that anagram solution tasks have been frequently used to assess word recognition processes. Also anagram solution ability is closely related to reading. Reading is an innate skill, it is one of the most crucial cognitive skill that support school based learning. This is because it is a lengthy process that requires mastering a large set of  strategies.</a:t>
            </a:r>
          </a:p>
          <a:p>
            <a:pPr>
              <a:buFont typeface="Wingdings" panose="05000000000000000000" pitchFamily="2" charset="2"/>
              <a:buChar char="Ø"/>
            </a:pPr>
            <a:r>
              <a:rPr lang="en-GB" dirty="0"/>
              <a:t>Some cognitive tasks like reading, spelling, making lexical decision, solving anagram task </a:t>
            </a:r>
            <a:r>
              <a:rPr lang="en-GB" dirty="0" err="1"/>
              <a:t>e.t.c</a:t>
            </a:r>
            <a:r>
              <a:rPr lang="en-GB" dirty="0"/>
              <a:t>. requires knowledge of orthographic structure of English. Examples of orthographic structure are syllabification, orthographic neighbourhood size, and bigram frequency.(</a:t>
            </a:r>
            <a:r>
              <a:rPr lang="en-GB" dirty="0" err="1"/>
              <a:t>Norvick</a:t>
            </a:r>
            <a:r>
              <a:rPr lang="en-GB" dirty="0"/>
              <a:t> L.R and Sherman S.J, 2004)</a:t>
            </a:r>
          </a:p>
          <a:p>
            <a:r>
              <a:rPr lang="en-GB" dirty="0"/>
              <a:t/>
            </a:r>
            <a:br>
              <a:rPr lang="en-GB" dirty="0"/>
            </a:br>
            <a:endParaRPr lang="en-GB" dirty="0"/>
          </a:p>
          <a:p>
            <a:endParaRPr lang="en-GB" dirty="0"/>
          </a:p>
        </p:txBody>
      </p:sp>
    </p:spTree>
    <p:extLst>
      <p:ext uri="{BB962C8B-B14F-4D97-AF65-F5344CB8AC3E}">
        <p14:creationId xmlns:p14="http://schemas.microsoft.com/office/powerpoint/2010/main" val="4141464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Literature Review</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GB" dirty="0"/>
              <a:t>Sandra M. et al (2009) researched on a new measure, the </a:t>
            </a:r>
            <a:r>
              <a:rPr lang="en-GB" dirty="0" err="1"/>
              <a:t>Northwestern</a:t>
            </a:r>
            <a:r>
              <a:rPr lang="en-GB" dirty="0"/>
              <a:t> Anagram Test (NAT</a:t>
            </a:r>
            <a:r>
              <a:rPr lang="en-GB" dirty="0" smtClean="0"/>
              <a:t>) </a:t>
            </a:r>
          </a:p>
          <a:p>
            <a:pPr>
              <a:buFont typeface="Wingdings" panose="05000000000000000000" pitchFamily="2" charset="2"/>
              <a:buChar char="Ø"/>
            </a:pPr>
            <a:r>
              <a:rPr lang="en-GB" dirty="0"/>
              <a:t> </a:t>
            </a:r>
            <a:r>
              <a:rPr lang="en-GB" dirty="0" smtClean="0"/>
              <a:t>NAT </a:t>
            </a:r>
            <a:r>
              <a:rPr lang="en-GB" dirty="0"/>
              <a:t>was developed to </a:t>
            </a:r>
            <a:r>
              <a:rPr lang="en-GB" dirty="0" smtClean="0"/>
              <a:t>test:</a:t>
            </a:r>
          </a:p>
          <a:p>
            <a:pPr lvl="1">
              <a:buFont typeface="Wingdings" panose="05000000000000000000" pitchFamily="2" charset="2"/>
              <a:buChar char="Ø"/>
            </a:pPr>
            <a:r>
              <a:rPr lang="en-GB" dirty="0" smtClean="0"/>
              <a:t> </a:t>
            </a:r>
            <a:r>
              <a:rPr lang="en-GB" dirty="0"/>
              <a:t>accuracy of word order (syntax) in sentence production in patients with speech </a:t>
            </a:r>
            <a:r>
              <a:rPr lang="en-GB" dirty="0" smtClean="0"/>
              <a:t>production problem</a:t>
            </a:r>
          </a:p>
          <a:p>
            <a:pPr lvl="1">
              <a:buFont typeface="Wingdings" panose="05000000000000000000" pitchFamily="2" charset="2"/>
              <a:buChar char="Ø"/>
            </a:pPr>
            <a:r>
              <a:rPr lang="en-GB" dirty="0" smtClean="0"/>
              <a:t> </a:t>
            </a:r>
            <a:r>
              <a:rPr lang="en-GB" dirty="0"/>
              <a:t>word </a:t>
            </a:r>
            <a:r>
              <a:rPr lang="en-GB" dirty="0" smtClean="0"/>
              <a:t>comprehension</a:t>
            </a:r>
          </a:p>
          <a:p>
            <a:pPr lvl="1">
              <a:buFont typeface="Wingdings" panose="05000000000000000000" pitchFamily="2" charset="2"/>
              <a:buChar char="Ø"/>
            </a:pPr>
            <a:r>
              <a:rPr lang="en-GB" dirty="0" smtClean="0"/>
              <a:t> </a:t>
            </a:r>
            <a:r>
              <a:rPr lang="en-GB" dirty="0"/>
              <a:t>word finding </a:t>
            </a:r>
            <a:r>
              <a:rPr lang="en-GB" dirty="0" smtClean="0"/>
              <a:t>difficulties</a:t>
            </a:r>
          </a:p>
          <a:p>
            <a:pPr lvl="1">
              <a:buFont typeface="Wingdings" panose="05000000000000000000" pitchFamily="2" charset="2"/>
              <a:buChar char="Ø"/>
            </a:pPr>
            <a:r>
              <a:rPr lang="en-GB" dirty="0"/>
              <a:t> </a:t>
            </a:r>
            <a:r>
              <a:rPr lang="en-GB" dirty="0" smtClean="0"/>
              <a:t>reduced </a:t>
            </a:r>
            <a:r>
              <a:rPr lang="en-GB" dirty="0"/>
              <a:t>working memory capacity</a:t>
            </a:r>
            <a:r>
              <a:rPr lang="en-GB" dirty="0" smtClean="0"/>
              <a:t>.</a:t>
            </a:r>
          </a:p>
          <a:p>
            <a:pPr>
              <a:buFont typeface="Wingdings" panose="05000000000000000000" pitchFamily="2" charset="2"/>
              <a:buChar char="Ø"/>
            </a:pPr>
            <a:r>
              <a:rPr lang="en-GB" dirty="0" smtClean="0"/>
              <a:t> </a:t>
            </a:r>
            <a:r>
              <a:rPr lang="en-GB" dirty="0"/>
              <a:t>The anagram </a:t>
            </a:r>
            <a:r>
              <a:rPr lang="en-GB" dirty="0" smtClean="0"/>
              <a:t>method adopted by the researcher </a:t>
            </a:r>
            <a:r>
              <a:rPr lang="en-GB" dirty="0"/>
              <a:t>required the assembly of individual word cards presented in scrambled order into meaningful sentences</a:t>
            </a:r>
            <a:r>
              <a:rPr lang="en-GB" dirty="0" smtClean="0"/>
              <a:t>.</a:t>
            </a:r>
          </a:p>
          <a:p>
            <a:pPr>
              <a:buFont typeface="Wingdings" panose="05000000000000000000" pitchFamily="2" charset="2"/>
              <a:buChar char="Ø"/>
            </a:pPr>
            <a:r>
              <a:rPr lang="en-GB" dirty="0" smtClean="0"/>
              <a:t> </a:t>
            </a:r>
            <a:r>
              <a:rPr lang="en-GB" dirty="0"/>
              <a:t>It was hypothesized that the NAT would correlate with measures of syntax but not with measures of naming, word comprehension, or motor speech production. </a:t>
            </a:r>
            <a:endParaRPr lang="en-GB" dirty="0" smtClean="0"/>
          </a:p>
          <a:p>
            <a:pPr>
              <a:buFont typeface="Wingdings" panose="05000000000000000000" pitchFamily="2" charset="2"/>
              <a:buChar char="Ø"/>
            </a:pPr>
            <a:r>
              <a:rPr lang="en-GB" dirty="0" smtClean="0"/>
              <a:t>It </a:t>
            </a:r>
            <a:r>
              <a:rPr lang="en-GB" dirty="0"/>
              <a:t>was predicted that performance would be influenced by grammatical complexity.</a:t>
            </a:r>
          </a:p>
          <a:p>
            <a:endParaRPr lang="en-GB" dirty="0"/>
          </a:p>
        </p:txBody>
      </p:sp>
    </p:spTree>
    <p:extLst>
      <p:ext uri="{BB962C8B-B14F-4D97-AF65-F5344CB8AC3E}">
        <p14:creationId xmlns:p14="http://schemas.microsoft.com/office/powerpoint/2010/main" val="658439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Literature Review</a:t>
            </a:r>
          </a:p>
        </p:txBody>
      </p:sp>
      <p:sp>
        <p:nvSpPr>
          <p:cNvPr id="3" name="Content Placeholder 2"/>
          <p:cNvSpPr>
            <a:spLocks noGrp="1"/>
          </p:cNvSpPr>
          <p:nvPr>
            <p:ph idx="1"/>
          </p:nvPr>
        </p:nvSpPr>
        <p:spPr/>
        <p:txBody>
          <a:bodyPr/>
          <a:lstStyle/>
          <a:p>
            <a:r>
              <a:rPr lang="en-GB" dirty="0"/>
              <a:t>Robert D.V. et al (2006), worked on anagram software for cognitive research which provided different modes of interactive and automatic operations. </a:t>
            </a:r>
            <a:endParaRPr lang="en-GB" dirty="0" smtClean="0"/>
          </a:p>
          <a:p>
            <a:pPr>
              <a:buFont typeface="Wingdings" panose="05000000000000000000" pitchFamily="2" charset="2"/>
              <a:buChar char="Ø"/>
            </a:pPr>
            <a:r>
              <a:rPr lang="en-GB" dirty="0" smtClean="0"/>
              <a:t>The </a:t>
            </a:r>
            <a:r>
              <a:rPr lang="en-GB" dirty="0"/>
              <a:t>interactive mode allowed a user to provide a hard generated list of test strings or words for evaluation of possible anagram. The list can be entered either interactively or through an input file. </a:t>
            </a:r>
            <a:endParaRPr lang="en-GB" dirty="0" smtClean="0"/>
          </a:p>
          <a:p>
            <a:pPr>
              <a:buFont typeface="Wingdings" panose="05000000000000000000" pitchFamily="2" charset="2"/>
              <a:buChar char="Ø"/>
            </a:pPr>
            <a:r>
              <a:rPr lang="en-GB" dirty="0" smtClean="0"/>
              <a:t>The </a:t>
            </a:r>
            <a:r>
              <a:rPr lang="en-GB" dirty="0"/>
              <a:t>automatic mode pseudo randomly generated a specific number of fixed length test string. In either case, the test string was converted to a sorted order where each possible sub-string was considered. </a:t>
            </a:r>
            <a:endParaRPr lang="en-GB" dirty="0" smtClean="0"/>
          </a:p>
          <a:p>
            <a:pPr lvl="1">
              <a:buFont typeface="Wingdings" panose="05000000000000000000" pitchFamily="2" charset="2"/>
              <a:buChar char="Ø"/>
            </a:pPr>
            <a:r>
              <a:rPr lang="en-GB" dirty="0" smtClean="0"/>
              <a:t>All </a:t>
            </a:r>
            <a:r>
              <a:rPr lang="en-GB" dirty="0"/>
              <a:t>possible anagrams were identified and the lemma frequency information for all orthographically identical word forms was summed and printed. </a:t>
            </a:r>
            <a:endParaRPr lang="en-GB" dirty="0" smtClean="0"/>
          </a:p>
          <a:p>
            <a:pPr>
              <a:buFont typeface="Wingdings" panose="05000000000000000000" pitchFamily="2" charset="2"/>
              <a:buChar char="Ø"/>
            </a:pPr>
            <a:r>
              <a:rPr lang="en-GB" dirty="0" smtClean="0"/>
              <a:t>The </a:t>
            </a:r>
            <a:r>
              <a:rPr lang="en-GB" dirty="0"/>
              <a:t>research work did not consider bi-gram frequency in anagrams.   </a:t>
            </a:r>
          </a:p>
        </p:txBody>
      </p:sp>
    </p:spTree>
    <p:extLst>
      <p:ext uri="{BB962C8B-B14F-4D97-AF65-F5344CB8AC3E}">
        <p14:creationId xmlns:p14="http://schemas.microsoft.com/office/powerpoint/2010/main" val="175426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1196</TotalTime>
  <Words>3173</Words>
  <Application>Microsoft Office PowerPoint</Application>
  <PresentationFormat>Widescreen</PresentationFormat>
  <Paragraphs>381</Paragraphs>
  <Slides>35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Calibri Light</vt:lpstr>
      <vt:lpstr>Times New Roman</vt:lpstr>
      <vt:lpstr>Wingdings</vt:lpstr>
      <vt:lpstr>Retrospect</vt:lpstr>
      <vt:lpstr>Equation</vt:lpstr>
      <vt:lpstr>Orthographic Analysis of Anagram through Anagram Detection Measures </vt:lpstr>
      <vt:lpstr>Outline of Presentation</vt:lpstr>
      <vt:lpstr>Introduction</vt:lpstr>
      <vt:lpstr>Introduction</vt:lpstr>
      <vt:lpstr>Aim and Objective</vt:lpstr>
      <vt:lpstr>Literature Review</vt:lpstr>
      <vt:lpstr>Literature Review</vt:lpstr>
      <vt:lpstr>Literature Review</vt:lpstr>
      <vt:lpstr>Literature Review</vt:lpstr>
      <vt:lpstr>Literature Review</vt:lpstr>
      <vt:lpstr>Literature Review(Table 1: Previous Approaches to Orthographic Analysis of Anagram Task )</vt:lpstr>
      <vt:lpstr>Literature Review</vt:lpstr>
      <vt:lpstr>Literature Review</vt:lpstr>
      <vt:lpstr>Methodology</vt:lpstr>
      <vt:lpstr>Methodology</vt:lpstr>
      <vt:lpstr>PowerPoint Presentation</vt:lpstr>
      <vt:lpstr>PowerPoint Presentation</vt:lpstr>
      <vt:lpstr>Draw Back of Existing Methods</vt:lpstr>
      <vt:lpstr>PowerPoint Presentation</vt:lpstr>
      <vt:lpstr>PowerPoint Presentation</vt:lpstr>
      <vt:lpstr>PowerPoint Presentation</vt:lpstr>
      <vt:lpstr> Bi-Anagram Similarity Measure(BASM) </vt:lpstr>
      <vt:lpstr> Bi-Anagram Similarity Measure(BASM)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Result Discussion </vt:lpstr>
      <vt:lpstr>Conclusion</vt:lpstr>
      <vt:lpstr>References</vt:lpstr>
      <vt:lpstr>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Orthographic Analysis of Anagram through Anagram Detection Measures</dc:title>
  <dc:creator>Hanat</dc:creator>
  <cp:lastModifiedBy>Hanat</cp:lastModifiedBy>
  <cp:revision>44</cp:revision>
  <dcterms:created xsi:type="dcterms:W3CDTF">2017-09-19T16:24:29Z</dcterms:created>
  <dcterms:modified xsi:type="dcterms:W3CDTF">2017-10-10T09:53:39Z</dcterms:modified>
</cp:coreProperties>
</file>